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32" r:id="rId5"/>
    <p:sldId id="560" r:id="rId6"/>
    <p:sldId id="260" r:id="rId7"/>
    <p:sldId id="556" r:id="rId8"/>
    <p:sldId id="561" r:id="rId9"/>
    <p:sldId id="562" r:id="rId10"/>
    <p:sldId id="563" r:id="rId11"/>
    <p:sldId id="557" r:id="rId12"/>
    <p:sldId id="558" r:id="rId13"/>
    <p:sldId id="565" r:id="rId14"/>
    <p:sldId id="564" r:id="rId15"/>
  </p:sldIdLst>
  <p:sldSz cx="173482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FF6600"/>
    <a:srgbClr val="E83A47"/>
    <a:srgbClr val="FFED82"/>
    <a:srgbClr val="00424E"/>
    <a:srgbClr val="005D7F"/>
    <a:srgbClr val="A6D0E7"/>
    <a:srgbClr val="FFDD00"/>
    <a:srgbClr val="DCDDE5"/>
    <a:srgbClr val="85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5226" autoAdjust="0"/>
  </p:normalViewPr>
  <p:slideViewPr>
    <p:cSldViewPr snapToGrid="0">
      <p:cViewPr varScale="1">
        <p:scale>
          <a:sx n="45" d="100"/>
          <a:sy n="45" d="100"/>
        </p:scale>
        <p:origin x="876" y="40"/>
      </p:cViewPr>
      <p:guideLst>
        <p:guide orient="horz" pos="3072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4C4185-7DAD-1213-E887-BB4BCE48C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2CFE8-BCD9-1E79-12F4-3EEF0C0E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5331-2949-0146-8617-EABEC5B25C18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B1C58-F754-BE82-989D-450CF9DF3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BFCF2-E00C-A1BB-5267-0F4AC7626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D88C-FC42-EB47-8B8A-3A3D253080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2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D7104-EC7B-EC43-A08B-4E73C314DA8B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CC3C-FC6E-BC4B-A337-0AB153B1F8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3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ACE5-8149-A8C1-0BE7-A7694DD2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43177-975C-1864-7D56-830EE3150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F59048-715A-7FF2-BE16-17D45BB41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BB553-A2A7-BB78-8A8D-39E9F99FB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2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98F2-41F6-BBF6-E591-98D1E9CF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A84C3E-E81F-829F-DEEE-FD94882B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505312-4665-A723-7183-19B109379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34CB45-514A-AC8D-2C12-432F3BC72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70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A6B2C-6925-A4C8-B167-CBE611898A3A}"/>
              </a:ext>
            </a:extLst>
          </p:cNvPr>
          <p:cNvSpPr/>
          <p:nvPr userDrawn="1"/>
        </p:nvSpPr>
        <p:spPr>
          <a:xfrm>
            <a:off x="0" y="0"/>
            <a:ext cx="173482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B9163700-C517-0CAB-1E92-A45299122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685577"/>
            <a:ext cx="7372349" cy="307777"/>
          </a:xfrm>
        </p:spPr>
        <p:txBody>
          <a:bodyPr lIns="0" tIns="0" rIns="0" bIns="0">
            <a:spAutoFit/>
          </a:bodyPr>
          <a:lstStyle>
            <a:lvl1pPr marL="342900" indent="-3429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2C03D933-C039-BE49-AEC7-C9500323A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5C46A5-0BFF-9247-A9B6-7A3C9728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7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1A77DC-53BD-A445-A509-1A788288E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3912" y="8803286"/>
            <a:ext cx="6737350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2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Picture </a:t>
            </a:r>
            <a:r>
              <a:rPr lang="fr-FR" err="1"/>
              <a:t>caption</a:t>
            </a:r>
            <a:r>
              <a:rPr lang="fr-FR"/>
              <a:t> = Impact 22pt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D10EA380-48D3-AD4A-8E7C-56EA2016D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3036" y="0"/>
            <a:ext cx="8675164" cy="726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 (</a:t>
            </a:r>
            <a:r>
              <a:rPr lang="fr-FR" err="1"/>
              <a:t>you</a:t>
            </a:r>
            <a:r>
              <a:rPr lang="fr-FR"/>
              <a:t> can </a:t>
            </a:r>
            <a:r>
              <a:rPr lang="fr-FR" err="1"/>
              <a:t>adapt</a:t>
            </a:r>
            <a:r>
              <a:rPr lang="fr-FR"/>
              <a:t> the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height</a:t>
            </a:r>
            <a:r>
              <a:rPr lang="fr-FR"/>
              <a:t> as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want</a:t>
            </a:r>
            <a:r>
              <a:rPr lang="fr-FR"/>
              <a:t> but not </a:t>
            </a:r>
            <a:r>
              <a:rPr lang="fr-FR" err="1"/>
              <a:t>its</a:t>
            </a:r>
            <a:r>
              <a:rPr lang="fr-FR"/>
              <a:t> </a:t>
            </a:r>
            <a:r>
              <a:rPr lang="fr-FR" err="1"/>
              <a:t>width</a:t>
            </a:r>
            <a:r>
              <a:rPr lang="fr-FR"/>
              <a:t>)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CF463DEF-93C3-2D4C-B344-AF9690F4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1F9266-6555-C349-9679-A051480B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524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5561582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56ED4770-D34D-DC4A-9DC5-3D5714511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99754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4CAD2F5-CD13-3240-8889-4CDC09130C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7688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C5D0D223-B2A4-0E41-855C-4E21B95ACB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1B9A76E7-37BF-344C-BBE2-2923EA8E0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A503A-CEAC-2142-A06E-DEEC9D70D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730B7C-DBBC-A645-9D51-5850A5054F4D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B7839F73-A884-7944-9BE3-93C2FC303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650876"/>
            <a:ext cx="2295526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4F96073-D3BB-8E4F-8087-F387E5B33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47703"/>
            <a:ext cx="7372349" cy="123110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= Arial Bold 22pt / </a:t>
            </a:r>
            <a:r>
              <a:rPr lang="fr-FR" err="1"/>
              <a:t>Title</a:t>
            </a:r>
            <a:r>
              <a:rPr lang="fr-FR"/>
              <a:t> = Arial </a:t>
            </a:r>
            <a:r>
              <a:rPr lang="fr-FR" err="1"/>
              <a:t>italic</a:t>
            </a:r>
            <a:r>
              <a:rPr lang="fr-FR"/>
              <a:t> 22pt / Email, Phone </a:t>
            </a:r>
            <a:r>
              <a:rPr lang="fr-FR" err="1"/>
              <a:t>numbers</a:t>
            </a:r>
            <a:r>
              <a:rPr lang="fr-FR"/>
              <a:t> and </a:t>
            </a:r>
            <a:r>
              <a:rPr lang="fr-FR" err="1"/>
              <a:t>address</a:t>
            </a:r>
            <a:r>
              <a:rPr lang="fr-FR"/>
              <a:t> = Arial 22pt =&gt; </a:t>
            </a:r>
            <a:r>
              <a:rPr lang="fr-FR" err="1"/>
              <a:t>Please</a:t>
            </a:r>
            <a:r>
              <a:rPr lang="fr-FR"/>
              <a:t> follow the </a:t>
            </a:r>
            <a:r>
              <a:rPr lang="fr-FR" err="1"/>
              <a:t>provided</a:t>
            </a:r>
            <a:r>
              <a:rPr lang="fr-FR"/>
              <a:t> </a:t>
            </a:r>
            <a:r>
              <a:rPr lang="fr-FR" err="1"/>
              <a:t>example</a:t>
            </a:r>
            <a:r>
              <a:rPr lang="fr-FR"/>
              <a:t> </a:t>
            </a:r>
            <a:r>
              <a:rPr lang="fr-FR" err="1"/>
              <a:t>layout</a:t>
            </a:r>
            <a:endParaRPr lang="fr-FR"/>
          </a:p>
          <a:p>
            <a:pPr lvl="0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229C09-CFCB-3C42-9460-81AFBF30C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42" y="7201807"/>
            <a:ext cx="3495179" cy="23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2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30058550-9F49-0DAA-69B2-D88155D71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>
              <a:solidFill>
                <a:srgbClr val="EF465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E50567-7E19-F445-A328-9DF6EAD4CCBA}"/>
              </a:ext>
            </a:extLst>
          </p:cNvPr>
          <p:cNvSpPr/>
          <p:nvPr userDrawn="1"/>
        </p:nvSpPr>
        <p:spPr>
          <a:xfrm>
            <a:off x="867410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B29454-B476-8542-978A-C647D4BE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b="0"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0602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99C08A1-85AF-724B-A7D9-BE8EB4081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027470C-EE89-1643-9FC6-82B1FD0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28414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3714695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1763" y="5319981"/>
            <a:ext cx="2811620" cy="3323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67929C-FAC8-614C-8316-1DAABC9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190" y="7229400"/>
            <a:ext cx="1770335" cy="2375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6A7473-339B-3944-B742-A2BD7343B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21918C7-91AF-EE4E-A3BA-4AD020B8D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11541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AB06F599-FF35-B34E-B897-27B9F04BEF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DA3C5954-B052-8845-9987-2EFEFE131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3D68211-92FC-8449-9E82-9C89CCCB8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874" y="5526880"/>
            <a:ext cx="7372667" cy="746358"/>
          </a:xfrm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ts val="300"/>
              </a:spcBef>
              <a:defRPr sz="2200"/>
            </a:lvl1pPr>
            <a:lvl2pPr>
              <a:lnSpc>
                <a:spcPts val="2400"/>
              </a:lnSpc>
              <a:spcBef>
                <a:spcPts val="300"/>
              </a:spcBef>
              <a:defRPr sz="2200"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3832FB8-7BF9-8440-9473-ED4977B96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1058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561ED9-4F29-6D4E-A731-3D2E4815A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E0F4A5C-BE18-5246-BAA9-CCF3A391F0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9881C5-6884-434A-8117-D95848FED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96B6B50C-BD23-C147-A126-64CBD056E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21ED32-9AA8-B242-807A-FD6A76FC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B6E1FB-E257-F841-93F9-7D3FFB64FE09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E1A698-5716-0A46-A17F-152DC61884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3914" y="650875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D5AA2742-E919-8647-9D42-33CEC21976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75481" y="611717"/>
            <a:ext cx="3600000" cy="2700000"/>
          </a:xfrm>
        </p:spPr>
        <p:txBody>
          <a:bodyPr anchor="ctr"/>
          <a:lstStyle>
            <a:lvl1pPr marL="0" marR="0" indent="0" algn="ctr" defTabSz="1300277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832FCAF2-6E08-6B40-A59F-86ECD0488F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45757" y="3534641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BAB82518-D148-0D4D-A136-56B5B80FE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097324" y="3495483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24A48FB8-6228-624D-B8DD-BF35171B5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24651C-2F7A-AE4D-91FE-312C44BB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35EA92E0-D6E0-B943-3691-C38CFDA49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4B753C49-5674-F719-A5E0-849C06EC5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</p:spTree>
    <p:extLst>
      <p:ext uri="{BB962C8B-B14F-4D97-AF65-F5344CB8AC3E}">
        <p14:creationId xmlns:p14="http://schemas.microsoft.com/office/powerpoint/2010/main" val="27659120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5791200"/>
            <a:ext cx="4935600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1B5D3D54-40E4-D64F-B166-5E4823424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0200" y="5791200"/>
            <a:ext cx="4937124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8A653D3E-4219-264E-993B-5904D406EC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0973" y="5791200"/>
            <a:ext cx="4937124" cy="677108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002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34B30DC-7C70-DA4A-953D-F1FA1E0F3043}"/>
              </a:ext>
            </a:extLst>
          </p:cNvPr>
          <p:cNvCxnSpPr/>
          <p:nvPr userDrawn="1"/>
        </p:nvCxnSpPr>
        <p:spPr>
          <a:xfrm>
            <a:off x="65087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1A5135E-F2E9-1D43-8B25-E86AE949E243}"/>
              </a:ext>
            </a:extLst>
          </p:cNvPr>
          <p:cNvCxnSpPr/>
          <p:nvPr userDrawn="1"/>
        </p:nvCxnSpPr>
        <p:spPr>
          <a:xfrm>
            <a:off x="6280973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0A0819A-69E8-5A4E-BBFB-8E675D49A12A}"/>
              </a:ext>
            </a:extLst>
          </p:cNvPr>
          <p:cNvCxnSpPr/>
          <p:nvPr userDrawn="1"/>
        </p:nvCxnSpPr>
        <p:spPr>
          <a:xfrm>
            <a:off x="1176172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3EC5661-6ED3-8F47-8131-D1E6D082B1AB}"/>
              </a:ext>
            </a:extLst>
          </p:cNvPr>
          <p:cNvCxnSpPr/>
          <p:nvPr userDrawn="1"/>
        </p:nvCxnSpPr>
        <p:spPr>
          <a:xfrm>
            <a:off x="65087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CB6CBA4-8DD6-0E42-ADD6-A8E76681A6F2}"/>
              </a:ext>
            </a:extLst>
          </p:cNvPr>
          <p:cNvCxnSpPr/>
          <p:nvPr userDrawn="1"/>
        </p:nvCxnSpPr>
        <p:spPr>
          <a:xfrm>
            <a:off x="6280973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8AA4DA0-50D5-2446-AD0E-643F98BEFD34}"/>
              </a:ext>
            </a:extLst>
          </p:cNvPr>
          <p:cNvCxnSpPr/>
          <p:nvPr userDrawn="1"/>
        </p:nvCxnSpPr>
        <p:spPr>
          <a:xfrm>
            <a:off x="1176172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pour une image  2">
            <a:extLst>
              <a:ext uri="{FF2B5EF4-FFF2-40B4-BE49-F238E27FC236}">
                <a16:creationId xmlns:a16="http://schemas.microsoft.com/office/drawing/2014/main" id="{36300282-BA06-B644-A81D-DBDE711449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974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0" name="Espace réservé pour une image  2">
            <a:extLst>
              <a:ext uri="{FF2B5EF4-FFF2-40B4-BE49-F238E27FC236}">
                <a16:creationId xmlns:a16="http://schemas.microsoft.com/office/drawing/2014/main" id="{41042515-CD9C-6147-97B7-1B35E5C31C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875" y="2148120"/>
            <a:ext cx="5087998" cy="30246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7B067BE6-E69F-0045-BCE5-A82B1F4371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60200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CC758B3-A145-F84D-888B-0DE33EA71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DE584B-94E6-6C4F-B039-953F0C8B8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735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689" y="519205"/>
            <a:ext cx="14962823" cy="18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689" y="2596022"/>
            <a:ext cx="14962823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1" r:id="rId3"/>
    <p:sldLayoutId id="2147483673" r:id="rId4"/>
    <p:sldLayoutId id="2147483674" r:id="rId5"/>
    <p:sldLayoutId id="2147483676" r:id="rId6"/>
    <p:sldLayoutId id="2147483661" r:id="rId7"/>
    <p:sldLayoutId id="2147483675" r:id="rId8"/>
    <p:sldLayoutId id="2147483682" r:id="rId9"/>
    <p:sldLayoutId id="2147483678" r:id="rId10"/>
    <p:sldLayoutId id="2147483677" r:id="rId11"/>
    <p:sldLayoutId id="2147483679" r:id="rId12"/>
    <p:sldLayoutId id="2147483680" r:id="rId13"/>
    <p:sldLayoutId id="2147483684" r:id="rId14"/>
    <p:sldLayoutId id="2147483686" r:id="rId15"/>
  </p:sldLayoutIdLst>
  <p:hf hdr="0" dt="0"/>
  <p:txStyles>
    <p:titleStyle>
      <a:lvl1pPr algn="l" defTabSz="1300277" rtl="0" eaLnBrk="1" latinLnBrk="0" hangingPunct="1">
        <a:lnSpc>
          <a:spcPts val="1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C:\Users\MS\Pictures\Capture.PNG C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9" y="370639"/>
            <a:ext cx="2639900" cy="17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P\Videos\burkina-fas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2962" y="268244"/>
            <a:ext cx="5079209" cy="2234852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3B3E76-6636-8762-5107-DD2C5EF0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9034" y="370639"/>
            <a:ext cx="4245963" cy="11494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46FC0F-7342-9014-3193-414FDE128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0" y="8062444"/>
            <a:ext cx="2159607" cy="15868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C951A8-4072-C650-B3D9-A98B23ABB98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19747" y="7360818"/>
            <a:ext cx="1545457" cy="23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FFEE805-D31E-CE70-317B-C7E775D3C3F6}"/>
              </a:ext>
            </a:extLst>
          </p:cNvPr>
          <p:cNvSpPr txBox="1">
            <a:spLocks/>
          </p:cNvSpPr>
          <p:nvPr/>
        </p:nvSpPr>
        <p:spPr>
          <a:xfrm>
            <a:off x="601249" y="2719424"/>
            <a:ext cx="15920581" cy="2391195"/>
          </a:xfrm>
          <a:prstGeom prst="rect">
            <a:avLst/>
          </a:prstGeom>
        </p:spPr>
        <p:txBody>
          <a:bodyPr vert="horz" lIns="130027" tIns="65013" rIns="130027" bIns="6501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0055" algn="ctr"/>
            <a:r>
              <a:rPr lang="fr-FR" sz="3600" b="1" dirty="0">
                <a:latin typeface="Bookman Old Style" panose="02050604050505020204" pitchFamily="18" charset="0"/>
              </a:rPr>
              <a:t>Atelier régional pour les pays partenaires francophone du Centre d’échange d’information pour la Convention sur la Diversité Biologique de la  Belgique </a:t>
            </a:r>
          </a:p>
          <a:p>
            <a:pPr marL="260055" algn="ctr"/>
            <a:br>
              <a:rPr lang="fr-FR" sz="3600" b="1" dirty="0">
                <a:latin typeface="Bookman Old Style" panose="02050604050505020204" pitchFamily="18" charset="0"/>
              </a:rPr>
            </a:br>
            <a:r>
              <a:rPr lang="fr-FR" sz="28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Grand Popo (Bénin), 21-23 janvier 2026</a:t>
            </a:r>
            <a:endParaRPr lang="fr-FR" sz="3600" b="1" i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900C74-A555-E6A6-0C1F-DAB8C020BD32}"/>
              </a:ext>
            </a:extLst>
          </p:cNvPr>
          <p:cNvSpPr txBox="1"/>
          <p:nvPr/>
        </p:nvSpPr>
        <p:spPr>
          <a:xfrm>
            <a:off x="2126149" y="5701252"/>
            <a:ext cx="126763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Etat des lieux des stratégies CHM en développement sous l’appel aux projets CHM 2024-2025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910052-9971-7038-F652-DBAEE7774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995" y="8682678"/>
            <a:ext cx="3868126" cy="8010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DE089E-CACE-1C9F-2F2E-909BA4B44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009" y="8214046"/>
            <a:ext cx="1457562" cy="14873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4CBC75-BBE2-0BB9-9B56-0F923EF8E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4319" y="8410492"/>
            <a:ext cx="2192902" cy="12388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73249B-21AF-F7B1-100A-40C7CCDD3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5141" y="8682678"/>
            <a:ext cx="3486434" cy="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988B491-95FE-9D97-CBAA-1B063A53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69" y="0"/>
            <a:ext cx="11871146" cy="76300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E4B261-F66F-E240-AFFB-93B1BC035FB0}"/>
              </a:ext>
            </a:extLst>
          </p:cNvPr>
          <p:cNvSpPr txBox="1"/>
          <p:nvPr/>
        </p:nvSpPr>
        <p:spPr>
          <a:xfrm>
            <a:off x="3991303" y="341871"/>
            <a:ext cx="8555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SOLUTION !</a:t>
            </a:r>
          </a:p>
        </p:txBody>
      </p:sp>
    </p:spTree>
    <p:extLst>
      <p:ext uri="{BB962C8B-B14F-4D97-AF65-F5344CB8AC3E}">
        <p14:creationId xmlns:p14="http://schemas.microsoft.com/office/powerpoint/2010/main" val="5341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12">
            <a:extLst>
              <a:ext uri="{FF2B5EF4-FFF2-40B4-BE49-F238E27FC236}">
                <a16:creationId xmlns:a16="http://schemas.microsoft.com/office/drawing/2014/main" id="{DE7D7116-4973-CA2A-AA23-956706A1E16F}"/>
              </a:ext>
            </a:extLst>
          </p:cNvPr>
          <p:cNvGrpSpPr>
            <a:grpSpLocks/>
          </p:cNvGrpSpPr>
          <p:nvPr/>
        </p:nvGrpSpPr>
        <p:grpSpPr bwMode="auto">
          <a:xfrm>
            <a:off x="1775347" y="5581316"/>
            <a:ext cx="3345482" cy="3889517"/>
            <a:chOff x="479425" y="4059342"/>
            <a:chExt cx="2352829" cy="2735158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0DCA6C0-4CB7-C578-6E2C-78E64B49FEA9}"/>
                </a:ext>
              </a:extLst>
            </p:cNvPr>
            <p:cNvCxnSpPr/>
            <p:nvPr/>
          </p:nvCxnSpPr>
          <p:spPr bwMode="auto">
            <a:xfrm flipH="1">
              <a:off x="1819778" y="4156870"/>
              <a:ext cx="144025" cy="11932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e 9">
              <a:extLst>
                <a:ext uri="{FF2B5EF4-FFF2-40B4-BE49-F238E27FC236}">
                  <a16:creationId xmlns:a16="http://schemas.microsoft.com/office/drawing/2014/main" id="{72EB2AC3-86F5-BB17-943B-342941A81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425" y="4059342"/>
              <a:ext cx="2352829" cy="2735158"/>
              <a:chOff x="479425" y="4059342"/>
              <a:chExt cx="2352829" cy="2735158"/>
            </a:xfrm>
          </p:grpSpPr>
          <p:pic>
            <p:nvPicPr>
              <p:cNvPr id="10" name="Picture 18" descr="Gif animé Chevaux gratuit">
                <a:extLst>
                  <a:ext uri="{FF2B5EF4-FFF2-40B4-BE49-F238E27FC236}">
                    <a16:creationId xmlns:a16="http://schemas.microsoft.com/office/drawing/2014/main" id="{C4C290AF-70F8-22EA-2E85-C43252DC3AF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425" y="4660921"/>
                <a:ext cx="2352829" cy="213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9" descr="gifs burkina_faso">
                <a:extLst>
                  <a:ext uri="{FF2B5EF4-FFF2-40B4-BE49-F238E27FC236}">
                    <a16:creationId xmlns:a16="http://schemas.microsoft.com/office/drawing/2014/main" id="{0488EB99-53E0-91CC-8632-DF17EE721A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5131">
                <a:off x="1249878" y="4059342"/>
                <a:ext cx="755689" cy="49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oupe 14">
            <a:extLst>
              <a:ext uri="{FF2B5EF4-FFF2-40B4-BE49-F238E27FC236}">
                <a16:creationId xmlns:a16="http://schemas.microsoft.com/office/drawing/2014/main" id="{D238E19A-E25F-41F6-2E7A-57FA42EDA817}"/>
              </a:ext>
            </a:extLst>
          </p:cNvPr>
          <p:cNvGrpSpPr>
            <a:grpSpLocks/>
          </p:cNvGrpSpPr>
          <p:nvPr/>
        </p:nvGrpSpPr>
        <p:grpSpPr bwMode="auto">
          <a:xfrm>
            <a:off x="6646581" y="5579058"/>
            <a:ext cx="3345482" cy="3891775"/>
            <a:chOff x="3592513" y="3932431"/>
            <a:chExt cx="2352828" cy="2736657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A676ECC-113D-F379-638A-294F26280D19}"/>
                </a:ext>
              </a:extLst>
            </p:cNvPr>
            <p:cNvCxnSpPr/>
            <p:nvPr/>
          </p:nvCxnSpPr>
          <p:spPr bwMode="auto">
            <a:xfrm flipH="1">
              <a:off x="4932865" y="4031458"/>
              <a:ext cx="144025" cy="11932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e 4">
              <a:extLst>
                <a:ext uri="{FF2B5EF4-FFF2-40B4-BE49-F238E27FC236}">
                  <a16:creationId xmlns:a16="http://schemas.microsoft.com/office/drawing/2014/main" id="{3FA9540F-0294-DF92-34A2-2D7C98F4D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2513" y="3932431"/>
              <a:ext cx="2352828" cy="2736657"/>
              <a:chOff x="3592513" y="3932431"/>
              <a:chExt cx="2352828" cy="2736657"/>
            </a:xfrm>
          </p:grpSpPr>
          <p:pic>
            <p:nvPicPr>
              <p:cNvPr id="15" name="Picture 18" descr="Gif animé Chevaux gratuit">
                <a:extLst>
                  <a:ext uri="{FF2B5EF4-FFF2-40B4-BE49-F238E27FC236}">
                    <a16:creationId xmlns:a16="http://schemas.microsoft.com/office/drawing/2014/main" id="{8544F44B-F59C-B344-ABD3-A95937F1B64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513" y="4535508"/>
                <a:ext cx="2352828" cy="213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 descr="gifs burkina_faso">
                <a:extLst>
                  <a:ext uri="{FF2B5EF4-FFF2-40B4-BE49-F238E27FC236}">
                    <a16:creationId xmlns:a16="http://schemas.microsoft.com/office/drawing/2014/main" id="{82222780-9A0E-5F5D-1A17-429A3D20C9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5131">
                <a:off x="4370447" y="3932431"/>
                <a:ext cx="755689" cy="49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B66714D-5D37-DFB1-A102-6FD8CAC6D50E}"/>
              </a:ext>
            </a:extLst>
          </p:cNvPr>
          <p:cNvGrpSpPr>
            <a:grpSpLocks/>
          </p:cNvGrpSpPr>
          <p:nvPr/>
        </p:nvGrpSpPr>
        <p:grpSpPr bwMode="auto">
          <a:xfrm>
            <a:off x="11439429" y="5783486"/>
            <a:ext cx="3345482" cy="3878231"/>
            <a:chOff x="6516688" y="4067785"/>
            <a:chExt cx="2352828" cy="272671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CF12657-17EE-0A11-64CE-AF395CD71D27}"/>
                </a:ext>
              </a:extLst>
            </p:cNvPr>
            <p:cNvCxnSpPr/>
            <p:nvPr/>
          </p:nvCxnSpPr>
          <p:spPr bwMode="auto">
            <a:xfrm flipH="1">
              <a:off x="7857040" y="4156870"/>
              <a:ext cx="144025" cy="11932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e 11">
              <a:extLst>
                <a:ext uri="{FF2B5EF4-FFF2-40B4-BE49-F238E27FC236}">
                  <a16:creationId xmlns:a16="http://schemas.microsoft.com/office/drawing/2014/main" id="{06A2E027-E72C-51E8-F212-0565949E0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6688" y="4067785"/>
              <a:ext cx="2352828" cy="2726715"/>
              <a:chOff x="6516688" y="4067785"/>
              <a:chExt cx="2352828" cy="2726715"/>
            </a:xfrm>
          </p:grpSpPr>
          <p:pic>
            <p:nvPicPr>
              <p:cNvPr id="20" name="Picture 18" descr="Gif animé Chevaux gratuit">
                <a:extLst>
                  <a:ext uri="{FF2B5EF4-FFF2-40B4-BE49-F238E27FC236}">
                    <a16:creationId xmlns:a16="http://schemas.microsoft.com/office/drawing/2014/main" id="{D90851B1-B067-761A-6639-40BCD54FDFD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688" y="4660921"/>
                <a:ext cx="2352828" cy="213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9" descr="gifs burkina_faso">
                <a:extLst>
                  <a:ext uri="{FF2B5EF4-FFF2-40B4-BE49-F238E27FC236}">
                    <a16:creationId xmlns:a16="http://schemas.microsoft.com/office/drawing/2014/main" id="{D94FE72B-C10F-873B-747D-9686CFEA266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5131">
                <a:off x="7295226" y="4067785"/>
                <a:ext cx="755689" cy="49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Nuage 21">
            <a:extLst>
              <a:ext uri="{FF2B5EF4-FFF2-40B4-BE49-F238E27FC236}">
                <a16:creationId xmlns:a16="http://schemas.microsoft.com/office/drawing/2014/main" id="{2738D31C-90D3-59D0-6002-E71833CD081F}"/>
              </a:ext>
            </a:extLst>
          </p:cNvPr>
          <p:cNvSpPr/>
          <p:nvPr/>
        </p:nvSpPr>
        <p:spPr>
          <a:xfrm>
            <a:off x="3782860" y="1089072"/>
            <a:ext cx="9072925" cy="355483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560">
              <a:solidFill>
                <a:prstClr val="white"/>
              </a:solidFill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C9D41875-C2E1-BB43-8A08-0ED3054F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864" y="1267718"/>
            <a:ext cx="5324525" cy="114274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6826" b="1" kern="0" dirty="0">
                <a:ln/>
                <a:solidFill>
                  <a:prstClr val="white"/>
                </a:solidFill>
                <a:latin typeface="Edwardian Script ITC" pitchFamily="66" charset="0"/>
                <a:cs typeface="Arial" charset="0"/>
              </a:rPr>
              <a:t>Merci</a:t>
            </a:r>
            <a:endParaRPr lang="en-GB" sz="1991" b="1" kern="0" dirty="0">
              <a:ln/>
              <a:solidFill>
                <a:prstClr val="white"/>
              </a:solidFill>
              <a:latin typeface="Edwardian Script ITC" pitchFamily="66" charset="0"/>
              <a:cs typeface="Arial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9651C6BB-85EB-705A-7DB4-14334D14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515" y="2205128"/>
            <a:ext cx="7167630" cy="1055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6257" b="1" kern="0" dirty="0">
                <a:ln/>
                <a:solidFill>
                  <a:prstClr val="white"/>
                </a:solidFill>
                <a:latin typeface="Edwardian Script ITC" pitchFamily="66" charset="0"/>
                <a:cs typeface="Arial" charset="0"/>
              </a:rPr>
              <a:t>Pour votre aimable attention</a:t>
            </a:r>
            <a:endParaRPr lang="en-GB" sz="6257" b="1" kern="0" dirty="0">
              <a:ln/>
              <a:solidFill>
                <a:prstClr val="white"/>
              </a:solidFill>
              <a:latin typeface="Edwardian Script ITC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F2B43D-9DAB-2B95-BCC3-39AC36FD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51" y="4876006"/>
            <a:ext cx="10040684" cy="4876007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DCD344-7FB8-164A-87BC-D1DE21E47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194" y="5850382"/>
            <a:ext cx="4492913" cy="165173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b="1" u="sng" dirty="0">
                <a:latin typeface="Bookman Old Style" panose="02050604050505020204" pitchFamily="18" charset="0"/>
              </a:rPr>
              <a:t>Robert M. LOUARI</a:t>
            </a:r>
          </a:p>
          <a:p>
            <a:pPr algn="ctr">
              <a:lnSpc>
                <a:spcPct val="100000"/>
              </a:lnSpc>
            </a:pPr>
            <a:r>
              <a:rPr lang="fr-FR" sz="2800" b="1" dirty="0">
                <a:latin typeface="Bookman Old Style" panose="02050604050505020204" pitchFamily="18" charset="0"/>
              </a:rPr>
              <a:t>Point focal CHM </a:t>
            </a:r>
          </a:p>
          <a:p>
            <a:pPr algn="ctr">
              <a:lnSpc>
                <a:spcPct val="100000"/>
              </a:lnSpc>
            </a:pPr>
            <a:r>
              <a:rPr lang="fr-FR" sz="2800" b="1" dirty="0">
                <a:latin typeface="Bookman Old Style" panose="02050604050505020204" pitchFamily="18" charset="0"/>
              </a:rPr>
              <a:t>Burkina Faso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99828-1746-704C-8C62-1B2BD8DEF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66046" y="5429418"/>
            <a:ext cx="4492913" cy="387798"/>
          </a:xfrm>
        </p:spPr>
        <p:txBody>
          <a:bodyPr/>
          <a:lstStyle/>
          <a:p>
            <a:r>
              <a:rPr lang="fr-FR" sz="2800" b="1" dirty="0">
                <a:latin typeface="Bookman Old Style" panose="02050604050505020204" pitchFamily="18" charset="0"/>
              </a:rPr>
              <a:t>21.01.2026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489067-B4BB-3940-9111-020DB43C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" y="431934"/>
            <a:ext cx="8091814" cy="3170099"/>
          </a:xfrm>
        </p:spPr>
        <p:txBody>
          <a:bodyPr/>
          <a:lstStyle/>
          <a:p>
            <a:pPr algn="ctr"/>
            <a:r>
              <a:rPr lang="fr-FR" sz="7200" dirty="0"/>
              <a:t>Développement sous l’appel aux projets CHM 2024-2025 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89976BD-9371-8B3A-B011-6C6D4C31AF68}"/>
              </a:ext>
            </a:extLst>
          </p:cNvPr>
          <p:cNvSpPr txBox="1">
            <a:spLocks/>
          </p:cNvSpPr>
          <p:nvPr/>
        </p:nvSpPr>
        <p:spPr>
          <a:xfrm>
            <a:off x="9588201" y="840250"/>
            <a:ext cx="7240685" cy="235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800" u="sng" dirty="0">
                <a:solidFill>
                  <a:schemeClr val="bg1"/>
                </a:solidFill>
              </a:rPr>
              <a:t>Sommaire 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sz="4800" dirty="0">
                <a:solidFill>
                  <a:schemeClr val="bg1"/>
                </a:solidFill>
              </a:rPr>
              <a:t>Appel à projet 2022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sz="4800" dirty="0">
                <a:solidFill>
                  <a:schemeClr val="bg1"/>
                </a:solidFill>
              </a:rPr>
              <a:t>Appel à projet 2025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448C3C-6CA7-0C0F-D8BD-8046A902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00279"/>
            <a:ext cx="5766051" cy="16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1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A7E39-E8EC-9D4A-8E64-64A22D90E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8F77ED-725D-4925-30FC-9A3857F476C8}"/>
              </a:ext>
            </a:extLst>
          </p:cNvPr>
          <p:cNvSpPr txBox="1"/>
          <p:nvPr/>
        </p:nvSpPr>
        <p:spPr>
          <a:xfrm>
            <a:off x="0" y="1779499"/>
            <a:ext cx="8674100" cy="2554545"/>
          </a:xfrm>
          <a:prstGeom prst="rect">
            <a:avLst/>
          </a:prstGeom>
          <a:solidFill>
            <a:srgbClr val="FFED82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u="sng" dirty="0">
                <a:latin typeface="Bookman Old Style" panose="02050604050505020204" pitchFamily="18" charset="0"/>
              </a:rPr>
              <a:t>Intitulé</a:t>
            </a:r>
            <a:r>
              <a:rPr lang="fr-FR" sz="3200" dirty="0">
                <a:latin typeface="Bookman Old Style" panose="02050604050505020204" pitchFamily="18" charset="0"/>
              </a:rPr>
              <a:t> :</a:t>
            </a:r>
          </a:p>
          <a:p>
            <a:r>
              <a:rPr lang="fr-FR" sz="3200" dirty="0">
                <a:latin typeface="Bookman Old Style" panose="02050604050505020204" pitchFamily="18" charset="0"/>
              </a:rPr>
              <a:t>« </a:t>
            </a:r>
            <a:r>
              <a:rPr lang="fr-FR" sz="3200" b="1" dirty="0">
                <a:latin typeface="Bookman Old Style" panose="02050604050505020204" pitchFamily="18" charset="0"/>
              </a:rPr>
              <a:t>Renforcement de la connaissance, de l’engagement des acteurs nationaux et de la visibilité du centre d’échange d’informations (CHM) du Burkina Faso </a:t>
            </a:r>
            <a:r>
              <a:rPr lang="fr-FR" sz="3200" dirty="0">
                <a:latin typeface="Bookman Old Style" panose="02050604050505020204" pitchFamily="18" charset="0"/>
              </a:rPr>
              <a:t>»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07A4F3-D6E5-67DE-80A3-A7F337D21C31}"/>
              </a:ext>
            </a:extLst>
          </p:cNvPr>
          <p:cNvSpPr txBox="1"/>
          <p:nvPr/>
        </p:nvSpPr>
        <p:spPr>
          <a:xfrm>
            <a:off x="1195552" y="638827"/>
            <a:ext cx="56742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Bookman Old Style" panose="02050604050505020204" pitchFamily="18" charset="0"/>
              </a:rPr>
              <a:t>1. Appel à projet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2E830D-9EE0-CAB6-5BFF-CBE5E7214437}"/>
              </a:ext>
            </a:extLst>
          </p:cNvPr>
          <p:cNvSpPr txBox="1"/>
          <p:nvPr/>
        </p:nvSpPr>
        <p:spPr>
          <a:xfrm>
            <a:off x="764089" y="5736921"/>
            <a:ext cx="686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sz="3600" b="1" u="sng" dirty="0"/>
              <a:t>Activités prévues </a:t>
            </a:r>
            <a:r>
              <a:rPr lang="fr-FR" sz="3600" b="1" dirty="0"/>
              <a:t>: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9B3C1CE-70EE-1527-412C-F831281AA200}"/>
              </a:ext>
            </a:extLst>
          </p:cNvPr>
          <p:cNvSpPr/>
          <p:nvPr/>
        </p:nvSpPr>
        <p:spPr>
          <a:xfrm>
            <a:off x="8427266" y="3493046"/>
            <a:ext cx="4475843" cy="417065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Session de transfert des données collectées sur le site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Bioland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par l’équipe Biodiversité et étudiants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CF32F83-E6FD-BC3A-22D9-8AEAA0B4AF08}"/>
              </a:ext>
            </a:extLst>
          </p:cNvPr>
          <p:cNvSpPr/>
          <p:nvPr/>
        </p:nvSpPr>
        <p:spPr>
          <a:xfrm>
            <a:off x="12438492" y="3760286"/>
            <a:ext cx="4955236" cy="450689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fr-FR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fr-F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Concertation entre acteurs du public, privé, des décideurs sur l’importance du CHM et de leur implication dans sa mise en œuvre, lancement officiel </a:t>
            </a:r>
            <a:r>
              <a:rPr lang="fr-FR" sz="2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Bioland</a:t>
            </a:r>
            <a:endParaRPr lang="fr-FR" sz="2400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F20964-D23C-5954-03AB-194550DF2D4E}"/>
              </a:ext>
            </a:extLst>
          </p:cNvPr>
          <p:cNvSpPr/>
          <p:nvPr/>
        </p:nvSpPr>
        <p:spPr>
          <a:xfrm>
            <a:off x="10739874" y="301140"/>
            <a:ext cx="4955237" cy="4170651"/>
          </a:xfrm>
          <a:prstGeom prst="ellipse">
            <a:avLst/>
          </a:prstGeom>
          <a:solidFill>
            <a:srgbClr val="B08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1.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Collecte des données disponibles auprès des acteurs  (niveau central et intérieur du pays )</a:t>
            </a:r>
          </a:p>
        </p:txBody>
      </p:sp>
    </p:spTree>
    <p:extLst>
      <p:ext uri="{BB962C8B-B14F-4D97-AF65-F5344CB8AC3E}">
        <p14:creationId xmlns:p14="http://schemas.microsoft.com/office/powerpoint/2010/main" val="16206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/>
      <p:bldP spid="11" grpId="0" animBg="1"/>
      <p:bldP spid="1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C1A5764-610D-CCBE-1637-5E6C79716339}"/>
              </a:ext>
            </a:extLst>
          </p:cNvPr>
          <p:cNvSpPr txBox="1"/>
          <p:nvPr/>
        </p:nvSpPr>
        <p:spPr>
          <a:xfrm>
            <a:off x="288098" y="5661764"/>
            <a:ext cx="828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Coup d’Etat du 30 septembre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DDA6C0-75EF-8DD9-C77E-2905500DCB1B}"/>
              </a:ext>
            </a:extLst>
          </p:cNvPr>
          <p:cNvSpPr txBox="1"/>
          <p:nvPr/>
        </p:nvSpPr>
        <p:spPr>
          <a:xfrm>
            <a:off x="288098" y="7118210"/>
            <a:ext cx="8285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Bookman Old Style" panose="02050604050505020204" pitchFamily="18" charset="0"/>
              </a:defRPr>
            </a:lvl1pPr>
          </a:lstStyle>
          <a:p>
            <a:r>
              <a:rPr lang="fr-FR" b="1" dirty="0"/>
              <a:t>Paralysie</a:t>
            </a:r>
            <a:r>
              <a:rPr lang="fr-FR" dirty="0"/>
              <a:t> totale de l’Administration pour aboutir à de </a:t>
            </a:r>
            <a:r>
              <a:rPr lang="fr-FR" b="1" dirty="0"/>
              <a:t>nouvelles reformes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B06313-4AFE-E99B-70A9-D218CA93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617" y="932635"/>
            <a:ext cx="7001852" cy="24368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FA8AFFD-9055-2FC1-0E02-2150EBB23F2D}"/>
              </a:ext>
            </a:extLst>
          </p:cNvPr>
          <p:cNvSpPr txBox="1"/>
          <p:nvPr/>
        </p:nvSpPr>
        <p:spPr>
          <a:xfrm>
            <a:off x="87682" y="1448372"/>
            <a:ext cx="785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ookman Old Style" panose="02050604050505020204" pitchFamily="18" charset="0"/>
              </a:rPr>
              <a:t>Notification reçue du virement des fonds</a:t>
            </a:r>
          </a:p>
        </p:txBody>
      </p:sp>
      <p:pic>
        <p:nvPicPr>
          <p:cNvPr id="1026" name="Picture 2" descr="Burkina Faso : Soutenir la révolution progressiste populaire,">
            <a:extLst>
              <a:ext uri="{FF2B5EF4-FFF2-40B4-BE49-F238E27FC236}">
                <a16:creationId xmlns:a16="http://schemas.microsoft.com/office/drawing/2014/main" id="{6F4147A7-C782-53B5-4ED2-8EA05346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7" y="3755693"/>
            <a:ext cx="7188902" cy="46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395E9B9-6D0B-5178-B41A-1F80C4EAA563}"/>
              </a:ext>
            </a:extLst>
          </p:cNvPr>
          <p:cNvSpPr txBox="1"/>
          <p:nvPr/>
        </p:nvSpPr>
        <p:spPr>
          <a:xfrm>
            <a:off x="8674100" y="8600021"/>
            <a:ext cx="867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b="1" dirty="0"/>
              <a:t>R</a:t>
            </a:r>
            <a:r>
              <a:rPr lang="fr-FR" dirty="0"/>
              <a:t>evolution </a:t>
            </a:r>
            <a:r>
              <a:rPr lang="fr-FR" b="1" dirty="0"/>
              <a:t>P</a:t>
            </a:r>
            <a:r>
              <a:rPr lang="fr-FR" dirty="0"/>
              <a:t>rogressiste et </a:t>
            </a:r>
            <a:r>
              <a:rPr lang="fr-FR" b="1" dirty="0"/>
              <a:t>P</a:t>
            </a:r>
            <a:r>
              <a:rPr lang="fr-FR" dirty="0"/>
              <a:t>opulaire</a:t>
            </a:r>
          </a:p>
        </p:txBody>
      </p:sp>
    </p:spTree>
    <p:extLst>
      <p:ext uri="{BB962C8B-B14F-4D97-AF65-F5344CB8AC3E}">
        <p14:creationId xmlns:p14="http://schemas.microsoft.com/office/powerpoint/2010/main" val="32849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231E27-87C2-31A1-8FAA-1CFCB0885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D763CA-E93C-2B54-AFD6-6F0521D84FCD}"/>
              </a:ext>
            </a:extLst>
          </p:cNvPr>
          <p:cNvSpPr txBox="1"/>
          <p:nvPr/>
        </p:nvSpPr>
        <p:spPr>
          <a:xfrm>
            <a:off x="0" y="2150781"/>
            <a:ext cx="8561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dirty="0"/>
              <a:t>Vérification de tout transfert de fonds à l’intérieur du pays et sa destination finale </a:t>
            </a:r>
          </a:p>
        </p:txBody>
      </p:sp>
      <p:pic>
        <p:nvPicPr>
          <p:cNvPr id="2050" name="Picture 2" descr="Documents Stock Illustrations, Vecteurs, &amp; Clipart – (226,453 Stock  Illustrations)">
            <a:extLst>
              <a:ext uri="{FF2B5EF4-FFF2-40B4-BE49-F238E27FC236}">
                <a16:creationId xmlns:a16="http://schemas.microsoft.com/office/drawing/2014/main" id="{9C081200-9794-639D-9B96-382AF21A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154" y="96513"/>
            <a:ext cx="5540109" cy="44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AADE54-EF09-271B-46D3-48A391CEE70E}"/>
              </a:ext>
            </a:extLst>
          </p:cNvPr>
          <p:cNvSpPr txBox="1"/>
          <p:nvPr/>
        </p:nvSpPr>
        <p:spPr>
          <a:xfrm>
            <a:off x="187891" y="5322855"/>
            <a:ext cx="7556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Des documents justificatifs ont été produits par le STAFF technique</a:t>
            </a:r>
          </a:p>
        </p:txBody>
      </p:sp>
      <p:pic>
        <p:nvPicPr>
          <p:cNvPr id="2052" name="Picture 4" descr="Ouvrir un compte bancaire en ligne, Compte courant - KAPES BANK">
            <a:extLst>
              <a:ext uri="{FF2B5EF4-FFF2-40B4-BE49-F238E27FC236}">
                <a16:creationId xmlns:a16="http://schemas.microsoft.com/office/drawing/2014/main" id="{E0A06540-11F7-6C40-566D-CFA943E6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447" y="4528602"/>
            <a:ext cx="6474348" cy="50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201144A-BE0F-09E8-62A6-C16945D8D645}"/>
              </a:ext>
            </a:extLst>
          </p:cNvPr>
          <p:cNvSpPr txBox="1"/>
          <p:nvPr/>
        </p:nvSpPr>
        <p:spPr>
          <a:xfrm>
            <a:off x="11407606" y="6723238"/>
            <a:ext cx="510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Compte SP/CNDD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D762EB-6869-79B4-1EF4-A9C63B232E4E}"/>
              </a:ext>
            </a:extLst>
          </p:cNvPr>
          <p:cNvSpPr txBox="1"/>
          <p:nvPr/>
        </p:nvSpPr>
        <p:spPr>
          <a:xfrm>
            <a:off x="12481239" y="2464614"/>
            <a:ext cx="367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Justificatifs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940902-6092-DC19-D016-8C1C223A51E5}"/>
              </a:ext>
            </a:extLst>
          </p:cNvPr>
          <p:cNvSpPr txBox="1"/>
          <p:nvPr/>
        </p:nvSpPr>
        <p:spPr>
          <a:xfrm>
            <a:off x="1061107" y="250520"/>
            <a:ext cx="573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latin typeface="Bookman Old Style" panose="02050604050505020204" pitchFamily="18" charset="0"/>
              </a:defRPr>
            </a:lvl1pPr>
          </a:lstStyle>
          <a:p>
            <a:r>
              <a:rPr lang="fr-FR" b="1" u="sng" dirty="0"/>
              <a:t>PROCEDURES:</a:t>
            </a:r>
          </a:p>
        </p:txBody>
      </p:sp>
    </p:spTree>
    <p:extLst>
      <p:ext uri="{BB962C8B-B14F-4D97-AF65-F5344CB8AC3E}">
        <p14:creationId xmlns:p14="http://schemas.microsoft.com/office/powerpoint/2010/main" val="4986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C2C398B-28AD-8287-4AB4-3649EFFBBA4E}"/>
              </a:ext>
            </a:extLst>
          </p:cNvPr>
          <p:cNvSpPr txBox="1"/>
          <p:nvPr/>
        </p:nvSpPr>
        <p:spPr>
          <a:xfrm>
            <a:off x="288099" y="1114816"/>
            <a:ext cx="8254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Bookman Old Style" panose="02050604050505020204" pitchFamily="18" charset="0"/>
              </a:rPr>
              <a:t>Une </a:t>
            </a:r>
            <a:r>
              <a:rPr lang="fr-FR" sz="3200" b="1" dirty="0">
                <a:latin typeface="Bookman Old Style" panose="02050604050505020204" pitchFamily="18" charset="0"/>
              </a:rPr>
              <a:t>Prolongation</a:t>
            </a:r>
            <a:r>
              <a:rPr lang="fr-FR" sz="3200" dirty="0">
                <a:latin typeface="Bookman Old Style" panose="02050604050505020204" pitchFamily="18" charset="0"/>
              </a:rPr>
              <a:t> de Contrat a été sollicitée auprès de l’IRSNB avec </a:t>
            </a:r>
            <a:r>
              <a:rPr lang="fr-FR" sz="3200" b="1" dirty="0">
                <a:latin typeface="Bookman Old Style" panose="02050604050505020204" pitchFamily="18" charset="0"/>
              </a:rPr>
              <a:t>succès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DAB380-3BF8-2D05-727C-41C41677C13A}"/>
              </a:ext>
            </a:extLst>
          </p:cNvPr>
          <p:cNvSpPr txBox="1"/>
          <p:nvPr/>
        </p:nvSpPr>
        <p:spPr>
          <a:xfrm>
            <a:off x="100207" y="4459266"/>
            <a:ext cx="844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Malheureusement, les fonds sont restés sans suite …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E1C7A67-8670-DD3F-B448-144D6399A136}"/>
              </a:ext>
            </a:extLst>
          </p:cNvPr>
          <p:cNvGrpSpPr/>
          <p:nvPr/>
        </p:nvGrpSpPr>
        <p:grpSpPr>
          <a:xfrm>
            <a:off x="8805451" y="1920858"/>
            <a:ext cx="8152137" cy="6447919"/>
            <a:chOff x="8869135" y="1883279"/>
            <a:chExt cx="8152137" cy="6447919"/>
          </a:xfrm>
        </p:grpSpPr>
        <p:pic>
          <p:nvPicPr>
            <p:cNvPr id="3074" name="Picture 2" descr="En recherche de financement ? : adressez-vous à un fonds d'investissement |  Allo Expert-Comptable">
              <a:extLst>
                <a:ext uri="{FF2B5EF4-FFF2-40B4-BE49-F238E27FC236}">
                  <a16:creationId xmlns:a16="http://schemas.microsoft.com/office/drawing/2014/main" id="{EDBE9206-AA04-C99E-08D1-DE935B226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9515" y="3027235"/>
              <a:ext cx="6251379" cy="416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A3996B5-3872-E8B0-1AF1-BC9E18806024}"/>
                </a:ext>
              </a:extLst>
            </p:cNvPr>
            <p:cNvSpPr txBox="1"/>
            <p:nvPr/>
          </p:nvSpPr>
          <p:spPr>
            <a:xfrm>
              <a:off x="8869135" y="1883279"/>
              <a:ext cx="8152137" cy="644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1300" b="1" dirty="0">
                  <a:solidFill>
                    <a:srgbClr val="FF0000"/>
                  </a:solidFill>
                </a:rPr>
                <a:t>X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EC2E248-4192-6D29-8033-0F990E607420}"/>
              </a:ext>
            </a:extLst>
          </p:cNvPr>
          <p:cNvSpPr txBox="1"/>
          <p:nvPr/>
        </p:nvSpPr>
        <p:spPr>
          <a:xfrm>
            <a:off x="150312" y="713984"/>
            <a:ext cx="8430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Pour être en phase avec notre engagement auprès de l’IRSNB, le SP/CNDD a pu réaliser </a:t>
            </a:r>
            <a:r>
              <a:rPr lang="fr-FR" b="1" dirty="0"/>
              <a:t>2 activités </a:t>
            </a:r>
            <a:r>
              <a:rPr lang="fr-FR" dirty="0"/>
              <a:t>sur Fonds propres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5ED61A4-A3DF-1826-CDF3-FB874E88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871" y="0"/>
            <a:ext cx="8430017" cy="67462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75B6CFA-1234-3079-98B0-A41618DF07A8}"/>
              </a:ext>
            </a:extLst>
          </p:cNvPr>
          <p:cNvSpPr txBox="1"/>
          <p:nvPr/>
        </p:nvSpPr>
        <p:spPr>
          <a:xfrm>
            <a:off x="288099" y="4876006"/>
            <a:ext cx="829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dirty="0"/>
              <a:t>Sortie collecte de données dans </a:t>
            </a:r>
            <a:r>
              <a:rPr lang="fr-FR" b="1" dirty="0"/>
              <a:t>2 régions </a:t>
            </a:r>
            <a:r>
              <a:rPr lang="fr-FR" dirty="0"/>
              <a:t>du Burkina Faso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6AE671-1EAB-F4EB-14BA-A77A2D6AE15D}"/>
              </a:ext>
            </a:extLst>
          </p:cNvPr>
          <p:cNvSpPr txBox="1"/>
          <p:nvPr/>
        </p:nvSpPr>
        <p:spPr>
          <a:xfrm>
            <a:off x="9156526" y="6864262"/>
            <a:ext cx="752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Bookman Old Style" panose="02050604050505020204" pitchFamily="18" charset="0"/>
              </a:defRPr>
            </a:lvl1pPr>
          </a:lstStyle>
          <a:p>
            <a:r>
              <a:rPr lang="fr-FR" b="1" dirty="0"/>
              <a:t>A Koudougou et à Po</a:t>
            </a:r>
          </a:p>
        </p:txBody>
      </p:sp>
    </p:spTree>
    <p:extLst>
      <p:ext uri="{BB962C8B-B14F-4D97-AF65-F5344CB8AC3E}">
        <p14:creationId xmlns:p14="http://schemas.microsoft.com/office/powerpoint/2010/main" val="2497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789B-9F72-5E0D-EC84-E94FC91C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CEBCD9-3852-00FB-8ED0-E44C00865217}"/>
              </a:ext>
            </a:extLst>
          </p:cNvPr>
          <p:cNvSpPr txBox="1"/>
          <p:nvPr/>
        </p:nvSpPr>
        <p:spPr>
          <a:xfrm>
            <a:off x="1195552" y="638827"/>
            <a:ext cx="56742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Bookman Old Style" panose="02050604050505020204" pitchFamily="18" charset="0"/>
              </a:rPr>
              <a:t>2. Appel à projet 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EDDC9-A016-3B1F-A601-73EEA2B51B35}"/>
              </a:ext>
            </a:extLst>
          </p:cNvPr>
          <p:cNvSpPr txBox="1"/>
          <p:nvPr/>
        </p:nvSpPr>
        <p:spPr>
          <a:xfrm>
            <a:off x="137787" y="2066794"/>
            <a:ext cx="8536314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E83A4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Bookman Old Style" panose="02050604050505020204" pitchFamily="18" charset="0"/>
              </a:defRPr>
            </a:lvl1pPr>
          </a:lstStyle>
          <a:p>
            <a:pPr algn="just"/>
            <a:r>
              <a:rPr lang="fr-BE" b="1" u="sng" dirty="0"/>
              <a:t>Intitulé</a:t>
            </a:r>
            <a:r>
              <a:rPr lang="fr-BE" dirty="0"/>
              <a:t>:</a:t>
            </a:r>
          </a:p>
          <a:p>
            <a:pPr algn="just"/>
            <a:r>
              <a:rPr lang="fr-BE" dirty="0"/>
              <a:t>« Elaboration d’une stratégie et plan d’action CHM, et renforcement des capacités du </a:t>
            </a:r>
            <a:r>
              <a:rPr lang="fr-BE" dirty="0" err="1"/>
              <a:t>Bioland</a:t>
            </a:r>
            <a:r>
              <a:rPr lang="fr-BE" dirty="0"/>
              <a:t> par l’engagement des acteurs nationaux pour une meilleure mise en œuvre de la convention sur la diversité biologique du Burkina Faso ».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5F62E0-C0E0-11C3-8566-2D090E5427B0}"/>
              </a:ext>
            </a:extLst>
          </p:cNvPr>
          <p:cNvSpPr txBox="1"/>
          <p:nvPr/>
        </p:nvSpPr>
        <p:spPr>
          <a:xfrm>
            <a:off x="794719" y="6788368"/>
            <a:ext cx="686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Bookman Old Style" panose="02050604050505020204" pitchFamily="18" charset="0"/>
              </a:defRPr>
            </a:lvl1pPr>
          </a:lstStyle>
          <a:p>
            <a:pPr algn="ctr"/>
            <a:r>
              <a:rPr lang="fr-FR" sz="3600" b="1" u="sng" dirty="0"/>
              <a:t>Activités prévues</a:t>
            </a:r>
            <a:r>
              <a:rPr lang="fr-FR" sz="3600" b="1" dirty="0"/>
              <a:t> : 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BB0F696C-CAE8-CBCF-D61A-E16D6D137EE1}"/>
              </a:ext>
            </a:extLst>
          </p:cNvPr>
          <p:cNvSpPr/>
          <p:nvPr/>
        </p:nvSpPr>
        <p:spPr>
          <a:xfrm>
            <a:off x="8404964" y="593309"/>
            <a:ext cx="1284256" cy="8565394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FC89A1-A1FD-8627-E3F6-6607BC7351EB}"/>
              </a:ext>
            </a:extLst>
          </p:cNvPr>
          <p:cNvSpPr txBox="1"/>
          <p:nvPr/>
        </p:nvSpPr>
        <p:spPr>
          <a:xfrm>
            <a:off x="9954224" y="501041"/>
            <a:ext cx="7081174" cy="2062103"/>
          </a:xfrm>
          <a:prstGeom prst="rect">
            <a:avLst/>
          </a:prstGeom>
          <a:solidFill>
            <a:srgbClr val="B08600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3200" dirty="0">
                <a:latin typeface="Bookman Old Style" panose="02050604050505020204" pitchFamily="18" charset="0"/>
              </a:rPr>
              <a:t>Elaboration d’une stratégie et plan d’action national du centre d’échange d’information sur la diversité biologique.</a:t>
            </a:r>
            <a:endParaRPr lang="fr-FR" sz="3200" dirty="0">
              <a:latin typeface="Bookman Old Style" panose="020506040505050202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0A7FBE-4EC8-6167-8166-2DF421D567B3}"/>
              </a:ext>
            </a:extLst>
          </p:cNvPr>
          <p:cNvSpPr txBox="1"/>
          <p:nvPr/>
        </p:nvSpPr>
        <p:spPr>
          <a:xfrm>
            <a:off x="9954223" y="3154596"/>
            <a:ext cx="7081174" cy="2554545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Bookman Old Style" panose="02050604050505020204" pitchFamily="18" charset="0"/>
              </a:defRPr>
            </a:lvl1pPr>
          </a:lstStyle>
          <a:p>
            <a:r>
              <a:rPr lang="fr-BE" dirty="0"/>
              <a:t>Collecte, numérisation des données disponibles auprès des principaux acteurs et mise en ligne sur les sections du site </a:t>
            </a:r>
            <a:r>
              <a:rPr lang="fr-BE" dirty="0" err="1"/>
              <a:t>Bioland</a:t>
            </a:r>
            <a:r>
              <a:rPr lang="fr-BE" dirty="0"/>
              <a:t>.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AA2DB6-4490-C6A4-1E35-788C82EE0EB1}"/>
              </a:ext>
            </a:extLst>
          </p:cNvPr>
          <p:cNvSpPr txBox="1"/>
          <p:nvPr/>
        </p:nvSpPr>
        <p:spPr>
          <a:xfrm>
            <a:off x="9954223" y="6458693"/>
            <a:ext cx="7081174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Atelier de sensibilisation sur la diversité biologique et de diffusion du SPAN-CHM auprès des décideurs, les acteurs publics, privés pour susciter leur engagement.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ACA94F-C44A-1493-1624-B62F6B1914A2}"/>
              </a:ext>
            </a:extLst>
          </p:cNvPr>
          <p:cNvSpPr txBox="1"/>
          <p:nvPr/>
        </p:nvSpPr>
        <p:spPr>
          <a:xfrm>
            <a:off x="12427907" y="-5418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E038B5-2974-675C-FE98-DC5BA29ABC4A}"/>
              </a:ext>
            </a:extLst>
          </p:cNvPr>
          <p:cNvSpPr txBox="1"/>
          <p:nvPr/>
        </p:nvSpPr>
        <p:spPr>
          <a:xfrm>
            <a:off x="12580410" y="589801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04618E-5EE7-4A46-4744-EE06F66A13FF}"/>
              </a:ext>
            </a:extLst>
          </p:cNvPr>
          <p:cNvSpPr txBox="1"/>
          <p:nvPr/>
        </p:nvSpPr>
        <p:spPr>
          <a:xfrm>
            <a:off x="12580410" y="261177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Bookman Old Style" panose="02050604050505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1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CB03-259A-A5C8-A6B0-C63927EF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AAB069F-FAED-CE28-655B-8CE7E5BDDD51}"/>
              </a:ext>
            </a:extLst>
          </p:cNvPr>
          <p:cNvSpPr txBox="1"/>
          <p:nvPr/>
        </p:nvSpPr>
        <p:spPr>
          <a:xfrm>
            <a:off x="0" y="377724"/>
            <a:ext cx="8329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latin typeface="Bookman Old Style" panose="02050604050505020204" pitchFamily="18" charset="0"/>
              </a:defRPr>
            </a:lvl1pPr>
          </a:lstStyle>
          <a:p>
            <a:r>
              <a:rPr lang="fr-FR" b="1" u="sng" dirty="0"/>
              <a:t>Contrat</a:t>
            </a:r>
            <a:r>
              <a:rPr lang="fr-FR" dirty="0"/>
              <a:t> signé avec l’IRSNB, virement effectué pour le démarrage des activités;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A8F7EF-158D-A757-92C8-7EC3908DBECD}"/>
              </a:ext>
            </a:extLst>
          </p:cNvPr>
          <p:cNvSpPr txBox="1"/>
          <p:nvPr/>
        </p:nvSpPr>
        <p:spPr>
          <a:xfrm>
            <a:off x="526091" y="7524774"/>
            <a:ext cx="7465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Encore une </a:t>
            </a:r>
            <a:r>
              <a:rPr lang="fr-FR" b="1" dirty="0"/>
              <a:t>erreur</a:t>
            </a:r>
            <a:r>
              <a:rPr lang="fr-FR" dirty="0"/>
              <a:t> sur le </a:t>
            </a:r>
            <a:r>
              <a:rPr lang="fr-FR" b="1" dirty="0"/>
              <a:t>Compte</a:t>
            </a:r>
            <a:r>
              <a:rPr lang="fr-FR" dirty="0"/>
              <a:t> bénéficiaire, et sans suite …</a:t>
            </a:r>
          </a:p>
        </p:txBody>
      </p:sp>
      <p:pic>
        <p:nvPicPr>
          <p:cNvPr id="4098" name="Picture 2" descr="Signature — Wikipédia">
            <a:extLst>
              <a:ext uri="{FF2B5EF4-FFF2-40B4-BE49-F238E27FC236}">
                <a16:creationId xmlns:a16="http://schemas.microsoft.com/office/drawing/2014/main" id="{3BA2B6B6-3263-4793-AD55-58F58F28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340" y="377724"/>
            <a:ext cx="6701189" cy="326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26C792E-FD61-7F98-4F8C-8D79C324ED14}"/>
              </a:ext>
            </a:extLst>
          </p:cNvPr>
          <p:cNvSpPr/>
          <p:nvPr/>
        </p:nvSpPr>
        <p:spPr>
          <a:xfrm>
            <a:off x="9356598" y="5536505"/>
            <a:ext cx="6927238" cy="4215508"/>
          </a:xfrm>
          <a:prstGeom prst="ellipse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Account</a:t>
            </a:r>
            <a:r>
              <a:rPr lang="fr-FR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not </a:t>
            </a:r>
            <a:r>
              <a:rPr lang="fr-FR" sz="4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found</a:t>
            </a:r>
            <a:r>
              <a:rPr lang="fr-FR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!!!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EB5E11-78F2-7642-4AB5-2A2791A77045}"/>
              </a:ext>
            </a:extLst>
          </p:cNvPr>
          <p:cNvSpPr/>
          <p:nvPr/>
        </p:nvSpPr>
        <p:spPr>
          <a:xfrm>
            <a:off x="2544723" y="2621322"/>
            <a:ext cx="3240360" cy="299695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94F3BA-0C61-683A-EE52-6E7AA7156102}"/>
              </a:ext>
            </a:extLst>
          </p:cNvPr>
          <p:cNvSpPr txBox="1"/>
          <p:nvPr/>
        </p:nvSpPr>
        <p:spPr>
          <a:xfrm>
            <a:off x="1515649" y="5404985"/>
            <a:ext cx="584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u="sng">
                <a:latin typeface="Bookman Old Style" panose="02050604050505020204" pitchFamily="18" charset="0"/>
              </a:defRPr>
            </a:lvl1pPr>
          </a:lstStyle>
          <a:p>
            <a:r>
              <a:rPr lang="fr-FR" i="1" u="none" dirty="0"/>
              <a:t>Financement acquis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74124AF-8F02-A5AE-0AE7-9FAE106D793B}"/>
              </a:ext>
            </a:extLst>
          </p:cNvPr>
          <p:cNvSpPr/>
          <p:nvPr/>
        </p:nvSpPr>
        <p:spPr>
          <a:xfrm rot="220564">
            <a:off x="5953567" y="1778057"/>
            <a:ext cx="4434815" cy="707059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77BF7E25-377D-015B-ED5A-E63F82EA147C}"/>
              </a:ext>
            </a:extLst>
          </p:cNvPr>
          <p:cNvSpPr/>
          <p:nvPr/>
        </p:nvSpPr>
        <p:spPr>
          <a:xfrm>
            <a:off x="3745282" y="6051315"/>
            <a:ext cx="676406" cy="1664717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6B4F2571-73AA-71EA-15E6-11BB00E915B9}"/>
              </a:ext>
            </a:extLst>
          </p:cNvPr>
          <p:cNvSpPr/>
          <p:nvPr/>
        </p:nvSpPr>
        <p:spPr>
          <a:xfrm rot="16200000">
            <a:off x="8283039" y="6590224"/>
            <a:ext cx="676406" cy="2723309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1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98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1d2c57-93c1-40e7-bb24-7527ca1646c5" xsi:nil="true"/>
    <lcf76f155ced4ddcb4097134ff3c332f xmlns="67ea7819-508a-408f-a688-c6a0cf1eb86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6D259BB7594881F1B92037591576" ma:contentTypeVersion="13" ma:contentTypeDescription="Crée un document." ma:contentTypeScope="" ma:versionID="383a0c950e5a4eda21cec6f514c1b74b">
  <xsd:schema xmlns:xsd="http://www.w3.org/2001/XMLSchema" xmlns:xs="http://www.w3.org/2001/XMLSchema" xmlns:p="http://schemas.microsoft.com/office/2006/metadata/properties" xmlns:ns2="67ea7819-508a-408f-a688-c6a0cf1eb86b" xmlns:ns3="dd1d2c57-93c1-40e7-bb24-7527ca1646c5" targetNamespace="http://schemas.microsoft.com/office/2006/metadata/properties" ma:root="true" ma:fieldsID="0c3aedb7d84a53d3c2cf676a94f4c9a3" ns2:_="" ns3:_="">
    <xsd:import namespace="67ea7819-508a-408f-a688-c6a0cf1eb86b"/>
    <xsd:import namespace="dd1d2c57-93c1-40e7-bb24-7527ca16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a7819-508a-408f-a688-c6a0cf1eb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7cc964-1fad-4322-8c46-b34bf6284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d2c57-93c1-40e7-bb24-7527ca1646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c2a1c8-8b85-40a0-8d7a-b46c8bf26ffb}" ma:internalName="TaxCatchAll" ma:showField="CatchAllData" ma:web="dd1d2c57-93c1-40e7-bb24-7527ca16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79901-E10E-4065-8C29-B52917439C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4792A6-B7E3-496A-B37E-8248016B9706}">
  <ds:schemaRefs>
    <ds:schemaRef ds:uri="67ea7819-508a-408f-a688-c6a0cf1eb86b"/>
    <ds:schemaRef ds:uri="dd1d2c57-93c1-40e7-bb24-7527ca1646c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65FBEF-95D4-4C42-9A38-9941A2FE2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a7819-508a-408f-a688-c6a0cf1eb86b"/>
    <ds:schemaRef ds:uri="dd1d2c57-93c1-40e7-bb24-7527ca16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446</Words>
  <Application>Microsoft Office PowerPoint</Application>
  <PresentationFormat>Custom</PresentationFormat>
  <Paragraphs>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Edwardian Script ITC</vt:lpstr>
      <vt:lpstr>Impact</vt:lpstr>
      <vt:lpstr>PP Right Grotesk BE Compact Dar</vt:lpstr>
      <vt:lpstr>Thème Office</vt:lpstr>
      <vt:lpstr>PowerPoint Presentation</vt:lpstr>
      <vt:lpstr>Développement sous l’appel aux projets CHM 2024-2025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DUBOIS</dc:creator>
  <cp:lastModifiedBy>Han De Koeijer</cp:lastModifiedBy>
  <cp:revision>48</cp:revision>
  <dcterms:created xsi:type="dcterms:W3CDTF">2022-03-16T16:23:10Z</dcterms:created>
  <dcterms:modified xsi:type="dcterms:W3CDTF">2026-01-20T09:24:37Z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0x01010060B16D259BB7594881F1B92037591576</vt:lpwstr>
  </property>
  <property fmtid="{D5CDD505-2E9C-101B-9397-08002B2CF9AE}" pid="3" name="MediaServiceImageTags">
    <vt:lpwstr/>
  </property>
</Properties>
</file>