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6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17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65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94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15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2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51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70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5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92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32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EE045-084F-4E69-8D7C-99869FEE5362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DD815-F691-41E2-A8F3-7EC5919AD2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8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ecurite.sn/" TargetMode="External"/><Relationship Id="rId2" Type="http://schemas.openxmlformats.org/officeDocument/2006/relationships/hyperlink" Target="http://www.biosecuritesn.s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djine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fif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ecuritesn.s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securite.s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9465"/>
            <a:ext cx="10515600" cy="2350780"/>
          </a:xfrm>
        </p:spPr>
        <p:txBody>
          <a:bodyPr>
            <a:normAutofit fontScale="90000"/>
          </a:bodyPr>
          <a:lstStyle/>
          <a:p>
            <a:br>
              <a:rPr lang="fr-FR" b="1" dirty="0"/>
            </a:br>
            <a:r>
              <a:rPr lang="fr-FR" b="1" dirty="0"/>
              <a:t>Présentation de la plateforme de gestion de l’informations du Sénégal sur la Convention sur la Diversité Biologique et ses Protocole orienté sur la gestion des risques biotechnologiques</a:t>
            </a:r>
            <a:br>
              <a:rPr lang="fr-FR" b="1" dirty="0"/>
            </a:br>
            <a:r>
              <a:rPr lang="fr-FR" b="1" dirty="0">
                <a:hlinkClick r:id="rId2"/>
              </a:rPr>
              <a:t>www.biosecuritesn.sn</a:t>
            </a:r>
            <a:r>
              <a:rPr lang="fr-FR" b="1" dirty="0"/>
              <a:t> ou </a:t>
            </a:r>
            <a:r>
              <a:rPr lang="fr-FR" b="1" dirty="0">
                <a:hlinkClick r:id="rId3"/>
              </a:rPr>
              <a:t>www.biosecurite.sn</a:t>
            </a:r>
            <a:r>
              <a:rPr lang="fr-FR" b="1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234519"/>
            <a:ext cx="10515600" cy="3515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Présenté en ligne par </a:t>
            </a:r>
          </a:p>
          <a:p>
            <a:r>
              <a:rPr lang="fr-FR" dirty="0"/>
              <a:t>Monsieur </a:t>
            </a:r>
            <a:r>
              <a:rPr lang="fr-FR" b="1" dirty="0"/>
              <a:t>DJINE DIENG</a:t>
            </a:r>
            <a:r>
              <a:rPr lang="fr-FR" dirty="0"/>
              <a:t>, </a:t>
            </a:r>
          </a:p>
          <a:p>
            <a:r>
              <a:rPr lang="fr-FR" b="1" dirty="0"/>
              <a:t>utilisateur national autorisé </a:t>
            </a:r>
            <a:r>
              <a:rPr lang="fr-FR" dirty="0"/>
              <a:t>du Sénégal sur le Centre d’échange pour la prévention des risques biotechnologiques (BCH UNA)</a:t>
            </a:r>
          </a:p>
          <a:p>
            <a:r>
              <a:rPr lang="fr-FR" b="1" dirty="0"/>
              <a:t>Responsable Informatique </a:t>
            </a:r>
            <a:r>
              <a:rPr lang="fr-FR" dirty="0"/>
              <a:t>au Ministère de l’Environnement et de la Transition Ecologique du Sénégal / Autorité nationale de Biosécurité</a:t>
            </a:r>
          </a:p>
          <a:p>
            <a:r>
              <a:rPr lang="fr-FR" dirty="0">
                <a:hlinkClick r:id="rId4"/>
              </a:rPr>
              <a:t>ndjine</a:t>
            </a:r>
            <a:r>
              <a:rPr lang="fr-FR" b="1" dirty="0">
                <a:hlinkClick r:id="rId4"/>
              </a:rPr>
              <a:t>@gmail.com</a:t>
            </a:r>
            <a:endParaRPr lang="fr-FR" b="1" dirty="0"/>
          </a:p>
          <a:p>
            <a:r>
              <a:rPr lang="fr-FR" b="1" dirty="0"/>
              <a:t>+221 77 431 12 37 (+ </a:t>
            </a:r>
            <a:r>
              <a:rPr lang="fr-FR" b="1" dirty="0" err="1"/>
              <a:t>Whatsapp</a:t>
            </a:r>
            <a:r>
              <a:rPr lang="fr-FR" b="1" dirty="0"/>
              <a:t>) / +221 33 867 98 99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39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45773"/>
            <a:ext cx="9144000" cy="879475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b="1" dirty="0"/>
              <a:t>MENU : </a:t>
            </a:r>
            <a:br>
              <a:rPr lang="fr-FR" sz="2800" b="1" dirty="0"/>
            </a:br>
            <a:r>
              <a:rPr lang="fr-FR" sz="2800" i="1" dirty="0"/>
              <a:t>Accueil --ANB SENEGAL—A propos—Cadre juridique et Institutionnel-  Prévention des risques biotechnologiques—Evénements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824"/>
            <a:ext cx="9785445" cy="45788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52" y="4722128"/>
            <a:ext cx="933694" cy="9285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93" y="0"/>
            <a:ext cx="1409700" cy="14097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31" y="1810117"/>
            <a:ext cx="1761734" cy="8302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91" y="3290894"/>
            <a:ext cx="1433015" cy="9421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61" y="6121438"/>
            <a:ext cx="1380177" cy="37379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00251" y="313899"/>
            <a:ext cx="655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Section 1 : Page d’accueil et Menu</a:t>
            </a:r>
          </a:p>
        </p:txBody>
      </p:sp>
    </p:spTree>
    <p:extLst>
      <p:ext uri="{BB962C8B-B14F-4D97-AF65-F5344CB8AC3E}">
        <p14:creationId xmlns:p14="http://schemas.microsoft.com/office/powerpoint/2010/main" val="257651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405719"/>
            <a:ext cx="11818513" cy="5452281"/>
          </a:xfrm>
        </p:spPr>
      </p:pic>
      <p:sp>
        <p:nvSpPr>
          <p:cNvPr id="5" name="ZoneTexte 4"/>
          <p:cNvSpPr txBox="1"/>
          <p:nvPr/>
        </p:nvSpPr>
        <p:spPr>
          <a:xfrm>
            <a:off x="2456597" y="354842"/>
            <a:ext cx="5295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www.biosecuritesn.sn</a:t>
            </a:r>
            <a:r>
              <a:rPr lang="fr-FR" dirty="0"/>
              <a:t>  ou </a:t>
            </a:r>
            <a:r>
              <a:rPr lang="fr-FR" dirty="0">
                <a:hlinkClick r:id="rId4"/>
              </a:rPr>
              <a:t>www.biosecurite.sn</a:t>
            </a:r>
            <a:r>
              <a:rPr lang="fr-FR" dirty="0"/>
              <a:t>  pour accéder au Portail sénégalais de gestion de l’information sur la Convention et ses protocoles.</a:t>
            </a:r>
          </a:p>
        </p:txBody>
      </p:sp>
    </p:spTree>
    <p:extLst>
      <p:ext uri="{BB962C8B-B14F-4D97-AF65-F5344CB8AC3E}">
        <p14:creationId xmlns:p14="http://schemas.microsoft.com/office/powerpoint/2010/main" val="148159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735" y="159063"/>
            <a:ext cx="10515600" cy="1666562"/>
          </a:xfrm>
        </p:spPr>
        <p:txBody>
          <a:bodyPr>
            <a:normAutofit/>
          </a:bodyPr>
          <a:lstStyle/>
          <a:p>
            <a:r>
              <a:rPr lang="fr-FR" sz="2800" dirty="0"/>
              <a:t>« </a:t>
            </a:r>
            <a:r>
              <a:rPr lang="fr-FR" sz="2800" b="1" dirty="0"/>
              <a:t>ANB-SENEGAL</a:t>
            </a:r>
            <a:r>
              <a:rPr lang="fr-FR" sz="2800" dirty="0"/>
              <a:t> » </a:t>
            </a:r>
            <a:br>
              <a:rPr lang="fr-FR" sz="2800" dirty="0"/>
            </a:br>
            <a:r>
              <a:rPr lang="fr-FR" sz="2800" dirty="0"/>
              <a:t>- Mot du Directeur </a:t>
            </a:r>
            <a:br>
              <a:rPr lang="fr-FR" sz="2800" dirty="0"/>
            </a:br>
            <a:r>
              <a:rPr lang="fr-FR" sz="2800" dirty="0"/>
              <a:t>- Missions</a:t>
            </a:r>
            <a:br>
              <a:rPr lang="fr-FR" sz="2800" dirty="0"/>
            </a:br>
            <a:r>
              <a:rPr lang="fr-FR" sz="2800" dirty="0"/>
              <a:t>- Organigramme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5" y="1825625"/>
            <a:ext cx="11320529" cy="5032375"/>
          </a:xfrm>
        </p:spPr>
      </p:pic>
    </p:spTree>
    <p:extLst>
      <p:ext uri="{BB962C8B-B14F-4D97-AF65-F5344CB8AC3E}">
        <p14:creationId xmlns:p14="http://schemas.microsoft.com/office/powerpoint/2010/main" val="127650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10967" cy="1924139"/>
          </a:xfrm>
        </p:spPr>
        <p:txBody>
          <a:bodyPr>
            <a:noAutofit/>
          </a:bodyPr>
          <a:lstStyle/>
          <a:p>
            <a:r>
              <a:rPr lang="fr-FR" sz="2400" dirty="0"/>
              <a:t>« </a:t>
            </a:r>
            <a:r>
              <a:rPr lang="fr-FR" sz="2400" b="1" dirty="0"/>
              <a:t>A propos</a:t>
            </a:r>
            <a:r>
              <a:rPr lang="fr-FR" sz="2400" dirty="0"/>
              <a:t> »</a:t>
            </a:r>
            <a:br>
              <a:rPr lang="fr-FR" sz="2400" dirty="0"/>
            </a:br>
            <a:r>
              <a:rPr lang="fr-FR" sz="2400" dirty="0"/>
              <a:t>- Loi sur la biosécurité au Sénégal </a:t>
            </a:r>
            <a:br>
              <a:rPr lang="fr-FR" sz="2400" dirty="0"/>
            </a:br>
            <a:r>
              <a:rPr lang="fr-FR" sz="2400" dirty="0"/>
              <a:t>- Convention sur la Diversité Biologique</a:t>
            </a:r>
            <a:br>
              <a:rPr lang="fr-FR" sz="2400" dirty="0"/>
            </a:br>
            <a:r>
              <a:rPr lang="fr-FR" sz="2400" dirty="0"/>
              <a:t>- Protocole de Cartagena</a:t>
            </a:r>
            <a:br>
              <a:rPr lang="fr-FR" sz="2400" dirty="0"/>
            </a:br>
            <a:r>
              <a:rPr lang="fr-FR" sz="2400" dirty="0"/>
              <a:t>- CEPRB</a:t>
            </a:r>
            <a:br>
              <a:rPr lang="fr-FR" sz="2400" dirty="0"/>
            </a:br>
            <a:r>
              <a:rPr lang="fr-FR" sz="2400" dirty="0"/>
              <a:t>- Stratégie nationale de Biosécurité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2358721"/>
            <a:ext cx="10656739" cy="4499279"/>
          </a:xfrm>
        </p:spPr>
      </p:pic>
    </p:spTree>
    <p:extLst>
      <p:ext uri="{BB962C8B-B14F-4D97-AF65-F5344CB8AC3E}">
        <p14:creationId xmlns:p14="http://schemas.microsoft.com/office/powerpoint/2010/main" val="404518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622" y="48339"/>
            <a:ext cx="10515600" cy="1777285"/>
          </a:xfrm>
        </p:spPr>
        <p:txBody>
          <a:bodyPr>
            <a:normAutofit/>
          </a:bodyPr>
          <a:lstStyle/>
          <a:p>
            <a:r>
              <a:rPr lang="fr-FR" sz="2400" dirty="0"/>
              <a:t>« </a:t>
            </a:r>
            <a:r>
              <a:rPr lang="fr-FR" sz="2400" b="1" dirty="0"/>
              <a:t>Cadre juridique et institutionnel </a:t>
            </a:r>
            <a:r>
              <a:rPr lang="fr-FR" sz="2400" dirty="0"/>
              <a:t>» </a:t>
            </a:r>
            <a:br>
              <a:rPr lang="fr-FR" sz="2400" dirty="0"/>
            </a:br>
            <a:r>
              <a:rPr lang="fr-FR" sz="2400" dirty="0"/>
              <a:t>- Conventions et Traités </a:t>
            </a:r>
            <a:br>
              <a:rPr lang="fr-FR" sz="2400" dirty="0"/>
            </a:br>
            <a:r>
              <a:rPr lang="fr-FR" sz="2400" dirty="0"/>
              <a:t>- Lois et Règlements</a:t>
            </a:r>
            <a:br>
              <a:rPr lang="fr-FR" sz="2400" dirty="0"/>
            </a:br>
            <a:r>
              <a:rPr lang="fr-FR" sz="2400" dirty="0"/>
              <a:t>- Procédure de notification</a:t>
            </a:r>
            <a:br>
              <a:rPr lang="fr-FR" sz="2400" dirty="0"/>
            </a:br>
            <a:r>
              <a:rPr lang="fr-FR" sz="2400" dirty="0"/>
              <a:t>- Document d’orientation stratégiques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260"/>
            <a:ext cx="10258022" cy="5032375"/>
          </a:xfrm>
        </p:spPr>
      </p:pic>
    </p:spTree>
    <p:extLst>
      <p:ext uri="{BB962C8B-B14F-4D97-AF65-F5344CB8AC3E}">
        <p14:creationId xmlns:p14="http://schemas.microsoft.com/office/powerpoint/2010/main" val="367015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411" y="0"/>
            <a:ext cx="10515600" cy="1910678"/>
          </a:xfrm>
        </p:spPr>
        <p:txBody>
          <a:bodyPr>
            <a:noAutofit/>
          </a:bodyPr>
          <a:lstStyle/>
          <a:p>
            <a:r>
              <a:rPr lang="fr-FR" sz="2400" dirty="0"/>
              <a:t>« </a:t>
            </a:r>
            <a:r>
              <a:rPr lang="fr-FR" sz="2400" b="1" dirty="0"/>
              <a:t>Prévention des risques biotechnologiques</a:t>
            </a:r>
            <a:r>
              <a:rPr lang="fr-FR" sz="2400" dirty="0"/>
              <a:t> »</a:t>
            </a:r>
            <a:br>
              <a:rPr lang="fr-FR" sz="2400" dirty="0"/>
            </a:br>
            <a:r>
              <a:rPr lang="fr-FR" sz="2400" dirty="0"/>
              <a:t>- Généralités sur les biotechnologies modernes</a:t>
            </a:r>
            <a:br>
              <a:rPr lang="fr-FR" sz="2400" dirty="0"/>
            </a:br>
            <a:r>
              <a:rPr lang="fr-FR" sz="2400" dirty="0"/>
              <a:t>- Analyse des risques</a:t>
            </a:r>
            <a:br>
              <a:rPr lang="fr-FR" sz="2400" dirty="0"/>
            </a:br>
            <a:r>
              <a:rPr lang="fr-FR" sz="2400" dirty="0"/>
              <a:t>-  Détection et identification des OGM</a:t>
            </a:r>
            <a:br>
              <a:rPr lang="fr-FR" sz="2400" dirty="0"/>
            </a:br>
            <a:r>
              <a:rPr lang="fr-FR" sz="2400" dirty="0"/>
              <a:t>- Inspection et Contrôle des OGM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0679"/>
            <a:ext cx="8792549" cy="4947322"/>
          </a:xfrm>
        </p:spPr>
      </p:pic>
    </p:spTree>
    <p:extLst>
      <p:ext uri="{BB962C8B-B14F-4D97-AF65-F5344CB8AC3E}">
        <p14:creationId xmlns:p14="http://schemas.microsoft.com/office/powerpoint/2010/main" val="64137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00501"/>
            <a:ext cx="10515600" cy="723332"/>
          </a:xfrm>
        </p:spPr>
        <p:txBody>
          <a:bodyPr>
            <a:noAutofit/>
          </a:bodyPr>
          <a:lstStyle/>
          <a:p>
            <a:r>
              <a:rPr lang="fr-FR" sz="3200" dirty="0"/>
              <a:t>« </a:t>
            </a:r>
            <a:r>
              <a:rPr lang="fr-FR" sz="3200" b="1" dirty="0"/>
              <a:t>Evènements</a:t>
            </a:r>
            <a:r>
              <a:rPr lang="fr-FR" sz="3200" dirty="0"/>
              <a:t> »</a:t>
            </a:r>
            <a:br>
              <a:rPr lang="fr-FR" sz="3200" dirty="0"/>
            </a:br>
            <a:r>
              <a:rPr lang="fr-FR" sz="3200" dirty="0"/>
              <a:t>- Actualités </a:t>
            </a:r>
            <a:br>
              <a:rPr lang="fr-FR" sz="3200" dirty="0"/>
            </a:br>
            <a:r>
              <a:rPr lang="fr-FR" sz="3200" dirty="0"/>
              <a:t>-Agenda</a:t>
            </a:r>
            <a:br>
              <a:rPr lang="fr-FR" sz="3200" dirty="0"/>
            </a:br>
            <a:r>
              <a:rPr lang="fr-FR" sz="3200" dirty="0"/>
              <a:t>-Ateliers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1754"/>
            <a:ext cx="9083319" cy="4756245"/>
          </a:xfrm>
        </p:spPr>
      </p:pic>
    </p:spTree>
    <p:extLst>
      <p:ext uri="{BB962C8B-B14F-4D97-AF65-F5344CB8AC3E}">
        <p14:creationId xmlns:p14="http://schemas.microsoft.com/office/powerpoint/2010/main" val="405580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Section 2 en </a:t>
            </a:r>
            <a:r>
              <a:rPr lang="fr-FR" dirty="0" err="1"/>
              <a:t>slides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0412773" cy="5032375"/>
          </a:xfrm>
        </p:spPr>
      </p:pic>
    </p:spTree>
    <p:extLst>
      <p:ext uri="{BB962C8B-B14F-4D97-AF65-F5344CB8AC3E}">
        <p14:creationId xmlns:p14="http://schemas.microsoft.com/office/powerpoint/2010/main" val="35863926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 Présentation de la plateforme de gestion de l’informations du Sénégal sur la Convention sur la Diversité Biologique et ses Protocole orienté sur la gestion des risques biotechnologiques www.biosecuritesn.sn ou www.biosecurite.sn </vt:lpstr>
      <vt:lpstr>MENU :  Accueil --ANB SENEGAL—A propos—Cadre juridique et Institutionnel-  Prévention des risques biotechnologiques—Evénements </vt:lpstr>
      <vt:lpstr>PowerPoint Presentation</vt:lpstr>
      <vt:lpstr>« ANB-SENEGAL »  - Mot du Directeur  - Missions - Organigramme</vt:lpstr>
      <vt:lpstr>« A propos » - Loi sur la biosécurité au Sénégal  - Convention sur la Diversité Biologique - Protocole de Cartagena - CEPRB - Stratégie nationale de Biosécurité</vt:lpstr>
      <vt:lpstr>« Cadre juridique et institutionnel »  - Conventions et Traités  - Lois et Règlements - Procédure de notification - Document d’orientation stratégiques</vt:lpstr>
      <vt:lpstr>« Prévention des risques biotechnologiques » - Généralités sur les biotechnologies modernes - Analyse des risques -  Détection et identification des OGM - Inspection et Contrôle des OGM</vt:lpstr>
      <vt:lpstr>« Evènements » - Actualités  -Agenda -Ateliers</vt:lpstr>
      <vt:lpstr>Section 2 en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Han De Koeijer</cp:lastModifiedBy>
  <cp:revision>10</cp:revision>
  <dcterms:created xsi:type="dcterms:W3CDTF">2026-02-09T13:15:47Z</dcterms:created>
  <dcterms:modified xsi:type="dcterms:W3CDTF">2026-02-10T08:59:24Z</dcterms:modified>
</cp:coreProperties>
</file>