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458" r:id="rId3"/>
    <p:sldId id="463" r:id="rId4"/>
    <p:sldId id="277" r:id="rId5"/>
    <p:sldId id="464" r:id="rId6"/>
    <p:sldId id="465" r:id="rId7"/>
    <p:sldId id="466" r:id="rId8"/>
    <p:sldId id="467" r:id="rId9"/>
    <p:sldId id="468" r:id="rId10"/>
    <p:sldId id="469" r:id="rId11"/>
    <p:sldId id="29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A"/>
    <a:srgbClr val="007FFF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49714-973D-4F8F-8FF8-3C30B254D662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D91917-09A6-4449-B8AC-19D51754B65B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/>
            <a:t>Planification et évaluation des besoins pour le CHM de la RDC</a:t>
          </a:r>
          <a:endParaRPr lang="en-US" dirty="0"/>
        </a:p>
      </dgm:t>
    </dgm:pt>
    <dgm:pt modelId="{5C8EF083-B0D7-4F74-9EEF-13E10570458A}" type="parTrans" cxnId="{614EA33D-DB5E-4660-AEDC-359EDF0F9BF3}">
      <dgm:prSet/>
      <dgm:spPr/>
      <dgm:t>
        <a:bodyPr/>
        <a:lstStyle/>
        <a:p>
          <a:endParaRPr lang="en-US"/>
        </a:p>
      </dgm:t>
    </dgm:pt>
    <dgm:pt modelId="{374A76BD-8B01-4A58-AD3C-9502E5481C35}" type="sibTrans" cxnId="{614EA33D-DB5E-4660-AEDC-359EDF0F9BF3}">
      <dgm:prSet/>
      <dgm:spPr/>
      <dgm:t>
        <a:bodyPr/>
        <a:lstStyle/>
        <a:p>
          <a:endParaRPr lang="en-US"/>
        </a:p>
      </dgm:t>
    </dgm:pt>
    <dgm:pt modelId="{05FC9C35-0AAC-4ECF-AC9C-D3612DB4B86D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/>
            <a:t>Sensibilisation des décideurs, chercheurs et public sur l'importance de la biodiversité et du CHM</a:t>
          </a:r>
          <a:endParaRPr lang="en-US" dirty="0"/>
        </a:p>
      </dgm:t>
    </dgm:pt>
    <dgm:pt modelId="{27473BE3-31FC-455E-B674-EFBEDACCF82A}" type="parTrans" cxnId="{AEB9046C-179B-4D2E-861C-9F4096135F65}">
      <dgm:prSet/>
      <dgm:spPr/>
      <dgm:t>
        <a:bodyPr/>
        <a:lstStyle/>
        <a:p>
          <a:endParaRPr lang="en-US"/>
        </a:p>
      </dgm:t>
    </dgm:pt>
    <dgm:pt modelId="{E04B21CC-F9A6-4378-B6DE-E7BBE59262DE}" type="sibTrans" cxnId="{AEB9046C-179B-4D2E-861C-9F4096135F65}">
      <dgm:prSet/>
      <dgm:spPr/>
      <dgm:t>
        <a:bodyPr/>
        <a:lstStyle/>
        <a:p>
          <a:endParaRPr lang="en-US"/>
        </a:p>
      </dgm:t>
    </dgm:pt>
    <dgm:pt modelId="{A6F23684-5DB5-4F8E-8351-335707865069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b="1" dirty="0"/>
            <a:t>Sessions de formation des gestionnaires, stagiaires et contributeurs au CHM</a:t>
          </a:r>
          <a:endParaRPr lang="en-US" dirty="0"/>
        </a:p>
      </dgm:t>
    </dgm:pt>
    <dgm:pt modelId="{BB83FB80-44BB-4907-AFE2-22F152AF6E49}" type="parTrans" cxnId="{B3D45FA9-43D6-42BA-93DF-A5E4B8A88EC7}">
      <dgm:prSet/>
      <dgm:spPr/>
      <dgm:t>
        <a:bodyPr/>
        <a:lstStyle/>
        <a:p>
          <a:endParaRPr lang="en-US"/>
        </a:p>
      </dgm:t>
    </dgm:pt>
    <dgm:pt modelId="{4B3F2A26-562A-4D44-8AA2-F7A7E0B9E548}" type="sibTrans" cxnId="{B3D45FA9-43D6-42BA-93DF-A5E4B8A88EC7}">
      <dgm:prSet/>
      <dgm:spPr/>
      <dgm:t>
        <a:bodyPr/>
        <a:lstStyle/>
        <a:p>
          <a:endParaRPr lang="en-US"/>
        </a:p>
      </dgm:t>
    </dgm:pt>
    <dgm:pt modelId="{C3DE8C91-D38C-456A-8C50-0718CADBA46C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 err="1"/>
            <a:t>Suivi-évaluation</a:t>
          </a:r>
          <a:r>
            <a:rPr lang="en-US" b="1" dirty="0"/>
            <a:t> et </a:t>
          </a:r>
          <a:r>
            <a:rPr lang="en-US" b="1" dirty="0" err="1"/>
            <a:t>partenariat</a:t>
          </a:r>
          <a:endParaRPr lang="en-US" dirty="0"/>
        </a:p>
      </dgm:t>
    </dgm:pt>
    <dgm:pt modelId="{FAE81612-9804-4247-B46C-2845EEB27953}" type="parTrans" cxnId="{4705F240-549F-4449-8FBF-6832632D0515}">
      <dgm:prSet/>
      <dgm:spPr/>
      <dgm:t>
        <a:bodyPr/>
        <a:lstStyle/>
        <a:p>
          <a:endParaRPr lang="en-US"/>
        </a:p>
      </dgm:t>
    </dgm:pt>
    <dgm:pt modelId="{EAE3CC9C-F886-49F5-AD82-35E3ED4CB347}" type="sibTrans" cxnId="{4705F240-549F-4449-8FBF-6832632D0515}">
      <dgm:prSet/>
      <dgm:spPr/>
      <dgm:t>
        <a:bodyPr/>
        <a:lstStyle/>
        <a:p>
          <a:endParaRPr lang="en-US"/>
        </a:p>
      </dgm:t>
    </dgm:pt>
    <dgm:pt modelId="{33A627BB-7A48-45D1-97E2-1B093409E1EE}" type="pres">
      <dgm:prSet presAssocID="{F9F49714-973D-4F8F-8FF8-3C30B254D6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13CF11-D684-4311-BE83-550C9477AE42}" type="pres">
      <dgm:prSet presAssocID="{F9F49714-973D-4F8F-8FF8-3C30B254D662}" presName="dummyMaxCanvas" presStyleCnt="0">
        <dgm:presLayoutVars/>
      </dgm:prSet>
      <dgm:spPr/>
    </dgm:pt>
    <dgm:pt modelId="{6CA6B073-B975-4269-8BE1-017EE812339F}" type="pres">
      <dgm:prSet presAssocID="{F9F49714-973D-4F8F-8FF8-3C30B254D66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D7F05-DED3-4C6C-A867-17959E8FE86D}" type="pres">
      <dgm:prSet presAssocID="{F9F49714-973D-4F8F-8FF8-3C30B254D66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5BA896-A52F-4D98-98A0-4EFBBEB18C60}" type="pres">
      <dgm:prSet presAssocID="{F9F49714-973D-4F8F-8FF8-3C30B254D66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CCF58-B910-42C6-844F-DD4F27B2F56C}" type="pres">
      <dgm:prSet presAssocID="{F9F49714-973D-4F8F-8FF8-3C30B254D66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9D6629-49C3-4DBF-A21E-03A781BD3701}" type="pres">
      <dgm:prSet presAssocID="{F9F49714-973D-4F8F-8FF8-3C30B254D66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0BF11C-9FA7-4460-AA70-5849C2CCDFF3}" type="pres">
      <dgm:prSet presAssocID="{F9F49714-973D-4F8F-8FF8-3C30B254D66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0905FD-8FE4-4E33-8673-A45B7A666ACD}" type="pres">
      <dgm:prSet presAssocID="{F9F49714-973D-4F8F-8FF8-3C30B254D66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F6B50E-F31E-4731-B7F3-0C0E3361EFFB}" type="pres">
      <dgm:prSet presAssocID="{F9F49714-973D-4F8F-8FF8-3C30B254D66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7B053-54A1-4312-A5AF-10C0E63A6378}" type="pres">
      <dgm:prSet presAssocID="{F9F49714-973D-4F8F-8FF8-3C30B254D66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61482D-F423-40C4-A760-D00B019B8304}" type="pres">
      <dgm:prSet presAssocID="{F9F49714-973D-4F8F-8FF8-3C30B254D66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5BC107-E923-49C6-B259-23CE9040D121}" type="pres">
      <dgm:prSet presAssocID="{F9F49714-973D-4F8F-8FF8-3C30B254D66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33A7AA-40EA-4AD2-8DBF-C8C26B1914D4}" type="presOf" srcId="{05FC9C35-0AAC-4ECF-AC9C-D3612DB4B86D}" destId="{E87D7F05-DED3-4C6C-A867-17959E8FE86D}" srcOrd="0" destOrd="0" presId="urn:microsoft.com/office/officeart/2005/8/layout/vProcess5"/>
    <dgm:cxn modelId="{614EA33D-DB5E-4660-AEDC-359EDF0F9BF3}" srcId="{F9F49714-973D-4F8F-8FF8-3C30B254D662}" destId="{E2D91917-09A6-4449-B8AC-19D51754B65B}" srcOrd="0" destOrd="0" parTransId="{5C8EF083-B0D7-4F74-9EEF-13E10570458A}" sibTransId="{374A76BD-8B01-4A58-AD3C-9502E5481C35}"/>
    <dgm:cxn modelId="{E3F94B70-EE8D-4142-A2D2-08A442996143}" type="presOf" srcId="{F9F49714-973D-4F8F-8FF8-3C30B254D662}" destId="{33A627BB-7A48-45D1-97E2-1B093409E1EE}" srcOrd="0" destOrd="0" presId="urn:microsoft.com/office/officeart/2005/8/layout/vProcess5"/>
    <dgm:cxn modelId="{7A0FF046-FC71-4B90-8D80-1923D725812E}" type="presOf" srcId="{C3DE8C91-D38C-456A-8C50-0718CADBA46C}" destId="{C85BC107-E923-49C6-B259-23CE9040D121}" srcOrd="1" destOrd="0" presId="urn:microsoft.com/office/officeart/2005/8/layout/vProcess5"/>
    <dgm:cxn modelId="{AEB9046C-179B-4D2E-861C-9F4096135F65}" srcId="{F9F49714-973D-4F8F-8FF8-3C30B254D662}" destId="{05FC9C35-0AAC-4ECF-AC9C-D3612DB4B86D}" srcOrd="1" destOrd="0" parTransId="{27473BE3-31FC-455E-B674-EFBEDACCF82A}" sibTransId="{E04B21CC-F9A6-4378-B6DE-E7BBE59262DE}"/>
    <dgm:cxn modelId="{DDBE7C10-368F-49FD-A449-8F42BF776834}" type="presOf" srcId="{A6F23684-5DB5-4F8E-8351-335707865069}" destId="{555BA896-A52F-4D98-98A0-4EFBBEB18C60}" srcOrd="0" destOrd="0" presId="urn:microsoft.com/office/officeart/2005/8/layout/vProcess5"/>
    <dgm:cxn modelId="{DD16DB9E-D158-4C74-96F9-4C8BBDF0DA40}" type="presOf" srcId="{A6F23684-5DB5-4F8E-8351-335707865069}" destId="{A161482D-F423-40C4-A760-D00B019B8304}" srcOrd="1" destOrd="0" presId="urn:microsoft.com/office/officeart/2005/8/layout/vProcess5"/>
    <dgm:cxn modelId="{4E7FA273-6EE6-4BE6-8F3C-8E42B5968EA9}" type="presOf" srcId="{05FC9C35-0AAC-4ECF-AC9C-D3612DB4B86D}" destId="{E207B053-54A1-4312-A5AF-10C0E63A6378}" srcOrd="1" destOrd="0" presId="urn:microsoft.com/office/officeart/2005/8/layout/vProcess5"/>
    <dgm:cxn modelId="{4705F240-549F-4449-8FBF-6832632D0515}" srcId="{F9F49714-973D-4F8F-8FF8-3C30B254D662}" destId="{C3DE8C91-D38C-456A-8C50-0718CADBA46C}" srcOrd="3" destOrd="0" parTransId="{FAE81612-9804-4247-B46C-2845EEB27953}" sibTransId="{EAE3CC9C-F886-49F5-AD82-35E3ED4CB347}"/>
    <dgm:cxn modelId="{BEA993B0-055A-4AF5-A68F-9662988A8C43}" type="presOf" srcId="{E2D91917-09A6-4449-B8AC-19D51754B65B}" destId="{6CA6B073-B975-4269-8BE1-017EE812339F}" srcOrd="0" destOrd="0" presId="urn:microsoft.com/office/officeart/2005/8/layout/vProcess5"/>
    <dgm:cxn modelId="{52460648-D51E-4574-8015-941970D593BA}" type="presOf" srcId="{374A76BD-8B01-4A58-AD3C-9502E5481C35}" destId="{529D6629-49C3-4DBF-A21E-03A781BD3701}" srcOrd="0" destOrd="0" presId="urn:microsoft.com/office/officeart/2005/8/layout/vProcess5"/>
    <dgm:cxn modelId="{3695203A-EE83-43B6-AD72-96F23F7CCC1E}" type="presOf" srcId="{E04B21CC-F9A6-4378-B6DE-E7BBE59262DE}" destId="{1E0BF11C-9FA7-4460-AA70-5849C2CCDFF3}" srcOrd="0" destOrd="0" presId="urn:microsoft.com/office/officeart/2005/8/layout/vProcess5"/>
    <dgm:cxn modelId="{6BDE651E-C5B9-41CE-AE5F-0403D3C9730B}" type="presOf" srcId="{C3DE8C91-D38C-456A-8C50-0718CADBA46C}" destId="{880CCF58-B910-42C6-844F-DD4F27B2F56C}" srcOrd="0" destOrd="0" presId="urn:microsoft.com/office/officeart/2005/8/layout/vProcess5"/>
    <dgm:cxn modelId="{336C7AAE-1213-450C-8A81-D1F77846C979}" type="presOf" srcId="{E2D91917-09A6-4449-B8AC-19D51754B65B}" destId="{F7F6B50E-F31E-4731-B7F3-0C0E3361EFFB}" srcOrd="1" destOrd="0" presId="urn:microsoft.com/office/officeart/2005/8/layout/vProcess5"/>
    <dgm:cxn modelId="{B3D45FA9-43D6-42BA-93DF-A5E4B8A88EC7}" srcId="{F9F49714-973D-4F8F-8FF8-3C30B254D662}" destId="{A6F23684-5DB5-4F8E-8351-335707865069}" srcOrd="2" destOrd="0" parTransId="{BB83FB80-44BB-4907-AFE2-22F152AF6E49}" sibTransId="{4B3F2A26-562A-4D44-8AA2-F7A7E0B9E548}"/>
    <dgm:cxn modelId="{7615B8C3-EC47-4D91-B48B-982FBFA81772}" type="presOf" srcId="{4B3F2A26-562A-4D44-8AA2-F7A7E0B9E548}" destId="{330905FD-8FE4-4E33-8673-A45B7A666ACD}" srcOrd="0" destOrd="0" presId="urn:microsoft.com/office/officeart/2005/8/layout/vProcess5"/>
    <dgm:cxn modelId="{E2C95A75-A647-4F8C-9EEA-F805968CC340}" type="presParOf" srcId="{33A627BB-7A48-45D1-97E2-1B093409E1EE}" destId="{5D13CF11-D684-4311-BE83-550C9477AE42}" srcOrd="0" destOrd="0" presId="urn:microsoft.com/office/officeart/2005/8/layout/vProcess5"/>
    <dgm:cxn modelId="{4DA8CF20-D44D-498A-B824-039AC0506471}" type="presParOf" srcId="{33A627BB-7A48-45D1-97E2-1B093409E1EE}" destId="{6CA6B073-B975-4269-8BE1-017EE812339F}" srcOrd="1" destOrd="0" presId="urn:microsoft.com/office/officeart/2005/8/layout/vProcess5"/>
    <dgm:cxn modelId="{4EC3AD0A-D602-49CB-ADF9-20AB5CDF4EF4}" type="presParOf" srcId="{33A627BB-7A48-45D1-97E2-1B093409E1EE}" destId="{E87D7F05-DED3-4C6C-A867-17959E8FE86D}" srcOrd="2" destOrd="0" presId="urn:microsoft.com/office/officeart/2005/8/layout/vProcess5"/>
    <dgm:cxn modelId="{ED91E9B9-3C8C-4BCA-BB1D-433A54AF26F8}" type="presParOf" srcId="{33A627BB-7A48-45D1-97E2-1B093409E1EE}" destId="{555BA896-A52F-4D98-98A0-4EFBBEB18C60}" srcOrd="3" destOrd="0" presId="urn:microsoft.com/office/officeart/2005/8/layout/vProcess5"/>
    <dgm:cxn modelId="{01F17518-627A-49E1-AE33-6C9807851E66}" type="presParOf" srcId="{33A627BB-7A48-45D1-97E2-1B093409E1EE}" destId="{880CCF58-B910-42C6-844F-DD4F27B2F56C}" srcOrd="4" destOrd="0" presId="urn:microsoft.com/office/officeart/2005/8/layout/vProcess5"/>
    <dgm:cxn modelId="{291D7507-D681-469A-A98D-DECF2CBB7DE2}" type="presParOf" srcId="{33A627BB-7A48-45D1-97E2-1B093409E1EE}" destId="{529D6629-49C3-4DBF-A21E-03A781BD3701}" srcOrd="5" destOrd="0" presId="urn:microsoft.com/office/officeart/2005/8/layout/vProcess5"/>
    <dgm:cxn modelId="{1582F8C2-A3A9-4E2D-B080-7A8FA6147F37}" type="presParOf" srcId="{33A627BB-7A48-45D1-97E2-1B093409E1EE}" destId="{1E0BF11C-9FA7-4460-AA70-5849C2CCDFF3}" srcOrd="6" destOrd="0" presId="urn:microsoft.com/office/officeart/2005/8/layout/vProcess5"/>
    <dgm:cxn modelId="{9CB907A3-EE13-453E-9552-774689FB4F71}" type="presParOf" srcId="{33A627BB-7A48-45D1-97E2-1B093409E1EE}" destId="{330905FD-8FE4-4E33-8673-A45B7A666ACD}" srcOrd="7" destOrd="0" presId="urn:microsoft.com/office/officeart/2005/8/layout/vProcess5"/>
    <dgm:cxn modelId="{DB7A6C7D-B4A7-4A39-AA50-8F18AD6DF642}" type="presParOf" srcId="{33A627BB-7A48-45D1-97E2-1B093409E1EE}" destId="{F7F6B50E-F31E-4731-B7F3-0C0E3361EFFB}" srcOrd="8" destOrd="0" presId="urn:microsoft.com/office/officeart/2005/8/layout/vProcess5"/>
    <dgm:cxn modelId="{D53C6E7D-A3D4-49F8-9849-DB04E4842060}" type="presParOf" srcId="{33A627BB-7A48-45D1-97E2-1B093409E1EE}" destId="{E207B053-54A1-4312-A5AF-10C0E63A6378}" srcOrd="9" destOrd="0" presId="urn:microsoft.com/office/officeart/2005/8/layout/vProcess5"/>
    <dgm:cxn modelId="{CB21E5ED-85AF-47F6-8647-C40BC7670500}" type="presParOf" srcId="{33A627BB-7A48-45D1-97E2-1B093409E1EE}" destId="{A161482D-F423-40C4-A760-D00B019B8304}" srcOrd="10" destOrd="0" presId="urn:microsoft.com/office/officeart/2005/8/layout/vProcess5"/>
    <dgm:cxn modelId="{B576D55B-0417-41B8-8860-F8442CB0A0BA}" type="presParOf" srcId="{33A627BB-7A48-45D1-97E2-1B093409E1EE}" destId="{C85BC107-E923-49C6-B259-23CE9040D12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9D41F-9860-4404-B70A-5284542B0994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F22896-BD22-4731-890E-9E1295DDCC0B}">
      <dgm:prSet phldrT="[Texte]" phldr="0"/>
      <dgm:spPr/>
      <dgm:t>
        <a:bodyPr/>
        <a:lstStyle/>
        <a:p>
          <a:r>
            <a:rPr lang="fr-FR" b="1" dirty="0"/>
            <a:t>Gestion des données</a:t>
          </a:r>
          <a:endParaRPr lang="en-US" b="1" dirty="0"/>
        </a:p>
      </dgm:t>
    </dgm:pt>
    <dgm:pt modelId="{3470ABC8-8AD4-4478-84EB-14C96024EC0E}" type="parTrans" cxnId="{682E52CA-DB75-4958-B23F-471E6ABD89E1}">
      <dgm:prSet/>
      <dgm:spPr/>
      <dgm:t>
        <a:bodyPr/>
        <a:lstStyle/>
        <a:p>
          <a:endParaRPr lang="en-US"/>
        </a:p>
      </dgm:t>
    </dgm:pt>
    <dgm:pt modelId="{8A6C95DC-1A2F-4217-8192-39C124CCB8FC}" type="sibTrans" cxnId="{682E52CA-DB75-4958-B23F-471E6ABD89E1}">
      <dgm:prSet/>
      <dgm:spPr/>
      <dgm:t>
        <a:bodyPr/>
        <a:lstStyle/>
        <a:p>
          <a:endParaRPr lang="en-US"/>
        </a:p>
      </dgm:t>
    </dgm:pt>
    <dgm:pt modelId="{C848F49A-31F9-4107-B7B1-8D89F2533209}">
      <dgm:prSet phldrT="[Texte]" phldr="0"/>
      <dgm:spPr/>
      <dgm:t>
        <a:bodyPr/>
        <a:lstStyle/>
        <a:p>
          <a:r>
            <a:rPr lang="fr-FR" b="1" dirty="0"/>
            <a:t>Bases des données</a:t>
          </a:r>
          <a:endParaRPr lang="en-US" b="1" dirty="0"/>
        </a:p>
      </dgm:t>
    </dgm:pt>
    <dgm:pt modelId="{FA03534B-464B-4096-8E53-918A126067F6}" type="parTrans" cxnId="{066E2EF8-97ED-4A83-B0D5-07139E84B85D}">
      <dgm:prSet/>
      <dgm:spPr/>
      <dgm:t>
        <a:bodyPr/>
        <a:lstStyle/>
        <a:p>
          <a:endParaRPr lang="en-US"/>
        </a:p>
      </dgm:t>
    </dgm:pt>
    <dgm:pt modelId="{CEED8126-0ECA-4342-9EA8-700C04F98B17}" type="sibTrans" cxnId="{066E2EF8-97ED-4A83-B0D5-07139E84B85D}">
      <dgm:prSet/>
      <dgm:spPr/>
      <dgm:t>
        <a:bodyPr/>
        <a:lstStyle/>
        <a:p>
          <a:endParaRPr lang="en-US"/>
        </a:p>
      </dgm:t>
    </dgm:pt>
    <dgm:pt modelId="{5CA90B90-991B-439C-A95D-133D483B7144}">
      <dgm:prSet phldrT="[Texte]" phldr="0"/>
      <dgm:spPr/>
      <dgm:t>
        <a:bodyPr/>
        <a:lstStyle/>
        <a:p>
          <a:r>
            <a:rPr lang="fr-FR" b="1" dirty="0"/>
            <a:t>Liaisons entre générateurs et utilisateurs</a:t>
          </a:r>
          <a:endParaRPr lang="en-US" b="1" dirty="0"/>
        </a:p>
      </dgm:t>
    </dgm:pt>
    <dgm:pt modelId="{C93B561B-B108-463B-B1FD-3329D6D83514}" type="parTrans" cxnId="{F41FB23A-9A78-41D0-B73C-B46709CEC6B7}">
      <dgm:prSet/>
      <dgm:spPr/>
      <dgm:t>
        <a:bodyPr/>
        <a:lstStyle/>
        <a:p>
          <a:endParaRPr lang="en-US"/>
        </a:p>
      </dgm:t>
    </dgm:pt>
    <dgm:pt modelId="{6E997227-9253-4293-A4C8-6C562F5C88F4}" type="sibTrans" cxnId="{F41FB23A-9A78-41D0-B73C-B46709CEC6B7}">
      <dgm:prSet/>
      <dgm:spPr/>
      <dgm:t>
        <a:bodyPr/>
        <a:lstStyle/>
        <a:p>
          <a:endParaRPr lang="en-US"/>
        </a:p>
      </dgm:t>
    </dgm:pt>
    <dgm:pt modelId="{EE451617-F15B-4800-A97C-E3BBF303E802}">
      <dgm:prSet phldrT="[Texte]" phldr="0"/>
      <dgm:spPr/>
      <dgm:t>
        <a:bodyPr/>
        <a:lstStyle/>
        <a:p>
          <a:r>
            <a:rPr lang="fr-FR" b="1" dirty="0"/>
            <a:t>Développement web</a:t>
          </a:r>
          <a:endParaRPr lang="en-US" b="1" dirty="0"/>
        </a:p>
      </dgm:t>
    </dgm:pt>
    <dgm:pt modelId="{90FF4432-2127-409E-90A1-B88F3E499C75}" type="parTrans" cxnId="{11DA89B8-00FF-412E-9E81-3418CA610F14}">
      <dgm:prSet/>
      <dgm:spPr/>
      <dgm:t>
        <a:bodyPr/>
        <a:lstStyle/>
        <a:p>
          <a:endParaRPr lang="en-US"/>
        </a:p>
      </dgm:t>
    </dgm:pt>
    <dgm:pt modelId="{C3FE9265-AB85-4BF6-83CC-4B53F6CEEF4B}" type="sibTrans" cxnId="{11DA89B8-00FF-412E-9E81-3418CA610F14}">
      <dgm:prSet/>
      <dgm:spPr/>
      <dgm:t>
        <a:bodyPr/>
        <a:lstStyle/>
        <a:p>
          <a:endParaRPr lang="en-US"/>
        </a:p>
      </dgm:t>
    </dgm:pt>
    <dgm:pt modelId="{B9F2C063-7AAA-46DB-AE55-0DCB59ABCC88}">
      <dgm:prSet phldrT="[Texte]" phldr="0"/>
      <dgm:spPr/>
      <dgm:t>
        <a:bodyPr/>
        <a:lstStyle/>
        <a:p>
          <a:r>
            <a:rPr lang="fr-FR" b="1" dirty="0"/>
            <a:t>Communication et visibilité CHM</a:t>
          </a:r>
          <a:endParaRPr lang="en-US" b="1" dirty="0"/>
        </a:p>
      </dgm:t>
    </dgm:pt>
    <dgm:pt modelId="{D5505D20-D8C1-4815-9BDD-2EFB9CF41F39}" type="parTrans" cxnId="{D47DB30B-E329-4347-AAFA-908A966D8FAC}">
      <dgm:prSet/>
      <dgm:spPr/>
      <dgm:t>
        <a:bodyPr/>
        <a:lstStyle/>
        <a:p>
          <a:endParaRPr lang="en-US"/>
        </a:p>
      </dgm:t>
    </dgm:pt>
    <dgm:pt modelId="{2CD27B32-218B-4443-9558-967ED4BBAADF}" type="sibTrans" cxnId="{D47DB30B-E329-4347-AAFA-908A966D8FAC}">
      <dgm:prSet/>
      <dgm:spPr/>
      <dgm:t>
        <a:bodyPr/>
        <a:lstStyle/>
        <a:p>
          <a:endParaRPr lang="en-US"/>
        </a:p>
      </dgm:t>
    </dgm:pt>
    <dgm:pt modelId="{6CC7F81C-791E-4B8F-ACB2-7BFC6909BEAF}" type="pres">
      <dgm:prSet presAssocID="{2769D41F-9860-4404-B70A-5284542B09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04CF90-5669-4019-8DD9-0CDB93677491}" type="pres">
      <dgm:prSet presAssocID="{16F22896-BD22-4731-890E-9E1295DDCC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E8335-888E-414F-B457-B88C718242C0}" type="pres">
      <dgm:prSet presAssocID="{16F22896-BD22-4731-890E-9E1295DDCC0B}" presName="spNode" presStyleCnt="0"/>
      <dgm:spPr/>
    </dgm:pt>
    <dgm:pt modelId="{4F677B4D-E759-4A39-B0EA-444DC72AFA14}" type="pres">
      <dgm:prSet presAssocID="{8A6C95DC-1A2F-4217-8192-39C124CCB8FC}" presName="sibTrans" presStyleLbl="sibTrans1D1" presStyleIdx="0" presStyleCnt="5"/>
      <dgm:spPr/>
      <dgm:t>
        <a:bodyPr/>
        <a:lstStyle/>
        <a:p>
          <a:endParaRPr lang="fr-FR"/>
        </a:p>
      </dgm:t>
    </dgm:pt>
    <dgm:pt modelId="{E8916BA9-DF0B-43BA-AD43-EFC88D31BF1D}" type="pres">
      <dgm:prSet presAssocID="{C848F49A-31F9-4107-B7B1-8D89F25332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296559-1B71-4063-A8CB-B5F34A103C34}" type="pres">
      <dgm:prSet presAssocID="{C848F49A-31F9-4107-B7B1-8D89F2533209}" presName="spNode" presStyleCnt="0"/>
      <dgm:spPr/>
    </dgm:pt>
    <dgm:pt modelId="{E5EFBA86-0A44-4DD5-BD74-ED83A735E8CB}" type="pres">
      <dgm:prSet presAssocID="{CEED8126-0ECA-4342-9EA8-700C04F98B17}" presName="sibTrans" presStyleLbl="sibTrans1D1" presStyleIdx="1" presStyleCnt="5"/>
      <dgm:spPr/>
      <dgm:t>
        <a:bodyPr/>
        <a:lstStyle/>
        <a:p>
          <a:endParaRPr lang="fr-FR"/>
        </a:p>
      </dgm:t>
    </dgm:pt>
    <dgm:pt modelId="{5AD49FFD-E32F-43CB-BE1E-7F3A30302BBF}" type="pres">
      <dgm:prSet presAssocID="{5CA90B90-991B-439C-A95D-133D483B71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EBB71D-D540-40D0-AB5A-C15430AA9645}" type="pres">
      <dgm:prSet presAssocID="{5CA90B90-991B-439C-A95D-133D483B7144}" presName="spNode" presStyleCnt="0"/>
      <dgm:spPr/>
    </dgm:pt>
    <dgm:pt modelId="{DB647AF8-0C3C-4861-8EDC-A803CA9CBB84}" type="pres">
      <dgm:prSet presAssocID="{6E997227-9253-4293-A4C8-6C562F5C88F4}" presName="sibTrans" presStyleLbl="sibTrans1D1" presStyleIdx="2" presStyleCnt="5"/>
      <dgm:spPr/>
      <dgm:t>
        <a:bodyPr/>
        <a:lstStyle/>
        <a:p>
          <a:endParaRPr lang="fr-FR"/>
        </a:p>
      </dgm:t>
    </dgm:pt>
    <dgm:pt modelId="{FA90B819-F856-4B88-8235-71D90309D145}" type="pres">
      <dgm:prSet presAssocID="{EE451617-F15B-4800-A97C-E3BBF303E8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A0E6AF-FAFA-482F-AAFD-CA604CD47666}" type="pres">
      <dgm:prSet presAssocID="{EE451617-F15B-4800-A97C-E3BBF303E802}" presName="spNode" presStyleCnt="0"/>
      <dgm:spPr/>
    </dgm:pt>
    <dgm:pt modelId="{E6C08F4A-CE6A-4A0E-8D15-73CD210C70F8}" type="pres">
      <dgm:prSet presAssocID="{C3FE9265-AB85-4BF6-83CC-4B53F6CEEF4B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AB6CA04-46D6-49B9-B3D8-1E11CD78FD85}" type="pres">
      <dgm:prSet presAssocID="{B9F2C063-7AAA-46DB-AE55-0DCB59ABCC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DE1CA4-6F63-4391-8545-87384805AE13}" type="pres">
      <dgm:prSet presAssocID="{B9F2C063-7AAA-46DB-AE55-0DCB59ABCC88}" presName="spNode" presStyleCnt="0"/>
      <dgm:spPr/>
    </dgm:pt>
    <dgm:pt modelId="{AFFDB0FA-CC40-4AA3-B485-DB628BCAA0BA}" type="pres">
      <dgm:prSet presAssocID="{2CD27B32-218B-4443-9558-967ED4BBAADF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11DA89B8-00FF-412E-9E81-3418CA610F14}" srcId="{2769D41F-9860-4404-B70A-5284542B0994}" destId="{EE451617-F15B-4800-A97C-E3BBF303E802}" srcOrd="3" destOrd="0" parTransId="{90FF4432-2127-409E-90A1-B88F3E499C75}" sibTransId="{C3FE9265-AB85-4BF6-83CC-4B53F6CEEF4B}"/>
    <dgm:cxn modelId="{E7B3C71B-378F-4E31-8893-5576181F7AC7}" type="presOf" srcId="{2CD27B32-218B-4443-9558-967ED4BBAADF}" destId="{AFFDB0FA-CC40-4AA3-B485-DB628BCAA0BA}" srcOrd="0" destOrd="0" presId="urn:microsoft.com/office/officeart/2005/8/layout/cycle6"/>
    <dgm:cxn modelId="{D47DB30B-E329-4347-AAFA-908A966D8FAC}" srcId="{2769D41F-9860-4404-B70A-5284542B0994}" destId="{B9F2C063-7AAA-46DB-AE55-0DCB59ABCC88}" srcOrd="4" destOrd="0" parTransId="{D5505D20-D8C1-4815-9BDD-2EFB9CF41F39}" sibTransId="{2CD27B32-218B-4443-9558-967ED4BBAADF}"/>
    <dgm:cxn modelId="{D91A1A3E-2E6A-45A9-A6CA-51A596231CC8}" type="presOf" srcId="{CEED8126-0ECA-4342-9EA8-700C04F98B17}" destId="{E5EFBA86-0A44-4DD5-BD74-ED83A735E8CB}" srcOrd="0" destOrd="0" presId="urn:microsoft.com/office/officeart/2005/8/layout/cycle6"/>
    <dgm:cxn modelId="{D87907EF-5998-439A-B7B0-1D65FF607EC7}" type="presOf" srcId="{5CA90B90-991B-439C-A95D-133D483B7144}" destId="{5AD49FFD-E32F-43CB-BE1E-7F3A30302BBF}" srcOrd="0" destOrd="0" presId="urn:microsoft.com/office/officeart/2005/8/layout/cycle6"/>
    <dgm:cxn modelId="{63E42E1D-0E15-4617-9F01-48441161763A}" type="presOf" srcId="{2769D41F-9860-4404-B70A-5284542B0994}" destId="{6CC7F81C-791E-4B8F-ACB2-7BFC6909BEAF}" srcOrd="0" destOrd="0" presId="urn:microsoft.com/office/officeart/2005/8/layout/cycle6"/>
    <dgm:cxn modelId="{8C69C653-DED4-4070-AC01-53BCD505C9C9}" type="presOf" srcId="{8A6C95DC-1A2F-4217-8192-39C124CCB8FC}" destId="{4F677B4D-E759-4A39-B0EA-444DC72AFA14}" srcOrd="0" destOrd="0" presId="urn:microsoft.com/office/officeart/2005/8/layout/cycle6"/>
    <dgm:cxn modelId="{F41FB23A-9A78-41D0-B73C-B46709CEC6B7}" srcId="{2769D41F-9860-4404-B70A-5284542B0994}" destId="{5CA90B90-991B-439C-A95D-133D483B7144}" srcOrd="2" destOrd="0" parTransId="{C93B561B-B108-463B-B1FD-3329D6D83514}" sibTransId="{6E997227-9253-4293-A4C8-6C562F5C88F4}"/>
    <dgm:cxn modelId="{167CA378-7C31-420C-9EDA-E342C90D73BF}" type="presOf" srcId="{16F22896-BD22-4731-890E-9E1295DDCC0B}" destId="{D804CF90-5669-4019-8DD9-0CDB93677491}" srcOrd="0" destOrd="0" presId="urn:microsoft.com/office/officeart/2005/8/layout/cycle6"/>
    <dgm:cxn modelId="{BCE9FA70-2CDA-4AEB-8EDB-617342DD0641}" type="presOf" srcId="{EE451617-F15B-4800-A97C-E3BBF303E802}" destId="{FA90B819-F856-4B88-8235-71D90309D145}" srcOrd="0" destOrd="0" presId="urn:microsoft.com/office/officeart/2005/8/layout/cycle6"/>
    <dgm:cxn modelId="{066E2EF8-97ED-4A83-B0D5-07139E84B85D}" srcId="{2769D41F-9860-4404-B70A-5284542B0994}" destId="{C848F49A-31F9-4107-B7B1-8D89F2533209}" srcOrd="1" destOrd="0" parTransId="{FA03534B-464B-4096-8E53-918A126067F6}" sibTransId="{CEED8126-0ECA-4342-9EA8-700C04F98B17}"/>
    <dgm:cxn modelId="{C399E7C4-E155-40AD-AB86-8BA3AA136853}" type="presOf" srcId="{B9F2C063-7AAA-46DB-AE55-0DCB59ABCC88}" destId="{EAB6CA04-46D6-49B9-B3D8-1E11CD78FD85}" srcOrd="0" destOrd="0" presId="urn:microsoft.com/office/officeart/2005/8/layout/cycle6"/>
    <dgm:cxn modelId="{682E52CA-DB75-4958-B23F-471E6ABD89E1}" srcId="{2769D41F-9860-4404-B70A-5284542B0994}" destId="{16F22896-BD22-4731-890E-9E1295DDCC0B}" srcOrd="0" destOrd="0" parTransId="{3470ABC8-8AD4-4478-84EB-14C96024EC0E}" sibTransId="{8A6C95DC-1A2F-4217-8192-39C124CCB8FC}"/>
    <dgm:cxn modelId="{E4799657-6B1A-459F-818C-EE78CFC78421}" type="presOf" srcId="{C3FE9265-AB85-4BF6-83CC-4B53F6CEEF4B}" destId="{E6C08F4A-CE6A-4A0E-8D15-73CD210C70F8}" srcOrd="0" destOrd="0" presId="urn:microsoft.com/office/officeart/2005/8/layout/cycle6"/>
    <dgm:cxn modelId="{173B05A9-C893-44F8-983F-DFC248EF1894}" type="presOf" srcId="{C848F49A-31F9-4107-B7B1-8D89F2533209}" destId="{E8916BA9-DF0B-43BA-AD43-EFC88D31BF1D}" srcOrd="0" destOrd="0" presId="urn:microsoft.com/office/officeart/2005/8/layout/cycle6"/>
    <dgm:cxn modelId="{F787BC04-FFBF-46DB-9D9F-401B1842236E}" type="presOf" srcId="{6E997227-9253-4293-A4C8-6C562F5C88F4}" destId="{DB647AF8-0C3C-4861-8EDC-A803CA9CBB84}" srcOrd="0" destOrd="0" presId="urn:microsoft.com/office/officeart/2005/8/layout/cycle6"/>
    <dgm:cxn modelId="{AE2C7C6E-F48B-4981-AA99-8AE237981843}" type="presParOf" srcId="{6CC7F81C-791E-4B8F-ACB2-7BFC6909BEAF}" destId="{D804CF90-5669-4019-8DD9-0CDB93677491}" srcOrd="0" destOrd="0" presId="urn:microsoft.com/office/officeart/2005/8/layout/cycle6"/>
    <dgm:cxn modelId="{A337E9C8-7648-4A11-98A5-66C34C1FA8A4}" type="presParOf" srcId="{6CC7F81C-791E-4B8F-ACB2-7BFC6909BEAF}" destId="{366E8335-888E-414F-B457-B88C718242C0}" srcOrd="1" destOrd="0" presId="urn:microsoft.com/office/officeart/2005/8/layout/cycle6"/>
    <dgm:cxn modelId="{D3979657-A617-47F9-B700-6904D568C5FB}" type="presParOf" srcId="{6CC7F81C-791E-4B8F-ACB2-7BFC6909BEAF}" destId="{4F677B4D-E759-4A39-B0EA-444DC72AFA14}" srcOrd="2" destOrd="0" presId="urn:microsoft.com/office/officeart/2005/8/layout/cycle6"/>
    <dgm:cxn modelId="{F54B4D38-C3D4-49BC-BCDE-A96928AAAE06}" type="presParOf" srcId="{6CC7F81C-791E-4B8F-ACB2-7BFC6909BEAF}" destId="{E8916BA9-DF0B-43BA-AD43-EFC88D31BF1D}" srcOrd="3" destOrd="0" presId="urn:microsoft.com/office/officeart/2005/8/layout/cycle6"/>
    <dgm:cxn modelId="{A7128CA6-C7EF-4F96-BF87-C60A0CB405B8}" type="presParOf" srcId="{6CC7F81C-791E-4B8F-ACB2-7BFC6909BEAF}" destId="{5D296559-1B71-4063-A8CB-B5F34A103C34}" srcOrd="4" destOrd="0" presId="urn:microsoft.com/office/officeart/2005/8/layout/cycle6"/>
    <dgm:cxn modelId="{5341408D-3A5C-4984-BDC2-F87F174A8A5C}" type="presParOf" srcId="{6CC7F81C-791E-4B8F-ACB2-7BFC6909BEAF}" destId="{E5EFBA86-0A44-4DD5-BD74-ED83A735E8CB}" srcOrd="5" destOrd="0" presId="urn:microsoft.com/office/officeart/2005/8/layout/cycle6"/>
    <dgm:cxn modelId="{0753B8AF-83B1-44C7-9BD5-1002B32D3744}" type="presParOf" srcId="{6CC7F81C-791E-4B8F-ACB2-7BFC6909BEAF}" destId="{5AD49FFD-E32F-43CB-BE1E-7F3A30302BBF}" srcOrd="6" destOrd="0" presId="urn:microsoft.com/office/officeart/2005/8/layout/cycle6"/>
    <dgm:cxn modelId="{24B10B28-0928-411E-B01F-2A263A2A275B}" type="presParOf" srcId="{6CC7F81C-791E-4B8F-ACB2-7BFC6909BEAF}" destId="{90EBB71D-D540-40D0-AB5A-C15430AA9645}" srcOrd="7" destOrd="0" presId="urn:microsoft.com/office/officeart/2005/8/layout/cycle6"/>
    <dgm:cxn modelId="{E16EE3F2-A4F7-4633-BA2C-2E9C235F3D98}" type="presParOf" srcId="{6CC7F81C-791E-4B8F-ACB2-7BFC6909BEAF}" destId="{DB647AF8-0C3C-4861-8EDC-A803CA9CBB84}" srcOrd="8" destOrd="0" presId="urn:microsoft.com/office/officeart/2005/8/layout/cycle6"/>
    <dgm:cxn modelId="{2C4063AB-5075-4AB9-BBE3-2685C519D12F}" type="presParOf" srcId="{6CC7F81C-791E-4B8F-ACB2-7BFC6909BEAF}" destId="{FA90B819-F856-4B88-8235-71D90309D145}" srcOrd="9" destOrd="0" presId="urn:microsoft.com/office/officeart/2005/8/layout/cycle6"/>
    <dgm:cxn modelId="{13EEDF93-DB5C-45A1-805F-E748848B1A69}" type="presParOf" srcId="{6CC7F81C-791E-4B8F-ACB2-7BFC6909BEAF}" destId="{6DA0E6AF-FAFA-482F-AAFD-CA604CD47666}" srcOrd="10" destOrd="0" presId="urn:microsoft.com/office/officeart/2005/8/layout/cycle6"/>
    <dgm:cxn modelId="{A6FFA84E-A840-47A8-AA84-A3D25EDA6D3A}" type="presParOf" srcId="{6CC7F81C-791E-4B8F-ACB2-7BFC6909BEAF}" destId="{E6C08F4A-CE6A-4A0E-8D15-73CD210C70F8}" srcOrd="11" destOrd="0" presId="urn:microsoft.com/office/officeart/2005/8/layout/cycle6"/>
    <dgm:cxn modelId="{3A0D35FB-5933-4C15-933F-E2926EEA01CA}" type="presParOf" srcId="{6CC7F81C-791E-4B8F-ACB2-7BFC6909BEAF}" destId="{EAB6CA04-46D6-49B9-B3D8-1E11CD78FD85}" srcOrd="12" destOrd="0" presId="urn:microsoft.com/office/officeart/2005/8/layout/cycle6"/>
    <dgm:cxn modelId="{9B09569E-C324-4B00-877E-6F62C829EDDB}" type="presParOf" srcId="{6CC7F81C-791E-4B8F-ACB2-7BFC6909BEAF}" destId="{6CDE1CA4-6F63-4391-8545-87384805AE13}" srcOrd="13" destOrd="0" presId="urn:microsoft.com/office/officeart/2005/8/layout/cycle6"/>
    <dgm:cxn modelId="{90A543C3-E4C9-4B49-94A5-913968522BAF}" type="presParOf" srcId="{6CC7F81C-791E-4B8F-ACB2-7BFC6909BEAF}" destId="{AFFDB0FA-CC40-4AA3-B485-DB628BCAA0B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B073-B975-4269-8BE1-017EE812339F}">
      <dsp:nvSpPr>
        <dsp:cNvPr id="0" name=""/>
        <dsp:cNvSpPr/>
      </dsp:nvSpPr>
      <dsp:spPr>
        <a:xfrm>
          <a:off x="0" y="0"/>
          <a:ext cx="6502400" cy="1192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800" b="1" kern="1200" dirty="0"/>
            <a:t>Planification et évaluation des besoins pour le CHM de la RDC</a:t>
          </a:r>
          <a:endParaRPr lang="en-US" sz="1800" kern="1200" dirty="0"/>
        </a:p>
      </dsp:txBody>
      <dsp:txXfrm>
        <a:off x="34916" y="34916"/>
        <a:ext cx="5115290" cy="1122274"/>
      </dsp:txXfrm>
    </dsp:sp>
    <dsp:sp modelId="{E87D7F05-DED3-4C6C-A867-17959E8FE86D}">
      <dsp:nvSpPr>
        <dsp:cNvPr id="0" name=""/>
        <dsp:cNvSpPr/>
      </dsp:nvSpPr>
      <dsp:spPr>
        <a:xfrm>
          <a:off x="544575" y="1408853"/>
          <a:ext cx="6502400" cy="1192106"/>
        </a:xfrm>
        <a:prstGeom prst="roundRect">
          <a:avLst>
            <a:gd name="adj" fmla="val 1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800" b="1" kern="1200" dirty="0"/>
            <a:t>Sensibilisation des décideurs, chercheurs et public sur l'importance de la biodiversité et du CHM</a:t>
          </a:r>
          <a:endParaRPr lang="en-US" sz="1800" kern="1200" dirty="0"/>
        </a:p>
      </dsp:txBody>
      <dsp:txXfrm>
        <a:off x="579491" y="1443769"/>
        <a:ext cx="5113122" cy="1122274"/>
      </dsp:txXfrm>
    </dsp:sp>
    <dsp:sp modelId="{555BA896-A52F-4D98-98A0-4EFBBEB18C60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800" b="1" kern="1200" dirty="0"/>
            <a:t>Sessions de formation des gestionnaires, stagiaires et contributeurs au CHM</a:t>
          </a:r>
          <a:endParaRPr lang="en-US" sz="1800" kern="1200" dirty="0"/>
        </a:p>
      </dsp:txBody>
      <dsp:txXfrm>
        <a:off x="1115940" y="2852622"/>
        <a:ext cx="5121250" cy="1122274"/>
      </dsp:txXfrm>
    </dsp:sp>
    <dsp:sp modelId="{880CCF58-B910-42C6-844F-DD4F27B2F56C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solidFill>
          <a:schemeClr val="accent4">
            <a:hueOff val="6599936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b="1" kern="1200" dirty="0" err="1"/>
            <a:t>Suivi-évaluation</a:t>
          </a:r>
          <a:r>
            <a:rPr lang="en-US" sz="1800" b="1" kern="1200" dirty="0"/>
            <a:t> et </a:t>
          </a:r>
          <a:r>
            <a:rPr lang="en-US" sz="1800" b="1" kern="1200" dirty="0" err="1"/>
            <a:t>partenariat</a:t>
          </a:r>
          <a:endParaRPr lang="en-US" sz="1800" kern="1200" dirty="0"/>
        </a:p>
      </dsp:txBody>
      <dsp:txXfrm>
        <a:off x="1660515" y="4261476"/>
        <a:ext cx="5113122" cy="1122274"/>
      </dsp:txXfrm>
    </dsp:sp>
    <dsp:sp modelId="{529D6629-49C3-4DBF-A21E-03A781BD3701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01876" y="913045"/>
        <a:ext cx="426177" cy="583089"/>
      </dsp:txXfrm>
    </dsp:sp>
    <dsp:sp modelId="{1E0BF11C-9FA7-4460-AA70-5849C2CCDFF3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079768"/>
            <a:satOff val="-15334"/>
            <a:lumOff val="-1455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079768"/>
              <a:satOff val="-15334"/>
              <a:lumOff val="-14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46452" y="2321898"/>
        <a:ext cx="426177" cy="583089"/>
      </dsp:txXfrm>
    </dsp:sp>
    <dsp:sp modelId="{330905FD-8FE4-4E33-8673-A45B7A666ACD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82900" y="3730752"/>
        <a:ext cx="426177" cy="58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4CF90-5669-4019-8DD9-0CDB93677491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Gestion des données</a:t>
          </a:r>
          <a:endParaRPr lang="en-US" sz="1400" b="1" kern="1200" dirty="0"/>
        </a:p>
      </dsp:txBody>
      <dsp:txXfrm>
        <a:off x="3230487" y="59640"/>
        <a:ext cx="1667024" cy="1044029"/>
      </dsp:txXfrm>
    </dsp:sp>
    <dsp:sp modelId="{4F677B4D-E759-4A39-B0EA-444DC72AFA1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16BA9-DF0B-43BA-AD43-EFC88D31BF1D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Bases des données</a:t>
          </a:r>
          <a:endParaRPr lang="en-US" sz="1400" b="1" kern="1200" dirty="0"/>
        </a:p>
      </dsp:txBody>
      <dsp:txXfrm>
        <a:off x="5427548" y="1655898"/>
        <a:ext cx="1667024" cy="1044029"/>
      </dsp:txXfrm>
    </dsp:sp>
    <dsp:sp modelId="{E5EFBA86-0A44-4DD5-BD74-ED83A735E8C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49FFD-E32F-43CB-BE1E-7F3A30302BBF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Liaisons entre générateurs et utilisateurs</a:t>
          </a:r>
          <a:endParaRPr lang="en-US" sz="1400" b="1" kern="1200" dirty="0"/>
        </a:p>
      </dsp:txBody>
      <dsp:txXfrm>
        <a:off x="4588345" y="4238698"/>
        <a:ext cx="1667024" cy="1044029"/>
      </dsp:txXfrm>
    </dsp:sp>
    <dsp:sp modelId="{DB647AF8-0C3C-4861-8EDC-A803CA9CBB8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0B819-F856-4B88-8235-71D90309D145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Développement web</a:t>
          </a:r>
          <a:endParaRPr lang="en-US" sz="1400" b="1" kern="1200" dirty="0"/>
        </a:p>
      </dsp:txBody>
      <dsp:txXfrm>
        <a:off x="1872629" y="4238698"/>
        <a:ext cx="1667024" cy="1044029"/>
      </dsp:txXfrm>
    </dsp:sp>
    <dsp:sp modelId="{E6C08F4A-CE6A-4A0E-8D15-73CD210C70F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6CA04-46D6-49B9-B3D8-1E11CD78FD85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Communication et visibilité CHM</a:t>
          </a:r>
          <a:endParaRPr lang="en-US" sz="1400" b="1" kern="1200" dirty="0"/>
        </a:p>
      </dsp:txBody>
      <dsp:txXfrm>
        <a:off x="1033427" y="1655898"/>
        <a:ext cx="1667024" cy="1044029"/>
      </dsp:txXfrm>
    </dsp:sp>
    <dsp:sp modelId="{AFFDB0FA-CC40-4AA3-B485-DB628BCAA0B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4C9E-8FF9-4381-A683-7F1F2B1D5C02}" type="datetimeFigureOut">
              <a:rPr lang="fr-BE" smtClean="0"/>
              <a:t>19-01-26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17863-A95B-4440-A745-E7578E8FA9C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2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EBFC49-DBDD-C7BE-CCD7-A048B146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BE32B65-950C-08E0-F7AB-8C47692C3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70F4568-88F6-EFC7-F4D1-D5A8540B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7CCB-5A89-4B98-89D3-1D5FB00ACB7E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8CBCEBD-1D11-7999-F72A-82D6DFBE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CE310A4-356B-9751-DECA-DB82C8EA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121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0C4C4B-2593-8217-6077-43E2C4E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418DFD7-282F-61A5-5379-07B572419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13E7CBA-919C-A21F-7E06-5F88F3DB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7B6E-E5B9-4778-ADE2-12D4DD38280F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AA5F1FD-EEBF-C5AD-6F0B-86416E5D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EF9F02F-FD85-F86B-B31D-D8AFC047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69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B64AF46-E894-AA51-E4E2-E37262B7D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24B5A65-8561-625C-FCD3-C2B67534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4F4FB82-8C06-AFFA-94B4-E07B9CFE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505A-02DC-477A-9880-582069604315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1F40EB8-C9AE-A075-6E9B-55D7D2DF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5F07D4D-F9C5-D6A4-4168-9FEEA3FF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110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74CF01F-E52A-3835-5096-02EF5C1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1EA22F7-0396-B071-3448-5E742711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552094E-AE46-C833-E35B-4BF490C7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BB2B-34BE-4801-98D2-A30F892F82ED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91B1784-F028-A65B-0425-B3EEB6AC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1E74BC0-5A11-31C5-C261-2D80639C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55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0AFDEC0-3AD6-93F4-1376-7DE58D2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C4BD1D8-E5A1-03BA-0166-C00F8665D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7671AD1-A731-C5F1-AC31-4940E38C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EF3C-94D2-4633-999D-C257F6460DBF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6ECD6DF-E870-0AAE-7EEC-EE14A52A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02BC084-218C-C5F4-2AFD-65179490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14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ABE005-7690-816A-2802-F568D02C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2E9138-432C-5CF1-E2E4-F8E2C52F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39A4C34-D660-7C64-6ED7-6B7820297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5DE9E56-74C8-2BDD-9DCC-B96198D3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082C-B543-4AEA-A1D2-5B528CA09655}" type="datetime1">
              <a:rPr lang="fr-BE" smtClean="0"/>
              <a:t>19-01-26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B4641DB-9957-3452-5149-2F62EE41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8E49A75-036B-D289-377B-DFC97CB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714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F007ED-6042-D532-8DBD-D1D719E1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00483D2-AF45-D3D8-D3C4-44762E27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9429C874-388A-94A1-F559-A885C856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12C0F61-E57E-52C0-25B5-FA87C11D3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A164D91-F9C6-BE7C-0691-245E0457F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F7F1656E-E6B1-067E-D0B3-20AACF74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5901-33C9-4F44-A5D6-59FE139705F9}" type="datetime1">
              <a:rPr lang="fr-BE" smtClean="0"/>
              <a:t>19-01-26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6A3BD7BA-79DD-62EE-729A-61203F40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4FFA444-32F6-A1FF-E68A-A946C50D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29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CCD077-E8CB-58DF-F053-3833DE7D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4B72547-2B76-7621-27E7-82F227CE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C3D9-BB3B-415A-892D-ED027CDA0AB7}" type="datetime1">
              <a:rPr lang="fr-BE" smtClean="0"/>
              <a:t>19-01-26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5FC3988-0744-FD3E-8CB7-37FAA47C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F8AAFA1-E83E-325D-CC7F-E4FB7238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42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70B4F1C3-9140-306F-1E4E-60CB2818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6007-13E8-4927-957E-76382E4C503C}" type="datetime1">
              <a:rPr lang="fr-BE" smtClean="0"/>
              <a:t>19-01-26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C388E47-A601-2011-D3FD-6FB81965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F519EA8-FFB4-4ECA-579D-EA836F57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03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F6600A6-088C-CFF7-9635-1ADD1277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9F1DE63-DBA2-940D-3058-D8F235CF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7BB642A-725B-7916-9C42-7FED39204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25D6DCC-2FC4-6C61-70EF-0A8A865E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2E74-3ADD-435A-8C5A-684870D48E3F}" type="datetime1">
              <a:rPr lang="fr-BE" smtClean="0"/>
              <a:t>19-01-26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B31DBAC-AB4A-6DC7-7F01-32996B2A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D429A79-5134-1115-2011-2B16F815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55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890B6E-22C0-BA8A-67FC-FDE10B94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945EC3BD-0F3A-3631-8931-1D42C086E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454733B-91E2-43FB-51C2-B42819D83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6D1F205-8EC9-B09D-D11F-7D1F42E9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31C8-53F1-4E0A-82AB-F746A39E06BB}" type="datetime1">
              <a:rPr lang="fr-BE" smtClean="0"/>
              <a:t>19-01-26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5C2449C-AE2B-200C-BE62-5B937783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Projet de réforme légale du secteur faune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757F501-93EF-5C4F-20C6-04742E0C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9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AD7B8EC-25EC-28F2-B4D6-129E4A54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FCDD57D-9859-112B-D5B0-35C316FAA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993EB1C-17C2-396E-7B06-0AFA2B4D7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F51E2-09B0-47B0-95B9-2B1401F68983}" type="datetime1">
              <a:rPr lang="fr-BE" smtClean="0"/>
              <a:t>19-01-26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325ABAA-9252-4F9D-57AC-48463F14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BE"/>
              <a:t>Projet de réforme légale du secteur faune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19C91D4-D045-3530-4313-0F6E576A4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0418D-8E92-482C-BAE5-456A9328704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080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nymukubi@gmail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8F16EB1-FB93-16D4-16FA-968C7692DC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5461" r="32178"/>
          <a:stretch/>
        </p:blipFill>
        <p:spPr>
          <a:xfrm>
            <a:off x="0" y="0"/>
            <a:ext cx="532702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54A7B23-7EC1-ACC0-AD37-DA5C61D8F42D}"/>
              </a:ext>
            </a:extLst>
          </p:cNvPr>
          <p:cNvSpPr/>
          <p:nvPr/>
        </p:nvSpPr>
        <p:spPr>
          <a:xfrm>
            <a:off x="6096" y="4921515"/>
            <a:ext cx="12192000" cy="1901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Triangle isocèle 7">
            <a:extLst>
              <a:ext uri="{FF2B5EF4-FFF2-40B4-BE49-F238E27FC236}">
                <a16:creationId xmlns="" xmlns:a16="http://schemas.microsoft.com/office/drawing/2014/main" id="{DD2618E3-7E20-D3A8-81DB-396826B7F2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69525" y="0"/>
            <a:ext cx="2857500" cy="4956082"/>
          </a:xfrm>
          <a:prstGeom prst="triangle">
            <a:avLst>
              <a:gd name="adj" fmla="val 100000"/>
            </a:avLst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3F7D5B9-37D2-6FE4-C364-F7A5E3CB9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58" y="381720"/>
            <a:ext cx="6577263" cy="2387600"/>
          </a:xfrm>
        </p:spPr>
        <p:txBody>
          <a:bodyPr>
            <a:no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BE" sz="4000" b="1" dirty="0">
                <a:solidFill>
                  <a:schemeClr val="bg1"/>
                </a:solidFill>
              </a:rPr>
              <a:t/>
            </a:r>
            <a:br>
              <a:rPr lang="fr-BE" sz="40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Projet d’appui à la revitalisation du Centre d’Echanges d’Informations sur la Diversité Biologique (CHM) en République Démocratique du Congo (RDC)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78D859B-F004-2422-6863-811C8A131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3238500" y="3962354"/>
            <a:ext cx="8953500" cy="995362"/>
          </a:xfrm>
        </p:spPr>
        <p:txBody>
          <a:bodyPr>
            <a:normAutofit fontScale="70000" lnSpcReduction="20000"/>
          </a:bodyPr>
          <a:lstStyle/>
          <a:p>
            <a:r>
              <a:rPr lang="fr-BE" b="1" dirty="0"/>
              <a:t>Atelier régional pour les pays partenaires francophones du Centre d’échange d’information pour la Convention sur la Diversité Biologique de la  Belgique </a:t>
            </a:r>
            <a:endParaRPr lang="fr-FR" b="1" dirty="0"/>
          </a:p>
          <a:p>
            <a:r>
              <a:rPr lang="fr-BE" dirty="0"/>
              <a:t>Grand </a:t>
            </a:r>
            <a:r>
              <a:rPr lang="fr-BE" dirty="0" err="1"/>
              <a:t>Popo</a:t>
            </a:r>
            <a:r>
              <a:rPr lang="fr-BE" dirty="0"/>
              <a:t> (Bénin), 21 janvier 2026</a:t>
            </a:r>
            <a:endParaRPr lang="fr-FR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fr-BE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="" xmlns:a16="http://schemas.microsoft.com/office/drawing/2014/main" id="{D758D9AD-8B5C-6BBD-A97D-53236D8E094A}"/>
              </a:ext>
            </a:extLst>
          </p:cNvPr>
          <p:cNvSpPr txBox="1">
            <a:spLocks/>
          </p:cNvSpPr>
          <p:nvPr/>
        </p:nvSpPr>
        <p:spPr>
          <a:xfrm>
            <a:off x="6500416" y="5003625"/>
            <a:ext cx="2882900" cy="43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fr-BE" sz="2000" dirty="0"/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AB7E2277-CDAA-AA8C-56B3-CEB49C3C6DED}"/>
              </a:ext>
            </a:extLst>
          </p:cNvPr>
          <p:cNvSpPr txBox="1"/>
          <p:nvPr/>
        </p:nvSpPr>
        <p:spPr>
          <a:xfrm>
            <a:off x="-28887" y="4779117"/>
            <a:ext cx="2882900" cy="43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BE" sz="800" dirty="0">
                <a:solidFill>
                  <a:srgbClr val="000000"/>
                </a:solidFill>
              </a:rPr>
              <a:t>© WCS/Mark Gately</a:t>
            </a:r>
            <a:endParaRPr lang="fr-BE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9D10054-6C79-AD82-FB1D-6E8E1F2D963A}"/>
              </a:ext>
            </a:extLst>
          </p:cNvPr>
          <p:cNvSpPr txBox="1"/>
          <p:nvPr/>
        </p:nvSpPr>
        <p:spPr>
          <a:xfrm>
            <a:off x="6380480" y="3027680"/>
            <a:ext cx="500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Jimmy NZABI EKAKA</a:t>
            </a:r>
            <a:r>
              <a:rPr lang="fr-FR" sz="2000" dirty="0">
                <a:solidFill>
                  <a:srgbClr val="FFFF00"/>
                </a:solidFill>
              </a:rPr>
              <a:t>, Direction du Développement Durable/ MEDD-NEC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Image 9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AEC13180-4E22-8955-54D0-2A5B216E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7" y="5255946"/>
            <a:ext cx="3161977" cy="1233055"/>
          </a:xfrm>
          <a:prstGeom prst="rect">
            <a:avLst/>
          </a:prstGeom>
        </p:spPr>
      </p:pic>
      <p:pic>
        <p:nvPicPr>
          <p:cNvPr id="14" name="Image 13" descr="C:\Users\HP PRO\AppData\Local\Microsoft\Windows\Temporary Internet Files\Content.Word\Nouvelle ima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90" y="5855468"/>
            <a:ext cx="2059305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95" y="5729993"/>
            <a:ext cx="599440" cy="6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 close up of a logo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79" y="5729993"/>
            <a:ext cx="1786255" cy="46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A black background with a black square&#10;&#10;Description automatically generated with medium confidenc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8639" r="23388" b="27700"/>
          <a:stretch/>
        </p:blipFill>
        <p:spPr bwMode="auto">
          <a:xfrm>
            <a:off x="8213552" y="5663318"/>
            <a:ext cx="937260" cy="532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4" descr="A black and white logo&#10;&#10;Description automatically generate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953" y="5713482"/>
            <a:ext cx="1885950" cy="43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11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7B363A-FB15-229D-F61B-D79086C6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6174B825-E59F-DA0D-D935-E965A4316F8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DDAB89F-AB25-72B6-ABCD-9283D6966AC7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Recommandations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217CC2BC-C233-C154-AD9A-43FDD0443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AB17CCE-4D68-AE98-57DB-B31E9AB1CB2B}"/>
              </a:ext>
            </a:extLst>
          </p:cNvPr>
          <p:cNvSpPr txBox="1"/>
          <p:nvPr/>
        </p:nvSpPr>
        <p:spPr>
          <a:xfrm>
            <a:off x="355600" y="1142191"/>
            <a:ext cx="1147064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Faciliter l’accès à l’internet haut débit et développer des outils méthodologiques adaptés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Renforcer les capacités et développer les compétences du personnel dédié au CHM-RDC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Standardiser la collecte et </a:t>
            </a:r>
            <a:r>
              <a:rPr lang="fr-FR" sz="2800" b="1"/>
              <a:t>la </a:t>
            </a:r>
            <a:r>
              <a:rPr lang="fr-FR" sz="2800" b="1" smtClean="0"/>
              <a:t>gestion</a:t>
            </a:r>
            <a:r>
              <a:rPr lang="fr-FR" sz="2800" b="1" smtClean="0"/>
              <a:t> </a:t>
            </a:r>
            <a:r>
              <a:rPr lang="fr-FR" sz="2800" b="1" dirty="0"/>
              <a:t>des données via les protocoles de normalisation et la base des données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Rendre accessibles les données sur la biodiversité en les publiant sur le CHM-RDC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Organiser les campagnes de sensibilisation du public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Améliorer la collaboration avec différentes parties prenantes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4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8CBAD27-D318-3478-E275-91C9AC86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A2B6DD1-1524-93E2-A7A3-D6AC81F2F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5461" r="32178"/>
          <a:stretch/>
        </p:blipFill>
        <p:spPr>
          <a:xfrm>
            <a:off x="0" y="0"/>
            <a:ext cx="5327024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46F688-6079-5B96-E3F3-2AEBAAA1F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998" y="680802"/>
            <a:ext cx="6577263" cy="1346838"/>
          </a:xfrm>
        </p:spPr>
        <p:txBody>
          <a:bodyPr>
            <a:noAutofit/>
          </a:bodyPr>
          <a:lstStyle/>
          <a:p>
            <a:r>
              <a:rPr lang="fr-BE" sz="4000" b="1" dirty="0"/>
              <a:t>Merci beaucoup pour votre attention soutenue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212924C5-3EBC-87CE-853F-E8D2CB30C665}"/>
              </a:ext>
            </a:extLst>
          </p:cNvPr>
          <p:cNvSpPr txBox="1"/>
          <p:nvPr/>
        </p:nvSpPr>
        <p:spPr>
          <a:xfrm>
            <a:off x="-28887" y="4779117"/>
            <a:ext cx="2882900" cy="431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BE" sz="800" dirty="0">
                <a:solidFill>
                  <a:srgbClr val="000000"/>
                </a:solidFill>
              </a:rPr>
              <a:t>© WCS/Mark Gately</a:t>
            </a:r>
            <a:endParaRPr lang="fr-BE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FBE9A63-C233-FF44-0694-2B04226A1C1C}"/>
              </a:ext>
            </a:extLst>
          </p:cNvPr>
          <p:cNvSpPr txBox="1"/>
          <p:nvPr/>
        </p:nvSpPr>
        <p:spPr>
          <a:xfrm>
            <a:off x="6380480" y="2773680"/>
            <a:ext cx="500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Jimmy NZABI EKAKA</a:t>
            </a:r>
            <a:r>
              <a:rPr lang="fr-FR" sz="2000" dirty="0">
                <a:solidFill>
                  <a:srgbClr val="002060"/>
                </a:solidFill>
              </a:rPr>
              <a:t>, Direction du Développement Durable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B687F583-1BFC-FC4F-FAA5-BEE3BD67A6AB}"/>
              </a:ext>
            </a:extLst>
          </p:cNvPr>
          <p:cNvSpPr txBox="1"/>
          <p:nvPr/>
        </p:nvSpPr>
        <p:spPr>
          <a:xfrm>
            <a:off x="6532880" y="3891280"/>
            <a:ext cx="332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hlinkClick r:id="rId3"/>
              </a:rPr>
              <a:t>nzabiekaka@gmail.com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Image 2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07EB9549-0E94-6177-C80D-C7A50A4B4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4976222"/>
            <a:ext cx="5405107" cy="18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4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038916" y="304840"/>
            <a:ext cx="2522145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Contexte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4755D341-7636-D827-F85B-391F45697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A16DCC3-1607-1031-6817-870786F965B2}"/>
              </a:ext>
            </a:extLst>
          </p:cNvPr>
          <p:cNvSpPr txBox="1"/>
          <p:nvPr/>
        </p:nvSpPr>
        <p:spPr>
          <a:xfrm>
            <a:off x="172864" y="1229360"/>
            <a:ext cx="11836256" cy="569386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La RDC est l’un des pays les plus riches en biodiversité au monde</a:t>
            </a:r>
          </a:p>
          <a:p>
            <a:endParaRPr lang="fr-F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Son immense capital naturel qui comprend 60% des forêts du bassin du Congo, des milliers d’espèces endémiques et une grande diversité d’écosystèmes : rôle capital dans la stabilité écologique mondiale</a:t>
            </a:r>
          </a:p>
          <a:p>
            <a:endParaRPr lang="fr-F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Une part importante du patrimoine naturel de la RDC s’est dégradée, en raison de (1) la surexploitation des ressources ; (2) la déforestation ; (3) l’urbanisation non planifiée ; (4) les effets du changement climatique ; (5) les conflits armés.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660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9073D3A-C186-5DB5-DED8-9D472B95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79D9F34B-CB92-3610-AA46-9C48480E15A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A49AA2F-EA74-6C51-7D4E-1AFE87CD1D58}"/>
              </a:ext>
            </a:extLst>
          </p:cNvPr>
          <p:cNvSpPr txBox="1"/>
          <p:nvPr/>
        </p:nvSpPr>
        <p:spPr>
          <a:xfrm>
            <a:off x="4173295" y="263912"/>
            <a:ext cx="2522145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Contexte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F02E1758-8A98-1F6E-5887-6962536D6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319E4972-CB2D-C201-4434-D8378F0CB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80" y="1150938"/>
            <a:ext cx="5986523" cy="554921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3BBEC7F-2734-35EA-D361-2BD977A7BA2B}"/>
              </a:ext>
            </a:extLst>
          </p:cNvPr>
          <p:cNvSpPr txBox="1"/>
          <p:nvPr/>
        </p:nvSpPr>
        <p:spPr>
          <a:xfrm>
            <a:off x="6248399" y="1330960"/>
            <a:ext cx="5896235" cy="31700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Les SPANB 2025 – 2030 de la RDC visent :</a:t>
            </a:r>
          </a:p>
          <a:p>
            <a:endParaRPr lang="fr-F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1" dirty="0"/>
              <a:t>La mobilisation accrue des ressources financières et techniques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1" dirty="0"/>
              <a:t>Le renforcement des capacités des acteurs nationaux et locaux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b="1" dirty="0"/>
              <a:t>Amélioration du suivi et de la redevabilité des engagements</a:t>
            </a:r>
          </a:p>
          <a:p>
            <a:r>
              <a:rPr lang="fr-FR" dirty="0"/>
              <a:t>			</a:t>
            </a:r>
            <a:endParaRPr lang="en-US" dirty="0"/>
          </a:p>
        </p:txBody>
      </p:sp>
      <p:sp>
        <p:nvSpPr>
          <p:cNvPr id="8" name="Flèche : courbe vers la gauche 7">
            <a:extLst>
              <a:ext uri="{FF2B5EF4-FFF2-40B4-BE49-F238E27FC236}">
                <a16:creationId xmlns="" xmlns:a16="http://schemas.microsoft.com/office/drawing/2014/main" id="{1C407BE6-2CE0-2E11-8391-AF1D6844034F}"/>
              </a:ext>
            </a:extLst>
          </p:cNvPr>
          <p:cNvSpPr/>
          <p:nvPr/>
        </p:nvSpPr>
        <p:spPr>
          <a:xfrm>
            <a:off x="11419840" y="4104640"/>
            <a:ext cx="724794" cy="109145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="" xmlns:a16="http://schemas.microsoft.com/office/drawing/2014/main" id="{4AA95C4C-27B0-809E-F8C6-A898CEF9A1AA}"/>
              </a:ext>
            </a:extLst>
          </p:cNvPr>
          <p:cNvSpPr/>
          <p:nvPr/>
        </p:nvSpPr>
        <p:spPr>
          <a:xfrm>
            <a:off x="5760720" y="4124960"/>
            <a:ext cx="833120" cy="105254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5C40AB1-5006-2F1E-226D-CE77ABEEE597}"/>
              </a:ext>
            </a:extLst>
          </p:cNvPr>
          <p:cNvSpPr txBox="1"/>
          <p:nvPr/>
        </p:nvSpPr>
        <p:spPr>
          <a:xfrm>
            <a:off x="6593840" y="4429512"/>
            <a:ext cx="4826000" cy="255454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CHM est appelé à jouer un rôle essentiel, d’où la nécessité de sa revitalisation </a:t>
            </a:r>
          </a:p>
        </p:txBody>
      </p:sp>
    </p:spTree>
    <p:extLst>
      <p:ext uri="{BB962C8B-B14F-4D97-AF65-F5344CB8AC3E}">
        <p14:creationId xmlns:p14="http://schemas.microsoft.com/office/powerpoint/2010/main" val="57115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9132" y="1952948"/>
            <a:ext cx="2522145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Objectif Global 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18823" y="1845226"/>
            <a:ext cx="8574045" cy="132343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Améliorer l’accès aux données et la diffusion d’informations pertinentes relatives à la diversité biologique pour les décideurs, les chercheurs et le grand public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="" xmlns:a16="http://schemas.microsoft.com/office/drawing/2014/main" id="{F6733637-8389-999C-3B49-88BE5B552267}"/>
              </a:ext>
            </a:extLst>
          </p:cNvPr>
          <p:cNvSpPr/>
          <p:nvPr/>
        </p:nvSpPr>
        <p:spPr>
          <a:xfrm>
            <a:off x="2711104" y="2181057"/>
            <a:ext cx="767080" cy="6299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4755D341-7636-D827-F85B-391F45697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9131" y="4192766"/>
            <a:ext cx="2522145" cy="95410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Objectifs Spécifiques  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3" name="Flèche : droite 9">
            <a:extLst>
              <a:ext uri="{FF2B5EF4-FFF2-40B4-BE49-F238E27FC236}">
                <a16:creationId xmlns="" xmlns:a16="http://schemas.microsoft.com/office/drawing/2014/main" id="{F6733637-8389-999C-3B49-88BE5B552267}"/>
              </a:ext>
            </a:extLst>
          </p:cNvPr>
          <p:cNvSpPr/>
          <p:nvPr/>
        </p:nvSpPr>
        <p:spPr>
          <a:xfrm>
            <a:off x="2751743" y="4346984"/>
            <a:ext cx="767080" cy="6299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3596876" y="3339100"/>
            <a:ext cx="8476639" cy="31700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sensibiliser les acteurs clés sur la conservation de la biodiversité et l’importance du CHM ;</a:t>
            </a:r>
          </a:p>
          <a:p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former les gestionnaires et les contributeurs du CHM sur l’importance des données biodiversité et les outils de gestion ; et </a:t>
            </a:r>
          </a:p>
          <a:p>
            <a:pPr lvl="0"/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fournir les informations fiables pour guider les décisions politiques et stratégiques en matière de biodiversité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1139543D-8E24-4CF8-7E9E-968C67D49B91}"/>
              </a:ext>
            </a:extLst>
          </p:cNvPr>
          <p:cNvSpPr txBox="1"/>
          <p:nvPr/>
        </p:nvSpPr>
        <p:spPr>
          <a:xfrm>
            <a:off x="1657649" y="375960"/>
            <a:ext cx="6933647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Projet de revitalisation du </a:t>
            </a:r>
            <a:r>
              <a:rPr lang="fr-FR" sz="3200" b="1" dirty="0">
                <a:solidFill>
                  <a:schemeClr val="bg1"/>
                </a:solidFill>
              </a:rPr>
              <a:t>CHM-RDC</a:t>
            </a:r>
          </a:p>
        </p:txBody>
      </p:sp>
    </p:spTree>
    <p:extLst>
      <p:ext uri="{BB962C8B-B14F-4D97-AF65-F5344CB8AC3E}">
        <p14:creationId xmlns:p14="http://schemas.microsoft.com/office/powerpoint/2010/main" val="214929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6215DC7-A80C-67C8-0677-1AF3D83C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0266A849-20E2-72AB-CA45-9B0E61CA250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72B386C-ED04-008A-B03A-1267E5BDC029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Activités prévues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6611CD10-4B5C-EAB7-200D-365071B2F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="" xmlns:a16="http://schemas.microsoft.com/office/drawing/2014/main" id="{9DAA16E5-02C3-AE6C-8F8E-8F61925BD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660274"/>
              </p:ext>
            </p:extLst>
          </p:nvPr>
        </p:nvGraphicFramePr>
        <p:xfrm>
          <a:off x="2032000" y="11463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444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FFD9CA6-8F44-684C-C56D-BF49A6778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141AC519-7F6F-14FD-53F3-87A150EBDF2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8FB6AA9-0D74-45DB-27A4-799392232063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Activité réalisée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C0009E28-8405-4E75-CD47-6BBF3E9E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80EB3B1B-E2D3-1AAD-0300-F60F34F43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" y="1960881"/>
            <a:ext cx="5909111" cy="363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F501E80-DDBC-C2E8-3576-7F96C268729E}"/>
              </a:ext>
            </a:extLst>
          </p:cNvPr>
          <p:cNvSpPr txBox="1"/>
          <p:nvPr/>
        </p:nvSpPr>
        <p:spPr>
          <a:xfrm>
            <a:off x="6096000" y="1391920"/>
            <a:ext cx="60107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Identification des besoins pour la revitalisation du CHM 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5"/>
                </a:solidFill>
              </a:rPr>
              <a:t>La connexion internet </a:t>
            </a:r>
            <a:r>
              <a:rPr lang="fr-FR" sz="2000" b="1" dirty="0"/>
              <a:t>: dédié au CHM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5"/>
                </a:solidFill>
              </a:rPr>
              <a:t>La collecte et la gestion des données</a:t>
            </a:r>
            <a:r>
              <a:rPr lang="fr-FR" sz="2000" b="1" dirty="0"/>
              <a:t> : normalisation des données ; constitution d’une base des données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5"/>
                </a:solidFill>
              </a:rPr>
              <a:t>Formation et sensibilisation </a:t>
            </a:r>
            <a:r>
              <a:rPr lang="fr-FR" sz="2000" b="1" dirty="0"/>
              <a:t>: formation du personnel ; sensibilisation du public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5"/>
                </a:solidFill>
              </a:rPr>
              <a:t>Partenariat</a:t>
            </a:r>
            <a:r>
              <a:rPr lang="fr-FR" sz="2000" b="1" dirty="0"/>
              <a:t> : avec les ONG, Universités et Institutions de recherche</a:t>
            </a:r>
            <a:r>
              <a:rPr lang="en-US" sz="2000" b="1" dirty="0"/>
              <a:t> ; et avec le réseau national </a:t>
            </a:r>
            <a:r>
              <a:rPr lang="en-US" sz="2000" b="1" dirty="0" smtClean="0"/>
              <a:t>experts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8653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AE56562-1775-94AE-BC73-A65552F54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F08A5480-8FED-055A-AA86-13D6459FDF4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40902A2-BB0B-C145-63DB-CEFF4E2035E4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Etapes identifiées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4369539C-A420-5224-BA70-8219E143C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BFA74FF-DA9F-7546-EB70-7866786D62CB}"/>
              </a:ext>
            </a:extLst>
          </p:cNvPr>
          <p:cNvSpPr txBox="1"/>
          <p:nvPr/>
        </p:nvSpPr>
        <p:spPr>
          <a:xfrm>
            <a:off x="6096000" y="1391920"/>
            <a:ext cx="60107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Identification des étapes prioritaires pour la revitalisation du CHM-RDC :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Analyser les données existantes dans le CHM </a:t>
            </a:r>
            <a:r>
              <a:rPr lang="fr-FR" sz="2000" b="1" dirty="0"/>
              <a:t>: identifier les données manquantes, obsolètes, dispersées ou peu accessibles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Identifier les sources potentielles </a:t>
            </a:r>
            <a:r>
              <a:rPr lang="fr-FR" sz="2000" b="1" dirty="0"/>
              <a:t>: préciser où trouver quelle information</a:t>
            </a:r>
          </a:p>
          <a:p>
            <a:endParaRPr lang="fr-FR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Evaluer les formats et fréquences </a:t>
            </a:r>
            <a:r>
              <a:rPr lang="fr-FR" sz="2000" b="1" dirty="0"/>
              <a:t>: clarifier s’il faut PDF, Excel, vidéo, photo, publications scientifiques</a:t>
            </a:r>
          </a:p>
          <a:p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4938D32-3FFD-F564-A718-2E3A11F4E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" y="2132964"/>
            <a:ext cx="5760720" cy="381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99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FDB528C-D70A-21CE-F762-CC8A9E29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7B73D81C-6E5B-F2DD-7601-B1E9549BAD5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7987EAE-E0E6-AD38-FD25-00503209B297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Besoins en formations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9003C5E3-C1B3-C112-9B25-8D99ADCC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939E4B82-E4B4-A128-9A5A-62976383E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627757"/>
              </p:ext>
            </p:extLst>
          </p:nvPr>
        </p:nvGraphicFramePr>
        <p:xfrm>
          <a:off x="2032000" y="1329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961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2EFF63-4178-2A1D-6144-59286414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ngodemocratique">
            <a:extLst>
              <a:ext uri="{FF2B5EF4-FFF2-40B4-BE49-F238E27FC236}">
                <a16:creationId xmlns="" xmlns:a16="http://schemas.microsoft.com/office/drawing/2014/main" id="{2716D442-0C27-5090-AF57-D232500D3FB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64" y="8620"/>
            <a:ext cx="13730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F64AE79-6159-7EE8-E359-C3DB567743D0}"/>
              </a:ext>
            </a:extLst>
          </p:cNvPr>
          <p:cNvSpPr txBox="1"/>
          <p:nvPr/>
        </p:nvSpPr>
        <p:spPr>
          <a:xfrm>
            <a:off x="2885440" y="263912"/>
            <a:ext cx="4907279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Analyse FFOM</a:t>
            </a:r>
          </a:p>
        </p:txBody>
      </p:sp>
      <p:pic>
        <p:nvPicPr>
          <p:cNvPr id="5" name="Image 4" descr="Une image contenant texte, Police, logo, symbole&#10;&#10;Le contenu généré par l’IA peut être incorrect.">
            <a:extLst>
              <a:ext uri="{FF2B5EF4-FFF2-40B4-BE49-F238E27FC236}">
                <a16:creationId xmlns="" xmlns:a16="http://schemas.microsoft.com/office/drawing/2014/main" id="{DE525AC1-68B8-E9BD-ED68-CD9D68ECA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48622"/>
            <a:ext cx="3695579" cy="1286609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9560CBA4-9D14-B87A-3DB7-5974B9A06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54528"/>
              </p:ext>
            </p:extLst>
          </p:nvPr>
        </p:nvGraphicFramePr>
        <p:xfrm>
          <a:off x="1869440" y="1532466"/>
          <a:ext cx="8128000" cy="5252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1220771282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54042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FAIBLESSES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01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Riche biodiversité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Engagement institutionnel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Partenariats potentiels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Nouveaux animateurs du CHM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Infrastructure limitée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Capacités techniques et financières insuffisantes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Accès difficile aux données du reste éparses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770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OPPORTUNITES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MENACES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586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/>
                        <a:t>Projet de redynamisation du CHM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/>
                        <a:t>Subvention de la GIZ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/>
                        <a:t>Technologie innovante (PTK à </a:t>
                      </a:r>
                      <a:r>
                        <a:rPr lang="fr-FR" sz="1600" b="1" dirty="0" err="1"/>
                        <a:t>Bioland</a:t>
                      </a:r>
                      <a:r>
                        <a:rPr lang="fr-FR" sz="1600" b="1" dirty="0" smtClean="0"/>
                        <a:t>, </a:t>
                      </a:r>
                      <a:r>
                        <a:rPr lang="fr-FR" sz="1600" b="1" dirty="0" err="1" smtClean="0"/>
                        <a:t>etc</a:t>
                      </a:r>
                      <a:r>
                        <a:rPr lang="fr-FR" sz="1600" b="1" dirty="0"/>
                        <a:t>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/>
                        <a:t>Mise en œuvre des SPANB 2025-2030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="1" dirty="0"/>
                        <a:t>Réseautage (</a:t>
                      </a:r>
                      <a:r>
                        <a:rPr lang="fr-FR" sz="1600" b="1" dirty="0" err="1"/>
                        <a:t>CEBioS</a:t>
                      </a:r>
                      <a:r>
                        <a:rPr lang="fr-FR" sz="1600" b="1" dirty="0"/>
                        <a:t>, CSB, </a:t>
                      </a:r>
                      <a:r>
                        <a:rPr lang="fr-FR" sz="1600" b="1" dirty="0" err="1"/>
                        <a:t>BioSE</a:t>
                      </a:r>
                      <a:r>
                        <a:rPr lang="fr-FR" sz="1600" b="1" dirty="0"/>
                        <a:t>-RDC, COSPAB etc.)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Catastrophes naturelles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000" b="1" dirty="0"/>
                        <a:t>Guerre</a:t>
                      </a:r>
                      <a:endParaRPr lang="en-US" sz="2000" b="1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/>
                        <a:t>Non </a:t>
                      </a:r>
                      <a:r>
                        <a:rPr lang="en-US" sz="2000" b="1" dirty="0" err="1"/>
                        <a:t>disponibilité</a:t>
                      </a:r>
                      <a:r>
                        <a:rPr lang="en-US" sz="2000" b="1" dirty="0"/>
                        <a:t> des </a:t>
                      </a:r>
                      <a:r>
                        <a:rPr lang="en-US" sz="2000" b="1" dirty="0" err="1"/>
                        <a:t>ressources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financières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604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538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623</Words>
  <Application>Microsoft Office PowerPoint</Application>
  <PresentationFormat>Personnalisé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             Projet d’appui à la revitalisation du Centre d’Echanges d’Informations sur la Diversité Biologique (CHM) en République Démocratique du Congo (RDC)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beaucoup pour votre attention soutenue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Baralle</dc:creator>
  <cp:lastModifiedBy>CHBIOSTECH</cp:lastModifiedBy>
  <cp:revision>74</cp:revision>
  <dcterms:created xsi:type="dcterms:W3CDTF">2024-03-01T09:16:10Z</dcterms:created>
  <dcterms:modified xsi:type="dcterms:W3CDTF">2026-01-20T11:47:00Z</dcterms:modified>
</cp:coreProperties>
</file>