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556" r:id="rId7"/>
    <p:sldId id="564" r:id="rId8"/>
    <p:sldId id="567" r:id="rId9"/>
    <p:sldId id="563" r:id="rId10"/>
    <p:sldId id="565" r:id="rId11"/>
    <p:sldId id="568" r:id="rId12"/>
    <p:sldId id="561" r:id="rId13"/>
    <p:sldId id="560" r:id="rId14"/>
    <p:sldId id="562" r:id="rId15"/>
    <p:sldId id="557" r:id="rId16"/>
    <p:sldId id="558" r:id="rId17"/>
    <p:sldId id="559" r:id="rId18"/>
  </p:sldIdLst>
  <p:sldSz cx="17348200" cy="9752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5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24E"/>
    <a:srgbClr val="005D7F"/>
    <a:srgbClr val="A6D0E7"/>
    <a:srgbClr val="E83A47"/>
    <a:srgbClr val="FFDD00"/>
    <a:srgbClr val="FFED82"/>
    <a:srgbClr val="DCDDE5"/>
    <a:srgbClr val="854E9A"/>
    <a:srgbClr val="88B1B8"/>
    <a:srgbClr val="E740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2" autoAdjust="0"/>
    <p:restoredTop sz="95226" autoAdjust="0"/>
  </p:normalViewPr>
  <p:slideViewPr>
    <p:cSldViewPr snapToGrid="0">
      <p:cViewPr varScale="1">
        <p:scale>
          <a:sx n="42" d="100"/>
          <a:sy n="42" d="100"/>
        </p:scale>
        <p:origin x="-124" y="-176"/>
      </p:cViewPr>
      <p:guideLst>
        <p:guide orient="horz" pos="3072"/>
        <p:guide pos="54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8C4C4185-7DAD-1213-E887-BB4BCE48C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E92CFE8-BCD9-1E79-12F4-3EEF0C0E01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25331-2949-0146-8617-EABEC5B25C18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6FFB1C58-F754-BE82-989D-450CF9DF3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55BFCF2-E00C-A1BB-5267-0F4AC7626A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AD88C-FC42-EB47-8B8A-3A3D253080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872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7104-EC7B-EC43-A08B-4E73C314DA8B}" type="datetimeFigureOut">
              <a:rPr lang="fr-FR" smtClean="0"/>
              <a:pPr/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CC3C-FC6E-BC4B-A337-0AB153B1F83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67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7275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03C98F2-41F6-BBF6-E591-98D1E9CF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B3A84C3E-E81F-829F-DEEE-FD94882B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69505312-4665-A723-7183-19B109379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934CB45-514A-AC8D-2C12-432F3BC72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97704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DBD36D-3814-D24C-CF30-AD974966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42AB3E15-EC34-6436-4B14-A13581696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DA55D5A6-1B64-9F57-13C0-3074CEC97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51085C2-4B97-2FF3-825D-5E50CBB82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812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0F1E5F1-C980-4DAF-1468-262E832BA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6950E36B-2E82-E19C-C2D7-589811D674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B26E331-4A0D-4AEC-C472-A53D9ACD7B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26CDE24-BFF8-95DA-405F-31F7821C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9243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A9ACE5-8149-A8C1-0BE7-A7694DD2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22843177-975C-1864-7D56-830EE3150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9AF59048-715A-7FF2-BE16-17D45BB41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57BB553-A2A7-BB78-8A8D-39E9F99FB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1CC3C-FC6E-BC4B-A337-0AB153B1F83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982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BA6B2C-6925-A4C8-B167-CBE611898A3A}"/>
              </a:ext>
            </a:extLst>
          </p:cNvPr>
          <p:cNvSpPr/>
          <p:nvPr userDrawn="1"/>
        </p:nvSpPr>
        <p:spPr>
          <a:xfrm>
            <a:off x="0" y="0"/>
            <a:ext cx="173482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xmlns="" id="{B9163700-C517-0CAB-1E92-A45299122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67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685577"/>
            <a:ext cx="7372349" cy="307777"/>
          </a:xfrm>
        </p:spPr>
        <p:txBody>
          <a:bodyPr lIns="0" tIns="0" rIns="0" bIns="0">
            <a:spAutoFit/>
          </a:bodyPr>
          <a:lstStyle>
            <a:lvl1pPr marL="342900" indent="-3429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xmlns="" id="{2C03D933-C039-BE49-AEC7-C9500323AF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B5C46A5-0BFF-9247-A9B6-7A3C972874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8472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DCDD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lang="fr-FR" sz="1400" b="0" i="0" kern="120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</a:pPr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D1A77DC-53BD-A445-A509-1A788288E3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3912" y="8803286"/>
            <a:ext cx="6737350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buNone/>
              <a:defRPr sz="22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Picture </a:t>
            </a:r>
            <a:r>
              <a:rPr lang="fr-FR" err="1"/>
              <a:t>caption</a:t>
            </a:r>
            <a:r>
              <a:rPr lang="fr-FR"/>
              <a:t> = Impact 22pt</a:t>
            </a:r>
          </a:p>
        </p:txBody>
      </p:sp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xmlns="" id="{D10EA380-48D3-AD4A-8E7C-56EA2016D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3036" y="0"/>
            <a:ext cx="8675164" cy="726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> (</a:t>
            </a:r>
            <a:r>
              <a:rPr lang="fr-FR" err="1"/>
              <a:t>you</a:t>
            </a:r>
            <a:r>
              <a:rPr lang="fr-FR"/>
              <a:t> can </a:t>
            </a:r>
            <a:r>
              <a:rPr lang="fr-FR" err="1"/>
              <a:t>adapt</a:t>
            </a:r>
            <a:r>
              <a:rPr lang="fr-FR"/>
              <a:t> the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height</a:t>
            </a:r>
            <a:r>
              <a:rPr lang="fr-FR"/>
              <a:t> as </a:t>
            </a:r>
            <a:r>
              <a:rPr lang="fr-FR" err="1"/>
              <a:t>you</a:t>
            </a:r>
            <a:r>
              <a:rPr lang="fr-FR"/>
              <a:t> </a:t>
            </a:r>
            <a:r>
              <a:rPr lang="fr-FR" err="1"/>
              <a:t>want</a:t>
            </a:r>
            <a:r>
              <a:rPr lang="fr-FR"/>
              <a:t> but not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width</a:t>
            </a:r>
            <a:r>
              <a:rPr lang="fr-FR"/>
              <a:t>)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xmlns="" id="{CF463DEF-93C3-2D4C-B344-AF9690F4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E1F9266-6555-C349-9679-A051480B8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6405246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3912" y="5561582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2" name="Espace réservé du texte 16">
            <a:extLst>
              <a:ext uri="{FF2B5EF4-FFF2-40B4-BE49-F238E27FC236}">
                <a16:creationId xmlns:a16="http://schemas.microsoft.com/office/drawing/2014/main" xmlns="" id="{56ED4770-D34D-DC4A-9DC5-3D57145117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99754"/>
            <a:ext cx="7372349" cy="307777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r>
              <a:rPr lang="fr-FR" err="1"/>
              <a:t>Bulletpoint</a:t>
            </a:r>
            <a:r>
              <a:rPr lang="fr-FR"/>
              <a:t> and/or = Arial 22pt</a:t>
            </a:r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xmlns="" id="{94CAD2F5-CD13-3240-8889-4CDC09130CC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7688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xmlns="" id="{C5D0D223-B2A4-0E41-855C-4E21B95ACB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8" name="Espace réservé du texte 14">
            <a:extLst>
              <a:ext uri="{FF2B5EF4-FFF2-40B4-BE49-F238E27FC236}">
                <a16:creationId xmlns:a16="http://schemas.microsoft.com/office/drawing/2014/main" xmlns="" id="{1B9A76E7-37BF-344C-BBE2-2923EA8E01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333A503A-CEAC-2142-A06E-DEEC9D70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PP Right Grotesk BE Compact Dar" pitchFamily="2" charset="77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9820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730B7C-DBBC-A645-9D51-5850A5054F4D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xmlns="" id="{B7839F73-A884-7944-9BE3-93C2FC303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650876"/>
            <a:ext cx="2295526" cy="1661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2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CONTACT</a:t>
            </a:r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xmlns="" id="{B4F96073-D3BB-8E4F-8087-F387E5B339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748" y="1547703"/>
            <a:ext cx="7372349" cy="1231106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Name = Arial Bold 22pt / </a:t>
            </a:r>
            <a:r>
              <a:rPr lang="fr-FR" err="1"/>
              <a:t>Title</a:t>
            </a:r>
            <a:r>
              <a:rPr lang="fr-FR"/>
              <a:t> = Arial </a:t>
            </a:r>
            <a:r>
              <a:rPr lang="fr-FR" err="1"/>
              <a:t>italic</a:t>
            </a:r>
            <a:r>
              <a:rPr lang="fr-FR"/>
              <a:t> 22pt / Email, Phone </a:t>
            </a:r>
            <a:r>
              <a:rPr lang="fr-FR" err="1"/>
              <a:t>numbers</a:t>
            </a:r>
            <a:r>
              <a:rPr lang="fr-FR"/>
              <a:t> and </a:t>
            </a:r>
            <a:r>
              <a:rPr lang="fr-FR" err="1"/>
              <a:t>address</a:t>
            </a:r>
            <a:r>
              <a:rPr lang="fr-FR"/>
              <a:t> = Arial 22pt =&gt; </a:t>
            </a:r>
            <a:r>
              <a:rPr lang="fr-FR" err="1"/>
              <a:t>Please</a:t>
            </a:r>
            <a:r>
              <a:rPr lang="fr-FR"/>
              <a:t> follow the </a:t>
            </a:r>
            <a:r>
              <a:rPr lang="fr-FR" err="1"/>
              <a:t>provided</a:t>
            </a:r>
            <a:r>
              <a:rPr lang="fr-FR"/>
              <a:t> </a:t>
            </a:r>
            <a:r>
              <a:rPr lang="fr-FR" err="1"/>
              <a:t>example</a:t>
            </a:r>
            <a:r>
              <a:rPr lang="fr-FR"/>
              <a:t> </a:t>
            </a:r>
            <a:r>
              <a:rPr lang="fr-FR" err="1"/>
              <a:t>layout</a:t>
            </a:r>
            <a:endParaRPr lang="fr-FR"/>
          </a:p>
          <a:p>
            <a:pPr lvl="0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B229C09-CFCB-3C42-9460-81AFBF30C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42" y="7201807"/>
            <a:ext cx="3495179" cy="23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268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972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>
            <a:extLst>
              <a:ext uri="{FF2B5EF4-FFF2-40B4-BE49-F238E27FC236}">
                <a16:creationId xmlns:a16="http://schemas.microsoft.com/office/drawing/2014/main" xmlns="" id="{30058550-9F49-0DAA-69B2-D88155D713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3908" y="2377080"/>
            <a:ext cx="7300383" cy="49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038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>
              <a:solidFill>
                <a:srgbClr val="EF465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xmlns="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CE50567-7E19-F445-A328-9DF6EAD4CCBA}"/>
              </a:ext>
            </a:extLst>
          </p:cNvPr>
          <p:cNvSpPr/>
          <p:nvPr userDrawn="1"/>
        </p:nvSpPr>
        <p:spPr>
          <a:xfrm>
            <a:off x="867410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B29454-B476-8542-978A-C647D4BE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 b="0"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/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xmlns="" val="306029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xmlns="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04731" y="5319981"/>
            <a:ext cx="4492913" cy="332399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xmlns="" id="{899C08A1-85AF-724B-A7D9-BE8EB4081A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0"/>
            <a:ext cx="8674100" cy="4876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71FAF62-296F-3D46-8A8C-ED1DA7714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61004" y="7229400"/>
            <a:ext cx="1770335" cy="23754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E9C072F-AECF-0D45-B73F-9C573D8BC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xmlns="" id="{6027470C-EE89-1643-9FC6-82B1FD02C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/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xmlns="" val="284149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005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4A797E2C-1F9F-2D40-8E49-EEDAF0F34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558" y="5319981"/>
            <a:ext cx="3714695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or Signature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xmlns="" id="{51FE8DDB-0B6C-DC46-802E-47D216A469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1763" y="5319981"/>
            <a:ext cx="2811620" cy="332399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2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xmlns="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picture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367929C-FAC8-614C-8316-1DAABC98F8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190" y="7229400"/>
            <a:ext cx="1770335" cy="23754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D6A7473-339B-3944-B742-A2BD7343B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331" y="6921686"/>
            <a:ext cx="2113643" cy="2746247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xmlns="" id="{421918C7-91AF-EE4E-A3BA-4AD020B8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/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xmlns="" val="11541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C3BA65-1EBB-CE48-9EBA-4CAC947F62C9}"/>
              </a:ext>
            </a:extLst>
          </p:cNvPr>
          <p:cNvSpPr/>
          <p:nvPr userDrawn="1"/>
        </p:nvSpPr>
        <p:spPr>
          <a:xfrm>
            <a:off x="0" y="0"/>
            <a:ext cx="8674100" cy="4876007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xmlns="" id="{41EEDE2E-6266-304B-8DE6-779503C099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4100" y="-1"/>
            <a:ext cx="8674100" cy="975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xmlns="" id="{AB06F599-FF35-B34E-B897-27B9F04BEF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xmlns="" id="{DA3C5954-B052-8845-9987-2EFEFE131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3D68211-92FC-8449-9E82-9C89CCCB8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874" y="5526880"/>
            <a:ext cx="7372667" cy="746358"/>
          </a:xfrm>
        </p:spPr>
        <p:txBody>
          <a:bodyPr>
            <a:spAutoFit/>
          </a:bodyPr>
          <a:lstStyle>
            <a:lvl1pPr>
              <a:lnSpc>
                <a:spcPts val="2400"/>
              </a:lnSpc>
              <a:spcBef>
                <a:spcPts val="300"/>
              </a:spcBef>
              <a:defRPr sz="2200"/>
            </a:lvl1pPr>
            <a:lvl2pPr>
              <a:lnSpc>
                <a:spcPts val="2400"/>
              </a:lnSpc>
              <a:spcBef>
                <a:spcPts val="300"/>
              </a:spcBef>
              <a:defRPr sz="2200"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C3832FB8-7BF9-8440-9473-ED4977B96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58" y="650875"/>
            <a:ext cx="7372668" cy="2549480"/>
          </a:xfrm>
        </p:spPr>
        <p:txBody>
          <a:bodyPr>
            <a:spAutoFit/>
          </a:bodyPr>
          <a:lstStyle>
            <a:lvl1pPr marL="0" indent="0">
              <a:lnSpc>
                <a:spcPts val="8000"/>
              </a:lnSpc>
              <a:spcBef>
                <a:spcPts val="0"/>
              </a:spcBef>
              <a:buNone/>
              <a:defRPr/>
            </a:lvl1pPr>
          </a:lstStyle>
          <a:p>
            <a:pPr marL="0" lvl="0" indent="0">
              <a:lnSpc>
                <a:spcPts val="10000"/>
              </a:lnSpc>
              <a:spcBef>
                <a:spcPts val="0"/>
              </a:spcBef>
              <a:buNone/>
            </a:pP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</a:t>
            </a:r>
            <a:r>
              <a:rPr lang="fr-FR" err="1"/>
              <a:t>here</a:t>
            </a:r>
            <a:r>
              <a:rPr lang="fr-FR"/>
              <a:t/>
            </a:r>
            <a:br>
              <a:rPr lang="fr-FR"/>
            </a:br>
            <a:r>
              <a:rPr lang="fr-FR"/>
              <a:t>= Impact 80pt</a:t>
            </a:r>
          </a:p>
        </p:txBody>
      </p:sp>
    </p:spTree>
    <p:extLst>
      <p:ext uri="{BB962C8B-B14F-4D97-AF65-F5344CB8AC3E}">
        <p14:creationId xmlns:p14="http://schemas.microsoft.com/office/powerpoint/2010/main" xmlns="" val="310586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0830805-D1BF-D742-B0FE-5251E04240D8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3D561ED9-4F29-6D4E-A731-3D2E4815A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1E0F4A5C-BE18-5246-BAA9-CCF3A391F0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xmlns="" id="{FD9881C5-6884-434A-8117-D95848FEDD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xmlns="" id="{96B6B50C-BD23-C147-A126-64CBD056E9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4B21ED32-9AA8-B242-807A-FD6A76FCB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067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BB6E1FB-E257-F841-93F9-7D3FFB64FE09}"/>
              </a:ext>
            </a:extLst>
          </p:cNvPr>
          <p:cNvSpPr/>
          <p:nvPr userDrawn="1"/>
        </p:nvSpPr>
        <p:spPr>
          <a:xfrm>
            <a:off x="8674100" y="0"/>
            <a:ext cx="8674100" cy="9752013"/>
          </a:xfrm>
          <a:prstGeom prst="rect">
            <a:avLst/>
          </a:prstGeom>
          <a:solidFill>
            <a:srgbClr val="A6D0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42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6E1A698-5716-0A46-A17F-152DC61884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23914" y="650875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xmlns="" id="{D5AA2742-E919-8647-9D42-33CEC21976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75481" y="611717"/>
            <a:ext cx="3600000" cy="2700000"/>
          </a:xfrm>
        </p:spPr>
        <p:txBody>
          <a:bodyPr anchor="ctr"/>
          <a:lstStyle>
            <a:lvl1pPr marL="0" marR="0" indent="0" algn="ctr" defTabSz="1300277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xmlns="" id="{832FCAF2-6E08-6B40-A59F-86ECD0488F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757" y="3534641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5" name="Espace réservé pour une image  2">
            <a:extLst>
              <a:ext uri="{FF2B5EF4-FFF2-40B4-BE49-F238E27FC236}">
                <a16:creationId xmlns:a16="http://schemas.microsoft.com/office/drawing/2014/main" xmlns="" id="{BAB82518-D148-0D4D-A136-56B5B80FEE8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097324" y="3495483"/>
            <a:ext cx="3600000" cy="270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2818800"/>
            <a:ext cx="7372349" cy="307777"/>
          </a:xfrm>
        </p:spPr>
        <p:txBody>
          <a:bodyPr lIns="0" tIns="0" rIns="0" bIns="0">
            <a:spAutoFit/>
          </a:bodyPr>
          <a:lstStyle>
            <a:lvl1pPr marL="349200" indent="-45720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Bulletpoint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xmlns="" id="{24A48FB8-6228-624D-B8DD-BF35171B5C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9324651C-2F7A-AE4D-91FE-312C44BB6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0">
            <a:extLst>
              <a:ext uri="{FF2B5EF4-FFF2-40B4-BE49-F238E27FC236}">
                <a16:creationId xmlns:a16="http://schemas.microsoft.com/office/drawing/2014/main" xmlns="" id="{35EA92E0-D6E0-B943-3691-C38CFDA495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xmlns="" id="{4B753C49-5674-F719-A5E0-849C06EC5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</p:spTree>
    <p:extLst>
      <p:ext uri="{BB962C8B-B14F-4D97-AF65-F5344CB8AC3E}">
        <p14:creationId xmlns:p14="http://schemas.microsoft.com/office/powerpoint/2010/main" xmlns="" val="276591206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16">
            <a:extLst>
              <a:ext uri="{FF2B5EF4-FFF2-40B4-BE49-F238E27FC236}">
                <a16:creationId xmlns:a16="http://schemas.microsoft.com/office/drawing/2014/main" xmlns="" id="{45A7A69F-8D7E-A644-8504-CA3A47C77B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874" y="5791200"/>
            <a:ext cx="4935600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xmlns="" id="{7C21395E-C534-6642-A28E-08A0C68DEF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87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DOCUMENT NAME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xmlns="" id="{9E518D90-D740-924E-8AC4-D544EB19D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685" y="8872537"/>
            <a:ext cx="2295526" cy="1938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 b="0" i="0">
                <a:latin typeface="Impact" panose="020B080603090205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DD.MM.YY</a:t>
            </a:r>
          </a:p>
        </p:txBody>
      </p:sp>
      <p:sp>
        <p:nvSpPr>
          <p:cNvPr id="32" name="Espace réservé du texte 16">
            <a:extLst>
              <a:ext uri="{FF2B5EF4-FFF2-40B4-BE49-F238E27FC236}">
                <a16:creationId xmlns:a16="http://schemas.microsoft.com/office/drawing/2014/main" xmlns="" id="{1B5D3D54-40E4-D64F-B166-5E4823424A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60200" y="5791200"/>
            <a:ext cx="4937124" cy="615553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sp>
        <p:nvSpPr>
          <p:cNvPr id="33" name="Espace réservé du texte 16">
            <a:extLst>
              <a:ext uri="{FF2B5EF4-FFF2-40B4-BE49-F238E27FC236}">
                <a16:creationId xmlns:a16="http://schemas.microsoft.com/office/drawing/2014/main" xmlns="" id="{8A653D3E-4219-264E-993B-5904D406EC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0973" y="5791200"/>
            <a:ext cx="4937124" cy="677108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13002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err="1"/>
              <a:t>Subtitle</a:t>
            </a:r>
            <a:r>
              <a:rPr lang="fr-FR"/>
              <a:t> = Arial Bold 22pt / </a:t>
            </a:r>
            <a:br>
              <a:rPr lang="fr-FR"/>
            </a:br>
            <a:r>
              <a:rPr lang="fr-FR" err="1"/>
              <a:t>Bulletpoints</a:t>
            </a:r>
            <a:r>
              <a:rPr lang="fr-FR"/>
              <a:t> and/or </a:t>
            </a:r>
            <a:r>
              <a:rPr lang="fr-FR" err="1"/>
              <a:t>Text</a:t>
            </a:r>
            <a:r>
              <a:rPr lang="fr-FR"/>
              <a:t> = Arial 22pt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xmlns="" id="{034B30DC-7C70-DA4A-953D-F1FA1E0F3043}"/>
              </a:ext>
            </a:extLst>
          </p:cNvPr>
          <p:cNvCxnSpPr/>
          <p:nvPr userDrawn="1"/>
        </p:nvCxnSpPr>
        <p:spPr>
          <a:xfrm>
            <a:off x="65087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61A5135E-F2E9-1D43-8B25-E86AE949E243}"/>
              </a:ext>
            </a:extLst>
          </p:cNvPr>
          <p:cNvCxnSpPr/>
          <p:nvPr userDrawn="1"/>
        </p:nvCxnSpPr>
        <p:spPr>
          <a:xfrm>
            <a:off x="6280973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40A0819A-69E8-5A4E-BBFB-8E675D49A12A}"/>
              </a:ext>
            </a:extLst>
          </p:cNvPr>
          <p:cNvCxnSpPr/>
          <p:nvPr userDrawn="1"/>
        </p:nvCxnSpPr>
        <p:spPr>
          <a:xfrm>
            <a:off x="11761724" y="5486401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13EC5661-6ED3-8F47-8131-D1E6D082B1AB}"/>
              </a:ext>
            </a:extLst>
          </p:cNvPr>
          <p:cNvCxnSpPr/>
          <p:nvPr userDrawn="1"/>
        </p:nvCxnSpPr>
        <p:spPr>
          <a:xfrm>
            <a:off x="65087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ACB6CBA4-8DD6-0E42-ADD6-A8E76681A6F2}"/>
              </a:ext>
            </a:extLst>
          </p:cNvPr>
          <p:cNvCxnSpPr/>
          <p:nvPr userDrawn="1"/>
        </p:nvCxnSpPr>
        <p:spPr>
          <a:xfrm>
            <a:off x="6280973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B8AA4DA0-50D5-2446-AD0E-643F98BEFD34}"/>
              </a:ext>
            </a:extLst>
          </p:cNvPr>
          <p:cNvCxnSpPr/>
          <p:nvPr userDrawn="1"/>
        </p:nvCxnSpPr>
        <p:spPr>
          <a:xfrm>
            <a:off x="11761724" y="8651194"/>
            <a:ext cx="493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space réservé pour une image  2">
            <a:extLst>
              <a:ext uri="{FF2B5EF4-FFF2-40B4-BE49-F238E27FC236}">
                <a16:creationId xmlns:a16="http://schemas.microsoft.com/office/drawing/2014/main" xmlns="" id="{36300282-BA06-B644-A81D-DBDE711449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0974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0" name="Espace réservé pour une image  2">
            <a:extLst>
              <a:ext uri="{FF2B5EF4-FFF2-40B4-BE49-F238E27FC236}">
                <a16:creationId xmlns:a16="http://schemas.microsoft.com/office/drawing/2014/main" xmlns="" id="{41042515-CD9C-6147-97B7-1B35E5C31C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875" y="2148120"/>
            <a:ext cx="5087998" cy="30246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42" name="Espace réservé pour une image  2">
            <a:extLst>
              <a:ext uri="{FF2B5EF4-FFF2-40B4-BE49-F238E27FC236}">
                <a16:creationId xmlns:a16="http://schemas.microsoft.com/office/drawing/2014/main" xmlns="" id="{7B067BE6-E69F-0045-BCE5-A82B1F43714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760200" y="2113891"/>
            <a:ext cx="4935599" cy="30588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picutre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xmlns="" id="{ACC758B3-A145-F84D-888B-0DE33EA71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0875" y="650875"/>
            <a:ext cx="7372348" cy="577081"/>
          </a:xfr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spcBef>
                <a:spcPts val="0"/>
              </a:spcBef>
              <a:buNone/>
              <a:defRPr sz="4400" b="0" i="0">
                <a:latin typeface="Impact" panose="020B0806030902050204" pitchFamily="34" charset="0"/>
              </a:defRPr>
            </a:lvl1pPr>
          </a:lstStyle>
          <a:p>
            <a:pPr lvl="0"/>
            <a:r>
              <a:rPr lang="fr-FR"/>
              <a:t>TITLE = Impact 44pt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1BDE584B-94E6-6C4F-B039-953F0C8B8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91543" y="8872536"/>
            <a:ext cx="3903345" cy="193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400" b="0" i="0" kern="120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DF5173-184C-1B4B-8899-5CD0872459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49735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689" y="519205"/>
            <a:ext cx="14962823" cy="1884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689" y="2596022"/>
            <a:ext cx="14962823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01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1" r:id="rId3"/>
    <p:sldLayoutId id="2147483673" r:id="rId4"/>
    <p:sldLayoutId id="2147483674" r:id="rId5"/>
    <p:sldLayoutId id="2147483676" r:id="rId6"/>
    <p:sldLayoutId id="2147483661" r:id="rId7"/>
    <p:sldLayoutId id="2147483675" r:id="rId8"/>
    <p:sldLayoutId id="2147483682" r:id="rId9"/>
    <p:sldLayoutId id="2147483678" r:id="rId10"/>
    <p:sldLayoutId id="2147483677" r:id="rId11"/>
    <p:sldLayoutId id="2147483679" r:id="rId12"/>
    <p:sldLayoutId id="2147483680" r:id="rId13"/>
    <p:sldLayoutId id="2147483684" r:id="rId14"/>
  </p:sldLayoutIdLst>
  <p:hf hdr="0" dt="0"/>
  <p:txStyles>
    <p:titleStyle>
      <a:lvl1pPr algn="l" defTabSz="1300277" rtl="0" eaLnBrk="1" latinLnBrk="0" hangingPunct="1">
        <a:lnSpc>
          <a:spcPts val="10000"/>
        </a:lnSpc>
        <a:spcBef>
          <a:spcPct val="0"/>
        </a:spcBef>
        <a:buNone/>
        <a:defRPr sz="8000" b="0" i="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7520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2534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275484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925623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8DCD344-7FB8-164A-87BC-D1DE21E479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558" y="5319981"/>
            <a:ext cx="4492913" cy="1356269"/>
          </a:xfrm>
        </p:spPr>
        <p:txBody>
          <a:bodyPr/>
          <a:lstStyle/>
          <a:p>
            <a:r>
              <a:rPr lang="fr-FR" dirty="0" smtClean="0"/>
              <a:t>SAIDOU DOUMBOUYA</a:t>
            </a:r>
            <a:endParaRPr lang="fr-FR" dirty="0"/>
          </a:p>
          <a:p>
            <a:r>
              <a:rPr lang="fr-FR" dirty="0" smtClean="0"/>
              <a:t>Point Focal National CHM</a:t>
            </a:r>
            <a:endParaRPr lang="fr-FR" dirty="0"/>
          </a:p>
          <a:p>
            <a:r>
              <a:rPr lang="fr-FR" dirty="0" smtClean="0"/>
              <a:t>Guinée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7B99828-1746-704C-8C62-1B2BD8DEF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21.01.2026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05489067-B4BB-3940-9111-020DB43C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558" y="431934"/>
            <a:ext cx="7128281" cy="3170099"/>
          </a:xfrm>
        </p:spPr>
        <p:txBody>
          <a:bodyPr/>
          <a:lstStyle/>
          <a:p>
            <a:r>
              <a:rPr lang="fr-FR" sz="7200" dirty="0"/>
              <a:t>Présentation des activités dans le cadre du CHM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189976BD-9371-8B3A-B011-6C6D4C31AF68}"/>
              </a:ext>
            </a:extLst>
          </p:cNvPr>
          <p:cNvSpPr txBox="1">
            <a:spLocks/>
          </p:cNvSpPr>
          <p:nvPr/>
        </p:nvSpPr>
        <p:spPr>
          <a:xfrm>
            <a:off x="9663358" y="530788"/>
            <a:ext cx="7240685" cy="3404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</a:rPr>
              <a:t>Sommaire</a:t>
            </a:r>
          </a:p>
          <a:p>
            <a:pPr algn="l"/>
            <a:endParaRPr lang="fr-FR" dirty="0">
              <a:solidFill>
                <a:schemeClr val="bg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Sommaire des activités menées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Développements et mises à jour du CHM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 err="1">
                <a:solidFill>
                  <a:schemeClr val="bg1"/>
                </a:solidFill>
              </a:rPr>
              <a:t>Partenariats</a:t>
            </a:r>
            <a:r>
              <a:rPr lang="en-GB" dirty="0">
                <a:solidFill>
                  <a:schemeClr val="bg1"/>
                </a:solidFill>
              </a:rPr>
              <a:t> et collaborations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Défis rencontrés et leçons apprises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</a:rPr>
              <a:t>Perspectives et prochaines étapes pour le CHM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xmlns="" id="{5C72D4D4-6B75-5A92-EE6D-F910A95E2661}"/>
              </a:ext>
            </a:extLst>
          </p:cNvPr>
          <p:cNvSpPr txBox="1">
            <a:spLocks/>
          </p:cNvSpPr>
          <p:nvPr/>
        </p:nvSpPr>
        <p:spPr>
          <a:xfrm>
            <a:off x="6427643" y="6343851"/>
            <a:ext cx="4492913" cy="66479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r" defTabSz="1300277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/>
              <a:t>[Image illustrant les activités menées]</a:t>
            </a:r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88940" y="5323046"/>
            <a:ext cx="822960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88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5564087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dirty="0" smtClean="0"/>
              <a:t>Participation des </a:t>
            </a:r>
            <a:r>
              <a:rPr lang="en-US" dirty="0" err="1" smtClean="0"/>
              <a:t>acteurs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mise</a:t>
            </a:r>
            <a:r>
              <a:rPr lang="en-US" dirty="0" smtClean="0"/>
              <a:t> à jour de </a:t>
            </a:r>
            <a:r>
              <a:rPr lang="en-US" dirty="0" err="1" smtClean="0"/>
              <a:t>votre</a:t>
            </a:r>
            <a:r>
              <a:rPr lang="en-US" dirty="0" smtClean="0"/>
              <a:t> CHM: Les Points </a:t>
            </a:r>
            <a:r>
              <a:rPr lang="en-US" dirty="0" err="1" smtClean="0"/>
              <a:t>Focaux</a:t>
            </a:r>
            <a:r>
              <a:rPr lang="en-US" dirty="0" smtClean="0"/>
              <a:t> CBD et </a:t>
            </a:r>
            <a:r>
              <a:rPr lang="en-US" dirty="0" err="1" smtClean="0"/>
              <a:t>Protocole</a:t>
            </a:r>
            <a:r>
              <a:rPr lang="en-US" dirty="0" smtClean="0"/>
              <a:t> </a:t>
            </a:r>
            <a:r>
              <a:rPr lang="en-US" dirty="0" err="1" smtClean="0"/>
              <a:t>ci</a:t>
            </a:r>
            <a:r>
              <a:rPr lang="en-US" dirty="0" smtClean="0"/>
              <a:t>-après:</a:t>
            </a:r>
          </a:p>
          <a:p>
            <a:pPr marL="1083208" lvl="1">
              <a:buFont typeface="+mj-lt"/>
              <a:buAutoNum type="arabicPeriod"/>
            </a:pPr>
            <a:r>
              <a:rPr lang="en-US" dirty="0" smtClean="0"/>
              <a:t> CBD;</a:t>
            </a:r>
          </a:p>
          <a:p>
            <a:pPr marL="1083208" lvl="1">
              <a:buFont typeface="+mj-lt"/>
              <a:buAutoNum type="arabicPeriod"/>
            </a:pPr>
            <a:r>
              <a:rPr lang="en-US" dirty="0" smtClean="0"/>
              <a:t>CITES;</a:t>
            </a:r>
          </a:p>
          <a:p>
            <a:pPr marL="1083208" lvl="1">
              <a:buFont typeface="+mj-lt"/>
              <a:buAutoNum type="arabicPeriod"/>
            </a:pPr>
            <a:r>
              <a:rPr lang="en-US" dirty="0" smtClean="0"/>
              <a:t>Zones </a:t>
            </a:r>
            <a:r>
              <a:rPr lang="en-US" dirty="0" err="1" smtClean="0"/>
              <a:t>Humides</a:t>
            </a:r>
            <a:r>
              <a:rPr lang="en-US" dirty="0" smtClean="0"/>
              <a:t> ( Convention </a:t>
            </a:r>
            <a:r>
              <a:rPr lang="en-US" dirty="0" err="1" smtClean="0"/>
              <a:t>Ramsar</a:t>
            </a:r>
            <a:r>
              <a:rPr lang="en-US" dirty="0" smtClean="0"/>
              <a:t>)</a:t>
            </a:r>
          </a:p>
          <a:p>
            <a:pPr marL="1083208" lvl="1">
              <a:buFont typeface="+mj-lt"/>
              <a:buAutoNum type="arabicPeriod"/>
            </a:pPr>
            <a:r>
              <a:rPr lang="en-US" dirty="0" err="1" smtClean="0"/>
              <a:t>Protocole</a:t>
            </a:r>
            <a:r>
              <a:rPr lang="en-US" dirty="0" smtClean="0"/>
              <a:t> de Nagoya</a:t>
            </a:r>
          </a:p>
          <a:p>
            <a:pPr marL="1083208" lvl="1">
              <a:buFont typeface="+mj-lt"/>
              <a:buAutoNum type="arabicPeriod"/>
            </a:pPr>
            <a:r>
              <a:rPr lang="en-US" dirty="0" err="1" smtClean="0"/>
              <a:t>Protocole</a:t>
            </a:r>
            <a:r>
              <a:rPr lang="en-US" dirty="0" smtClean="0"/>
              <a:t> de Cartagena</a:t>
            </a:r>
          </a:p>
          <a:p>
            <a:pPr marL="1083208" lvl="1">
              <a:buFont typeface="+mj-lt"/>
              <a:buAutoNum type="arabicPeriod"/>
            </a:pPr>
            <a:r>
              <a:rPr lang="en-US" dirty="0" err="1" smtClean="0"/>
              <a:t>L’Agence</a:t>
            </a:r>
            <a:r>
              <a:rPr lang="en-US" dirty="0" smtClean="0"/>
              <a:t> </a:t>
            </a:r>
            <a:r>
              <a:rPr lang="en-US" dirty="0" err="1" smtClean="0"/>
              <a:t>Guinéenne</a:t>
            </a:r>
            <a:r>
              <a:rPr lang="en-US" dirty="0" smtClean="0"/>
              <a:t> </a:t>
            </a:r>
            <a:r>
              <a:rPr lang="en-US" dirty="0" err="1" smtClean="0"/>
              <a:t>d’Etudes</a:t>
            </a:r>
            <a:r>
              <a:rPr lang="en-US" dirty="0" smtClean="0"/>
              <a:t> et Evaluation </a:t>
            </a:r>
            <a:r>
              <a:rPr lang="en-US" dirty="0" err="1" smtClean="0"/>
              <a:t>Environnementale</a:t>
            </a:r>
            <a:r>
              <a:rPr lang="en-US" dirty="0" smtClean="0"/>
              <a:t> (AGEEE);</a:t>
            </a:r>
          </a:p>
          <a:p>
            <a:pPr marL="1083208" lvl="1">
              <a:buFont typeface="+mj-lt"/>
              <a:buAutoNum type="arabicPeriod"/>
            </a:pP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acteurs</a:t>
            </a:r>
            <a:r>
              <a:rPr lang="en-US" dirty="0" smtClean="0"/>
              <a:t>: </a:t>
            </a:r>
          </a:p>
          <a:p>
            <a:pPr marL="1733346" lvl="2">
              <a:buFont typeface="+mj-lt"/>
              <a:buAutoNum type="arabicPeriod"/>
            </a:pPr>
            <a:r>
              <a:rPr lang="en-US" dirty="0" smtClean="0"/>
              <a:t>Brigade de </a:t>
            </a:r>
            <a:r>
              <a:rPr lang="en-US" dirty="0" err="1" smtClean="0"/>
              <a:t>lutte</a:t>
            </a:r>
            <a:r>
              <a:rPr lang="en-US" dirty="0" smtClean="0"/>
              <a:t> </a:t>
            </a:r>
            <a:r>
              <a:rPr lang="en-US" dirty="0" err="1" smtClean="0"/>
              <a:t>contre</a:t>
            </a:r>
            <a:r>
              <a:rPr lang="en-US" dirty="0" smtClean="0"/>
              <a:t> la </a:t>
            </a:r>
            <a:r>
              <a:rPr lang="en-US" dirty="0" err="1" smtClean="0"/>
              <a:t>criminalités</a:t>
            </a:r>
            <a:r>
              <a:rPr lang="en-US" dirty="0" smtClean="0"/>
              <a:t> </a:t>
            </a:r>
            <a:r>
              <a:rPr lang="en-US" dirty="0" err="1" smtClean="0"/>
              <a:t>faunique</a:t>
            </a:r>
            <a:r>
              <a:rPr lang="en-US" dirty="0" smtClean="0"/>
              <a:t> et </a:t>
            </a:r>
            <a:r>
              <a:rPr lang="en-US" dirty="0" err="1" smtClean="0"/>
              <a:t>floristique</a:t>
            </a:r>
            <a:endParaRPr lang="en-US" dirty="0" smtClean="0"/>
          </a:p>
          <a:p>
            <a:pPr marL="1733346" lvl="2">
              <a:buFont typeface="+mj-lt"/>
              <a:buAutoNum type="arabicPeriod"/>
            </a:pPr>
            <a:r>
              <a:rPr lang="en-US" dirty="0" smtClean="0"/>
              <a:t>ONG </a:t>
            </a:r>
            <a:r>
              <a:rPr lang="en-US" dirty="0" err="1" smtClean="0"/>
              <a:t>Guinée</a:t>
            </a:r>
            <a:r>
              <a:rPr lang="en-US" dirty="0" smtClean="0"/>
              <a:t> </a:t>
            </a:r>
            <a:r>
              <a:rPr lang="en-US" dirty="0" err="1" smtClean="0"/>
              <a:t>Ecololgie</a:t>
            </a:r>
            <a:r>
              <a:rPr lang="en-US" dirty="0" smtClean="0"/>
              <a:t> (GE)</a:t>
            </a:r>
          </a:p>
          <a:p>
            <a:pPr marL="1733346" lvl="2">
              <a:buFont typeface="+mj-lt"/>
              <a:buAutoNum type="arabicPeriod"/>
            </a:pPr>
            <a:r>
              <a:rPr lang="en-US" dirty="0" smtClean="0"/>
              <a:t>BIOTOPE-GUINEE</a:t>
            </a:r>
          </a:p>
          <a:p>
            <a:pPr marL="1733346" lvl="2">
              <a:buFont typeface="+mj-lt"/>
              <a:buAutoNum type="arabicPeriod"/>
            </a:pPr>
            <a:r>
              <a:rPr lang="en-US" dirty="0" smtClean="0"/>
              <a:t> HNG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2F6866D4-32D3-D04B-9F5D-DA282F0A3E88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169277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x-none" dirty="0"/>
          </a:p>
        </p:txBody>
      </p:sp>
      <p:pic>
        <p:nvPicPr>
          <p:cNvPr id="10" name="Image 9" descr="C:\Users\USER\Documents\CHM-STRATEGIE\VOYAGE-BENIN)\WhatsApp Image 2026-01-19 at 17.57.49.jpeg"/>
          <p:cNvPicPr/>
          <p:nvPr/>
        </p:nvPicPr>
        <p:blipFill>
          <a:blip r:embed="rId3"/>
          <a:srcRect l="8177" r="1345" b="17819"/>
          <a:stretch>
            <a:fillRect/>
          </a:stretch>
        </p:blipFill>
        <p:spPr bwMode="auto">
          <a:xfrm>
            <a:off x="9006840" y="579120"/>
            <a:ext cx="63093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USER\Documents\CHM-STRATEGIE\VOYAGE-BENIN)\WhatsApp Image 2026-01-19 at 17.57.5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8620" y="4496435"/>
            <a:ext cx="6309360" cy="473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3062377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dirty="0" smtClean="0"/>
              <a:t>Participation au </a:t>
            </a:r>
            <a:r>
              <a:rPr lang="fr-FR" dirty="0" smtClean="0"/>
              <a:t>Dialogue régional sur le suivi de la biodiversité et l’établissement de rapports pour les pays francophones d’Afrique</a:t>
            </a:r>
          </a:p>
          <a:p>
            <a:pPr marL="1083208" lvl="1">
              <a:buFont typeface="+mj-lt"/>
              <a:buAutoNum type="arabicPeriod"/>
            </a:pPr>
            <a:r>
              <a:rPr lang="fr-FR" dirty="0" smtClean="0"/>
              <a:t>Principaux points:</a:t>
            </a:r>
          </a:p>
          <a:p>
            <a:pPr marL="1733346" lvl="2">
              <a:buFont typeface="+mj-lt"/>
              <a:buAutoNum type="arabicPeriod"/>
            </a:pPr>
            <a:r>
              <a:rPr lang="fr-FR" dirty="0" smtClean="0"/>
              <a:t> Soumission des septièmes rapports nationaux</a:t>
            </a:r>
          </a:p>
          <a:p>
            <a:pPr marL="1733346" lvl="2">
              <a:buFont typeface="+mj-lt"/>
              <a:buAutoNum type="arabicPeriod"/>
            </a:pPr>
            <a:r>
              <a:rPr lang="fr-FR" dirty="0" smtClean="0"/>
              <a:t>Révision et mise à jour des stratégies et plans d’action nationaux pour la biodiversité</a:t>
            </a:r>
            <a:endParaRPr lang="en-US" dirty="0"/>
          </a:p>
          <a:p>
            <a:pPr marL="457200">
              <a:buNone/>
            </a:pPr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2F6866D4-32D3-D04B-9F5D-DA282F0A3E88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photos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831789B-9F72-5E0D-EC84-E94FC91C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8F6D914-C249-B9F7-266A-C4C330C405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2039020"/>
          </a:xfrm>
        </p:spPr>
        <p:txBody>
          <a:bodyPr/>
          <a:lstStyle/>
          <a:p>
            <a:r>
              <a:rPr lang="fr-FR" dirty="0" smtClean="0"/>
              <a:t>Ministères sectoriels: </a:t>
            </a:r>
          </a:p>
          <a:p>
            <a:r>
              <a:rPr lang="fr-FR" dirty="0" smtClean="0"/>
              <a:t>Universités et Institut de </a:t>
            </a:r>
            <a:r>
              <a:rPr lang="fr-FR" dirty="0" err="1" smtClean="0"/>
              <a:t>Récherche</a:t>
            </a:r>
            <a:endParaRPr lang="fr-FR" dirty="0" smtClean="0"/>
          </a:p>
          <a:p>
            <a:r>
              <a:rPr lang="fr-FR" dirty="0" smtClean="0"/>
              <a:t>NBSAP Accelerator </a:t>
            </a:r>
            <a:r>
              <a:rPr lang="fr-FR" dirty="0" err="1" smtClean="0"/>
              <a:t>Partnership</a:t>
            </a:r>
            <a:endParaRPr lang="fr-FR" dirty="0" smtClean="0"/>
          </a:p>
          <a:p>
            <a:r>
              <a:rPr lang="fr-FR" dirty="0" smtClean="0"/>
              <a:t>HNG</a:t>
            </a:r>
          </a:p>
          <a:p>
            <a:r>
              <a:rPr lang="fr-FR" dirty="0" smtClean="0"/>
              <a:t>GE</a:t>
            </a:r>
          </a:p>
          <a:p>
            <a:r>
              <a:rPr lang="fr-FR" dirty="0" smtClean="0"/>
              <a:t>GBIF-GUINEE</a:t>
            </a:r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7DB3ECB-7E8F-69DC-EAF2-4ABFAB4C1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F3FC4FF-F182-6F11-79FD-D755B019EC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en-GB" sz="3200" dirty="0"/>
              <a:t>3. </a:t>
            </a:r>
            <a:r>
              <a:rPr lang="en-GB" sz="3200" dirty="0" err="1"/>
              <a:t>Partenariats</a:t>
            </a:r>
            <a:r>
              <a:rPr lang="en-GB" sz="3200" dirty="0"/>
              <a:t> et collaborations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529D7D4B-EA40-109B-07CE-555EF26A0680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65402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</a:t>
            </a:r>
            <a:r>
              <a:rPr lang="en-US" dirty="0" smtClean="0"/>
              <a:t>photos</a:t>
            </a:r>
          </a:p>
          <a:p>
            <a:endParaRPr lang="x-non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7168" y="917258"/>
            <a:ext cx="3135312" cy="26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 descr="C:\Users\USER\Pictures\Logo-HN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8295" y="2767846"/>
            <a:ext cx="2811505" cy="294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92965" y="4910138"/>
            <a:ext cx="3394075" cy="334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13521" y="5181600"/>
            <a:ext cx="260604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C0CB03-259A-A5C8-A6B0-C63927EF0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E3469D3-7F55-AE7D-C0E5-3D42C7C91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3235758"/>
          </a:xfrm>
        </p:spPr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défis</a:t>
            </a:r>
            <a:r>
              <a:rPr lang="en-US" dirty="0" smtClean="0"/>
              <a:t> </a:t>
            </a:r>
            <a:r>
              <a:rPr lang="en-US" dirty="0" err="1" smtClean="0"/>
              <a:t>rencontré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CHM </a:t>
            </a:r>
            <a:r>
              <a:rPr lang="en-US" dirty="0" err="1" smtClean="0"/>
              <a:t>Guinée</a:t>
            </a:r>
            <a:r>
              <a:rPr lang="en-US" dirty="0" smtClean="0"/>
              <a:t> ne dispose pas de </a:t>
            </a:r>
            <a:r>
              <a:rPr lang="en-US" dirty="0" err="1" smtClean="0"/>
              <a:t>Compte</a:t>
            </a:r>
            <a:r>
              <a:rPr lang="en-US" dirty="0" smtClean="0"/>
              <a:t> </a:t>
            </a:r>
            <a:r>
              <a:rPr lang="en-US" dirty="0" err="1" smtClean="0"/>
              <a:t>Bancaire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mobilisation</a:t>
            </a:r>
            <a:r>
              <a:rPr lang="en-US" dirty="0" smtClean="0"/>
              <a:t> des Points </a:t>
            </a:r>
            <a:r>
              <a:rPr lang="en-US" dirty="0" err="1" smtClean="0"/>
              <a:t>Focaux</a:t>
            </a:r>
            <a:endParaRPr lang="en-US" dirty="0" smtClean="0"/>
          </a:p>
          <a:p>
            <a:pPr lvl="1"/>
            <a:r>
              <a:rPr lang="en-US" dirty="0" err="1" smtClean="0"/>
              <a:t>Manque</a:t>
            </a:r>
            <a:r>
              <a:rPr lang="en-US" dirty="0" smtClean="0"/>
              <a:t> de coordination des </a:t>
            </a:r>
            <a:r>
              <a:rPr lang="en-US" dirty="0" err="1" smtClean="0"/>
              <a:t>activités</a:t>
            </a:r>
            <a:r>
              <a:rPr lang="en-US" dirty="0" smtClean="0"/>
              <a:t> des </a:t>
            </a:r>
            <a:r>
              <a:rPr lang="en-US" dirty="0" err="1" smtClean="0"/>
              <a:t>différentes</a:t>
            </a:r>
            <a:r>
              <a:rPr lang="en-US" dirty="0" smtClean="0"/>
              <a:t> </a:t>
            </a:r>
            <a:r>
              <a:rPr lang="en-US" dirty="0" err="1" smtClean="0"/>
              <a:t>acteurs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de la conservation de la </a:t>
            </a:r>
            <a:r>
              <a:rPr lang="en-US" dirty="0" err="1" smtClean="0"/>
              <a:t>Biodiversité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leçons</a:t>
            </a:r>
            <a:r>
              <a:rPr lang="en-US" dirty="0" smtClean="0"/>
              <a:t> apprises</a:t>
            </a:r>
          </a:p>
          <a:p>
            <a:pPr lvl="1"/>
            <a:r>
              <a:rPr lang="en-US" dirty="0" smtClean="0"/>
              <a:t>Le travail en </a:t>
            </a:r>
            <a:r>
              <a:rPr lang="en-US" dirty="0" err="1" smtClean="0"/>
              <a:t>groupe</a:t>
            </a:r>
            <a:endParaRPr lang="en-US" dirty="0" smtClean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concertation</a:t>
            </a:r>
            <a:r>
              <a:rPr lang="en-US" dirty="0" smtClean="0"/>
              <a:t> </a:t>
            </a:r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094639E-DAA4-A667-D751-8ED4BB8F3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C71D710A-F194-1568-C57A-CB77E1147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4. Défis rencontrés et leçons apprises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3952A0F3-832D-C7F9-96F5-25C7DEA15C5D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photos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18801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CB6B7D-1C9B-CBE6-084F-57A742EF8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2770A00-C87D-29B7-C7E4-F845B08DC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2039020"/>
          </a:xfrm>
        </p:spPr>
        <p:txBody>
          <a:bodyPr/>
          <a:lstStyle/>
          <a:p>
            <a:r>
              <a:rPr lang="en-US" dirty="0" err="1" smtClean="0"/>
              <a:t>Finalisation</a:t>
            </a:r>
            <a:r>
              <a:rPr lang="en-US" dirty="0" smtClean="0"/>
              <a:t> de la </a:t>
            </a:r>
            <a:r>
              <a:rPr lang="en-US" dirty="0" err="1" smtClean="0"/>
              <a:t>rédaction</a:t>
            </a:r>
            <a:r>
              <a:rPr lang="en-US" dirty="0" smtClean="0"/>
              <a:t> de la </a:t>
            </a:r>
            <a:r>
              <a:rPr lang="en-US" dirty="0" err="1" smtClean="0"/>
              <a:t>Stratégie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collecte</a:t>
            </a:r>
            <a:r>
              <a:rPr lang="en-US" dirty="0" smtClean="0"/>
              <a:t> des </a:t>
            </a:r>
            <a:r>
              <a:rPr lang="en-US" dirty="0" err="1" smtClean="0"/>
              <a:t>informations</a:t>
            </a:r>
            <a:r>
              <a:rPr lang="en-US" dirty="0" smtClean="0"/>
              <a:t>; </a:t>
            </a:r>
          </a:p>
          <a:p>
            <a:r>
              <a:rPr lang="en-US" dirty="0" smtClean="0"/>
              <a:t>La continuation de la publication des </a:t>
            </a:r>
            <a:r>
              <a:rPr lang="en-US" dirty="0" err="1" smtClean="0"/>
              <a:t>informations</a:t>
            </a:r>
            <a:endParaRPr lang="en-US" dirty="0" smtClean="0"/>
          </a:p>
          <a:p>
            <a:r>
              <a:rPr lang="en-US" dirty="0" smtClean="0"/>
              <a:t>Formation des </a:t>
            </a:r>
            <a:r>
              <a:rPr lang="en-US" dirty="0" err="1" smtClean="0"/>
              <a:t>contributeurs</a:t>
            </a:r>
            <a:endParaRPr lang="en-US" dirty="0" smtClean="0"/>
          </a:p>
          <a:p>
            <a:endParaRPr lang="en-US" dirty="0" smtClean="0"/>
          </a:p>
          <a:p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E498A53-DE40-296E-7CC2-62DE4DC27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8D1ACCCA-B05B-F655-5209-633BFF6D6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5. Perspectives et prochaines étapes </a:t>
            </a:r>
          </a:p>
          <a:p>
            <a:r>
              <a:rPr lang="fr-FR" sz="3200" dirty="0"/>
              <a:t>pour le CHM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1F38E816-7803-C860-306C-4B1BE11B007F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photos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13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D0C63D3-D0C5-5F47-969D-5845085B1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2346796"/>
          </a:xfrm>
        </p:spPr>
        <p:txBody>
          <a:bodyPr/>
          <a:lstStyle/>
          <a:p>
            <a:r>
              <a:rPr lang="fr-FR" dirty="0" smtClean="0"/>
              <a:t>Participation au dialogue régional</a:t>
            </a:r>
          </a:p>
          <a:p>
            <a:r>
              <a:rPr lang="fr-FR" dirty="0" smtClean="0"/>
              <a:t>Conception et élaboration de stratégie de collecte et de diffusion des données sur la biodiversité (Guinée)</a:t>
            </a:r>
          </a:p>
          <a:p>
            <a:r>
              <a:rPr lang="fr-FR" dirty="0" smtClean="0"/>
              <a:t>Réunion de coordination</a:t>
            </a:r>
          </a:p>
          <a:p>
            <a:r>
              <a:rPr lang="fr-FR" dirty="0" smtClean="0"/>
              <a:t>Analyses de la situation</a:t>
            </a:r>
          </a:p>
          <a:p>
            <a:r>
              <a:rPr lang="fr-FR" dirty="0" smtClean="0"/>
              <a:t>Etablissement des TDR de la rédaction de la stratégie</a:t>
            </a:r>
          </a:p>
          <a:p>
            <a:r>
              <a:rPr lang="fr-FR" dirty="0" smtClean="0"/>
              <a:t>Collecte et publication des informations </a:t>
            </a:r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1DA7E39-E8EC-9D4A-8E64-64A22D90E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953A4FCF-9399-F1C0-FFD9-0D5E99243E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/>
              <a:t>Sommaire des activités menées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2929ED4D-AC0B-B892-411E-41DFDB2CB1F2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photos</a:t>
            </a:r>
            <a:endParaRPr lang="x-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6662" y="2057400"/>
            <a:ext cx="8481262" cy="36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06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1269578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dirty="0" err="1" smtClean="0"/>
              <a:t>Assoiation</a:t>
            </a:r>
            <a:r>
              <a:rPr lang="en-US" dirty="0" smtClean="0"/>
              <a:t> du PN-CHM pour </a:t>
            </a:r>
            <a:r>
              <a:rPr lang="en-US" dirty="0" err="1" smtClean="0"/>
              <a:t>l’élaboration</a:t>
            </a:r>
            <a:r>
              <a:rPr lang="en-US" dirty="0" smtClean="0"/>
              <a:t> du  </a:t>
            </a:r>
            <a:r>
              <a:rPr lang="en-US" dirty="0"/>
              <a:t>7ième rapport </a:t>
            </a:r>
            <a:r>
              <a:rPr lang="en-US" dirty="0" smtClean="0"/>
              <a:t>national</a:t>
            </a:r>
          </a:p>
          <a:p>
            <a:pPr marL="457200">
              <a:buNone/>
            </a:pPr>
            <a:r>
              <a:rPr lang="en-US" dirty="0" smtClean="0"/>
              <a:t>	Le Point FN CHM </a:t>
            </a:r>
            <a:r>
              <a:rPr lang="en-US" dirty="0" err="1" smtClean="0"/>
              <a:t>est</a:t>
            </a:r>
            <a:r>
              <a:rPr lang="en-US" dirty="0" smtClean="0"/>
              <a:t> chargé de la publication du rapport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portail</a:t>
            </a:r>
            <a:r>
              <a:rPr lang="en-US" smtClean="0"/>
              <a:t> CHM de la CBD</a:t>
            </a:r>
            <a:endParaRPr lang="x-none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6662" y="2057400"/>
            <a:ext cx="8481262" cy="36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2096984"/>
          </a:xfrm>
        </p:spPr>
        <p:txBody>
          <a:bodyPr/>
          <a:lstStyle/>
          <a:p>
            <a:r>
              <a:rPr lang="fr-FR" dirty="0" smtClean="0"/>
              <a:t>Conception et élaboration de stratégie de collecte et de diffusion des données sur la biodiversité (Guinée)</a:t>
            </a:r>
          </a:p>
          <a:p>
            <a:r>
              <a:rPr lang="fr-FR" dirty="0" smtClean="0"/>
              <a:t>Réunion de </a:t>
            </a:r>
            <a:r>
              <a:rPr lang="fr-FR" dirty="0" smtClean="0"/>
              <a:t>coordination:</a:t>
            </a:r>
          </a:p>
          <a:p>
            <a:pPr lvl="1"/>
            <a:r>
              <a:rPr lang="fr-FR" dirty="0" smtClean="0"/>
              <a:t>Mise en place de l’équipe de projet</a:t>
            </a:r>
          </a:p>
          <a:p>
            <a:pPr lvl="1"/>
            <a:r>
              <a:rPr lang="fr-FR" dirty="0" smtClean="0"/>
              <a:t>Cadrage pour la stratégie</a:t>
            </a:r>
            <a:endParaRPr lang="fr-FR" dirty="0" smtClean="0"/>
          </a:p>
          <a:p>
            <a:r>
              <a:rPr lang="fr-FR" dirty="0" smtClean="0"/>
              <a:t>Analyses de la situation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6662" y="2057400"/>
            <a:ext cx="8481262" cy="36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2096984"/>
          </a:xfrm>
        </p:spPr>
        <p:txBody>
          <a:bodyPr/>
          <a:lstStyle/>
          <a:p>
            <a:r>
              <a:rPr lang="fr-FR" dirty="0" smtClean="0"/>
              <a:t>Conception et élaboration de stratégie de collecte et de diffusion des données sur la biodiversité (Guinée)</a:t>
            </a:r>
          </a:p>
          <a:p>
            <a:r>
              <a:rPr lang="fr-FR" dirty="0" smtClean="0"/>
              <a:t>Réunion de </a:t>
            </a:r>
            <a:r>
              <a:rPr lang="fr-FR" dirty="0" smtClean="0"/>
              <a:t>coordination:</a:t>
            </a:r>
          </a:p>
          <a:p>
            <a:pPr lvl="1"/>
            <a:r>
              <a:rPr lang="fr-FR" dirty="0" smtClean="0"/>
              <a:t>Mise en place de l’équipe de projet</a:t>
            </a:r>
          </a:p>
          <a:p>
            <a:pPr lvl="1"/>
            <a:r>
              <a:rPr lang="fr-FR" dirty="0" smtClean="0"/>
              <a:t>Cadrage pour la stratégie</a:t>
            </a:r>
            <a:endParaRPr lang="fr-FR" dirty="0" smtClean="0"/>
          </a:p>
          <a:p>
            <a:r>
              <a:rPr lang="fr-FR" dirty="0" smtClean="0"/>
              <a:t>Analyses de la situation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pic>
        <p:nvPicPr>
          <p:cNvPr id="7" name="Image 6" descr="C:\Users\USER\Documents\CHM-STRATEGIE\VOYAGE-BENIN)\WhatsApp Image 2026-01-19 at 18.22.15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5920" y="1082040"/>
            <a:ext cx="783335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280160" y="1082040"/>
          <a:ext cx="15163801" cy="6888480"/>
        </p:xfrm>
        <a:graphic>
          <a:graphicData uri="http://schemas.openxmlformats.org/drawingml/2006/table">
            <a:tbl>
              <a:tblPr/>
              <a:tblGrid>
                <a:gridCol w="4049315"/>
                <a:gridCol w="4346728"/>
                <a:gridCol w="3246941"/>
                <a:gridCol w="3520817"/>
              </a:tblGrid>
              <a:tr h="2035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Ministères Sectoriels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Points Focaux des Conventions/Protocoles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Institutions de Recherche/Université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ONG/SECTEURS PRIVES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7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Environnement et Développement Durable 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Agriculture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Elevage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Pêche et Aquaculture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>
                          <a:latin typeface="+mn-lt"/>
                          <a:ea typeface="Calibri"/>
                          <a:cs typeface="Times New Roman"/>
                        </a:rPr>
                        <a:t>Hydraulique</a:t>
                      </a:r>
                      <a:endParaRPr lang="fr-F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CBD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CITES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 err="1">
                          <a:latin typeface="+mn-lt"/>
                          <a:ea typeface="Calibri"/>
                          <a:cs typeface="Times New Roman"/>
                        </a:rPr>
                        <a:t>Ramsar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Protocole de Cartagena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Protocole de Nagoya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AEWA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CMS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IREG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CERESCOR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CNSHB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ISAV-VGE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ING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+mn-lt"/>
                          <a:ea typeface="Calibri"/>
                          <a:cs typeface="Times New Roman"/>
                        </a:rPr>
                        <a:t>IRBAG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Guinée Ecologie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UICN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PROMPT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BIOTOPE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3200" dirty="0">
                          <a:latin typeface="+mn-lt"/>
                          <a:ea typeface="Calibri"/>
                          <a:cs typeface="Times New Roman"/>
                        </a:rPr>
                        <a:t>Entreprises minières </a:t>
                      </a:r>
                      <a:endParaRPr lang="fr-F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143001" y="929641"/>
          <a:ext cx="15087599" cy="7723066"/>
        </p:xfrm>
        <a:graphic>
          <a:graphicData uri="http://schemas.openxmlformats.org/drawingml/2006/table">
            <a:tbl>
              <a:tblPr/>
              <a:tblGrid>
                <a:gridCol w="7357520"/>
                <a:gridCol w="302305"/>
                <a:gridCol w="7427774"/>
              </a:tblGrid>
              <a:tr h="555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fr-FR" sz="3200" dirty="0" err="1">
                          <a:latin typeface="Times New Roman"/>
                          <a:ea typeface="Calibri"/>
                          <a:cs typeface="Times New Roman"/>
                        </a:rPr>
                        <a:t>trengths</a:t>
                      </a:r>
                      <a:r>
                        <a:rPr lang="fr-FR" sz="3200" dirty="0">
                          <a:latin typeface="Times New Roman"/>
                          <a:ea typeface="Calibri"/>
                          <a:cs typeface="Times New Roman"/>
                        </a:rPr>
                        <a:t> (Forces)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800">
                        <a:solidFill>
                          <a:srgbClr val="000000"/>
                        </a:solidFill>
                        <a:latin typeface="Noto Sans"/>
                        <a:ea typeface="Calibri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200" b="1">
                          <a:solidFill>
                            <a:srgbClr val="000000"/>
                          </a:solidFill>
                          <a:latin typeface="Noto Sans"/>
                          <a:ea typeface="Calibri"/>
                          <a:cs typeface="Noto Sans"/>
                        </a:rPr>
                        <a:t>O</a:t>
                      </a:r>
                      <a:r>
                        <a:rPr lang="fr-FR" sz="3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oto Sans"/>
                        </a:rPr>
                        <a:t>pportunities (Opportunités)</a:t>
                      </a:r>
                      <a:endParaRPr lang="fr-FR" sz="2800">
                        <a:solidFill>
                          <a:srgbClr val="000000"/>
                        </a:solidFill>
                        <a:latin typeface="Noto Sans"/>
                        <a:ea typeface="Calibri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3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Volonté politique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Les documents de base (</a:t>
                      </a:r>
                      <a:r>
                        <a:rPr lang="fr-FR" sz="2400" dirty="0" err="1">
                          <a:latin typeface="Calibri"/>
                          <a:ea typeface="Calibri"/>
                          <a:cs typeface="Times New Roman"/>
                        </a:rPr>
                        <a:t>spanb</a:t>
                      </a: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Disponibilité d’un site web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Services les techniques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Renforcement des capacités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Brigade nationale de lutte contre la criminalité faunique et floristique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REGAP (Réseau Guinéen des Aires Protégées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Les codes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Les publications scientifiques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Les codes et autres documents administratifs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Rapport d’activités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Réunions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Ateliers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Les décisions de la COP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Campagne de sensibilisation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Annuaires statistiques 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Times New Roman"/>
                        </a:rPr>
                        <a:t>Les mécanismes de financement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6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37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3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Noto San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fr-FR" sz="3200">
                          <a:latin typeface="Times New Roman"/>
                          <a:ea typeface="Calibri"/>
                          <a:cs typeface="Times New Roman"/>
                        </a:rPr>
                        <a:t>eaknesses (Faiblesses</a:t>
                      </a:r>
                      <a:endParaRPr lang="fr-F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3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3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Noto San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200" b="1" dirty="0" err="1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fr-FR" sz="3200" dirty="0" err="1">
                          <a:latin typeface="Times New Roman"/>
                          <a:ea typeface="Calibri"/>
                          <a:cs typeface="Times New Roman"/>
                        </a:rPr>
                        <a:t>hreats</a:t>
                      </a:r>
                      <a:r>
                        <a:rPr lang="fr-FR" sz="3200" dirty="0">
                          <a:latin typeface="Times New Roman"/>
                          <a:ea typeface="Calibri"/>
                          <a:cs typeface="Times New Roman"/>
                        </a:rPr>
                        <a:t> (Menaces)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5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Manque de ressources financières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Insuffisance/Absence d’un cadre d’échange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Manque d’information et de sensibilisation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oto Sans"/>
                        </a:rPr>
                        <a:t>Publication d’Informations erronées </a:t>
                      </a:r>
                      <a:endParaRPr lang="fr-FR" sz="2800" dirty="0">
                        <a:solidFill>
                          <a:srgbClr val="000000"/>
                        </a:solidFill>
                        <a:latin typeface="Noto Sans"/>
                        <a:ea typeface="Calibri"/>
                        <a:cs typeface="Noto San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Noto Sans"/>
                          <a:ea typeface="Calibri"/>
                          <a:cs typeface="Noto Sans"/>
                        </a:rPr>
                        <a:t>Rétention de l’information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fr-FR" sz="2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Noto Sans"/>
                        </a:rPr>
                        <a:t> Instabilité politique et institutionnelle</a:t>
                      </a:r>
                      <a:endParaRPr lang="fr-FR" sz="2800" dirty="0">
                        <a:solidFill>
                          <a:srgbClr val="000000"/>
                        </a:solidFill>
                        <a:latin typeface="Noto Sans"/>
                        <a:ea typeface="Calibri"/>
                        <a:cs typeface="Noto San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4" y="1936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513714" y="811617"/>
            <a:ext cx="7372349" cy="8940396"/>
          </a:xfrm>
        </p:spPr>
        <p:txBody>
          <a:bodyPr/>
          <a:lstStyle/>
          <a:p>
            <a:r>
              <a:rPr lang="fr-FR" b="1" dirty="0" smtClean="0"/>
              <a:t>Les axes stratégiques</a:t>
            </a:r>
            <a:endParaRPr lang="fr-FR" dirty="0" smtClean="0"/>
          </a:p>
          <a:p>
            <a:pPr lvl="0"/>
            <a:r>
              <a:rPr lang="fr-FR" dirty="0" smtClean="0"/>
              <a:t>Formation et équipement des contributeurs 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le fonctionnement du CHM exige des capacités scientifiques, techniques, technologiques et des moyens matériels. La maitrise de l’outil informatique.  </a:t>
            </a:r>
          </a:p>
          <a:p>
            <a:pPr lvl="0"/>
            <a:r>
              <a:rPr lang="fr-FR" dirty="0" smtClean="0"/>
              <a:t>Renforcement </a:t>
            </a:r>
            <a:r>
              <a:rPr lang="fr-FR" dirty="0" smtClean="0"/>
              <a:t>de capacité des acteurs : </a:t>
            </a:r>
          </a:p>
          <a:p>
            <a:pPr lvl="1"/>
            <a:r>
              <a:rPr lang="fr-FR" dirty="0" smtClean="0"/>
              <a:t>les acteurs étatiques et non étatiques dans le domaine du partage des informations de la biodiversité</a:t>
            </a:r>
          </a:p>
          <a:p>
            <a:pPr lvl="0"/>
            <a:r>
              <a:rPr lang="fr-FR" dirty="0" smtClean="0"/>
              <a:t>Participation à l’élaboration et la mise œuvre de la SPANB et du CMB : </a:t>
            </a:r>
          </a:p>
          <a:p>
            <a:pPr lvl="1"/>
            <a:r>
              <a:rPr lang="fr-FR" dirty="0" smtClean="0"/>
              <a:t>le respect de engagements auprès de la CBD</a:t>
            </a:r>
          </a:p>
          <a:p>
            <a:pPr lvl="1"/>
            <a:r>
              <a:rPr lang="fr-FR" dirty="0" smtClean="0"/>
              <a:t>favoriser l’intégration des questions de biodiversité dans les plans et politique sectorielle</a:t>
            </a:r>
          </a:p>
          <a:p>
            <a:pPr lvl="0"/>
            <a:r>
              <a:rPr lang="fr-FR" dirty="0" smtClean="0"/>
              <a:t>Sensibilisation, éducation et informations : </a:t>
            </a:r>
          </a:p>
          <a:p>
            <a:pPr lvl="1"/>
            <a:r>
              <a:rPr lang="fr-FR" dirty="0" smtClean="0"/>
              <a:t>Multiplier les canaux de diffusion de l’information</a:t>
            </a:r>
          </a:p>
          <a:p>
            <a:pPr lvl="1"/>
            <a:r>
              <a:rPr lang="fr-FR" dirty="0" smtClean="0"/>
              <a:t>Les journées mondiales de la biodiversité</a:t>
            </a:r>
          </a:p>
          <a:p>
            <a:pPr lvl="1"/>
            <a:r>
              <a:rPr lang="fr-FR" dirty="0" smtClean="0"/>
              <a:t>Activités sur le terrain</a:t>
            </a:r>
          </a:p>
          <a:p>
            <a:pPr lvl="0"/>
            <a:r>
              <a:rPr lang="fr-FR" dirty="0" smtClean="0"/>
              <a:t>Création d’un réseau humain et technologique :  </a:t>
            </a:r>
          </a:p>
          <a:p>
            <a:pPr lvl="1"/>
            <a:r>
              <a:rPr lang="fr-FR" dirty="0" smtClean="0"/>
              <a:t>Promouvoir la coopération technique et scientifique entre les institutions </a:t>
            </a:r>
          </a:p>
          <a:p>
            <a:pPr lvl="1"/>
            <a:r>
              <a:rPr lang="fr-FR" dirty="0" smtClean="0"/>
              <a:t>Encourager et favoriser le partage d’information et l’échange d’expériences en matière de conservation de la biodiversité </a:t>
            </a:r>
          </a:p>
          <a:p>
            <a:endParaRPr lang="fr-FR" dirty="0"/>
          </a:p>
        </p:txBody>
      </p:sp>
      <p:pic>
        <p:nvPicPr>
          <p:cNvPr id="9" name="Image 8" descr="C:\Users\USER\Documents\CHM-STRATEGIE\VOYAGE-BENIN)\WhatsApp Image 2026-01-19 at 17.57.49 (1)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7320" y="1066800"/>
            <a:ext cx="775716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08DB633-381A-FAD2-1F01-F3844EA9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8807D-FDD5-5C83-E9D1-8EF586BE4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874" y="2139179"/>
            <a:ext cx="7372349" cy="1709186"/>
          </a:xfrm>
        </p:spPr>
        <p:txBody>
          <a:bodyPr/>
          <a:lstStyle/>
          <a:p>
            <a:pPr marL="457200">
              <a:buFont typeface="+mj-lt"/>
              <a:buAutoNum type="arabicPeriod"/>
            </a:pPr>
            <a:r>
              <a:rPr lang="en-US" dirty="0" err="1" smtClean="0"/>
              <a:t>Nombre</a:t>
            </a:r>
            <a:r>
              <a:rPr lang="en-US" dirty="0" smtClean="0"/>
              <a:t> de pages: </a:t>
            </a:r>
            <a:r>
              <a:rPr lang="en-US" dirty="0" err="1" smtClean="0"/>
              <a:t>Près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centaine</a:t>
            </a:r>
            <a:r>
              <a:rPr lang="en-US" dirty="0" smtClean="0"/>
              <a:t> de documents </a:t>
            </a:r>
            <a:r>
              <a:rPr lang="en-US" dirty="0" err="1" smtClean="0"/>
              <a:t>collectés</a:t>
            </a:r>
            <a:r>
              <a:rPr lang="en-US" dirty="0" smtClean="0"/>
              <a:t>. </a:t>
            </a:r>
          </a:p>
          <a:p>
            <a:pPr marL="1083208" lvl="1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Tous</a:t>
            </a:r>
            <a:r>
              <a:rPr lang="en-US" dirty="0" smtClean="0">
                <a:solidFill>
                  <a:schemeClr val="tx1"/>
                </a:solidFill>
              </a:rPr>
              <a:t> les rapports </a:t>
            </a:r>
            <a:r>
              <a:rPr lang="en-US" dirty="0" err="1" smtClean="0">
                <a:solidFill>
                  <a:schemeClr val="tx1"/>
                </a:solidFill>
              </a:rPr>
              <a:t>d’EIES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fournis</a:t>
            </a:r>
            <a:r>
              <a:rPr lang="en-US" dirty="0" smtClean="0">
                <a:solidFill>
                  <a:schemeClr val="tx1"/>
                </a:solidFill>
              </a:rPr>
              <a:t> par </a:t>
            </a:r>
            <a:r>
              <a:rPr lang="en-US" dirty="0" err="1" smtClean="0">
                <a:solidFill>
                  <a:schemeClr val="tx1"/>
                </a:solidFill>
              </a:rPr>
              <a:t>l’AGEEE</a:t>
            </a:r>
            <a:endParaRPr lang="en-US" dirty="0" smtClean="0">
              <a:solidFill>
                <a:schemeClr val="tx1"/>
              </a:solidFill>
            </a:endParaRPr>
          </a:p>
          <a:p>
            <a:pPr marL="1083208" lvl="1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La documentation complete du 4 </a:t>
            </a:r>
            <a:r>
              <a:rPr lang="en-US" dirty="0" err="1" smtClean="0">
                <a:solidFill>
                  <a:schemeClr val="tx1"/>
                </a:solidFill>
              </a:rPr>
              <a:t>ans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projet</a:t>
            </a:r>
            <a:r>
              <a:rPr lang="en-US" dirty="0" smtClean="0">
                <a:solidFill>
                  <a:schemeClr val="tx1"/>
                </a:solidFill>
              </a:rPr>
              <a:t> COMBO + (GE et Biotope-</a:t>
            </a:r>
            <a:r>
              <a:rPr lang="en-US" dirty="0" err="1" smtClean="0">
                <a:solidFill>
                  <a:schemeClr val="tx1"/>
                </a:solidFill>
              </a:rPr>
              <a:t>Guinée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80929A-C389-EAF7-8F2B-67911440C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DF5173-184C-1B4B-8899-5CD0872459C6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xmlns="" id="{46EA96D8-6B49-6F02-1306-670D391A61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4" y="650875"/>
            <a:ext cx="8023225" cy="577081"/>
          </a:xfrm>
        </p:spPr>
        <p:txBody>
          <a:bodyPr>
            <a:noAutofit/>
          </a:bodyPr>
          <a:lstStyle/>
          <a:p>
            <a:r>
              <a:rPr lang="fr-FR" sz="3200" dirty="0"/>
              <a:t>2. Développements et mises à jour du CHM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xmlns="" id="{2F6866D4-32D3-D04B-9F5D-DA282F0A3E88}"/>
              </a:ext>
            </a:extLst>
          </p:cNvPr>
          <p:cNvSpPr txBox="1">
            <a:spLocks/>
          </p:cNvSpPr>
          <p:nvPr/>
        </p:nvSpPr>
        <p:spPr>
          <a:xfrm>
            <a:off x="9465360" y="2139178"/>
            <a:ext cx="7372349" cy="30777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9200" indent="-457200" algn="l" defTabSz="1300277" rtl="0" eaLnBrk="1" latinLnBrk="0" hangingPunct="1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7520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62534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275484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925623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575761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900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038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176" indent="-325069" algn="l" defTabSz="1300277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Illustrations &amp; photos</a:t>
            </a:r>
            <a:endParaRPr lang="x-none" dirty="0"/>
          </a:p>
        </p:txBody>
      </p:sp>
      <p:pic>
        <p:nvPicPr>
          <p:cNvPr id="7" name="Image 6" descr="C:\Users\USER\Documents\CHM-STRATEGIE\VOYAGE-BENIN)\WhatsApp Image 2026-01-19 at 18.22.15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65920" y="1082040"/>
            <a:ext cx="7833359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849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009800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B16D259BB7594881F1B92037591576" ma:contentTypeVersion="13" ma:contentTypeDescription="Crée un document." ma:contentTypeScope="" ma:versionID="383a0c950e5a4eda21cec6f514c1b74b">
  <xsd:schema xmlns:xsd="http://www.w3.org/2001/XMLSchema" xmlns:xs="http://www.w3.org/2001/XMLSchema" xmlns:p="http://schemas.microsoft.com/office/2006/metadata/properties" xmlns:ns2="67ea7819-508a-408f-a688-c6a0cf1eb86b" xmlns:ns3="dd1d2c57-93c1-40e7-bb24-7527ca1646c5" targetNamespace="http://schemas.microsoft.com/office/2006/metadata/properties" ma:root="true" ma:fieldsID="0c3aedb7d84a53d3c2cf676a94f4c9a3" ns2:_="" ns3:_="">
    <xsd:import namespace="67ea7819-508a-408f-a688-c6a0cf1eb86b"/>
    <xsd:import namespace="dd1d2c57-93c1-40e7-bb24-7527ca1646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a7819-508a-408f-a688-c6a0cf1eb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87cc964-1fad-4322-8c46-b34bf6284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d2c57-93c1-40e7-bb24-7527ca1646c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2c2a1c8-8b85-40a0-8d7a-b46c8bf26ffb}" ma:internalName="TaxCatchAll" ma:showField="CatchAllData" ma:web="dd1d2c57-93c1-40e7-bb24-7527ca164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1d2c57-93c1-40e7-bb24-7527ca1646c5" xsi:nil="true"/>
    <lcf76f155ced4ddcb4097134ff3c332f xmlns="67ea7819-508a-408f-a688-c6a0cf1eb86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65FBEF-95D4-4C42-9A38-9941A2FE2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ea7819-508a-408f-a688-c6a0cf1eb86b"/>
    <ds:schemaRef ds:uri="dd1d2c57-93c1-40e7-bb24-7527ca164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879901-E10E-4065-8C29-B52917439C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4792A6-B7E3-496A-B37E-8248016B9706}">
  <ds:schemaRefs>
    <ds:schemaRef ds:uri="67ea7819-508a-408f-a688-c6a0cf1eb86b"/>
    <ds:schemaRef ds:uri="dd1d2c57-93c1-40e7-bb24-7527ca1646c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684</Words>
  <Application>Microsoft Office PowerPoint</Application>
  <PresentationFormat>Personnalisé</PresentationFormat>
  <Paragraphs>181</Paragraphs>
  <Slides>14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des activités dans le cadre du CHM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DUBOIS</dc:creator>
  <cp:lastModifiedBy>USER</cp:lastModifiedBy>
  <cp:revision>30</cp:revision>
  <dcterms:created xsi:type="dcterms:W3CDTF">2022-03-16T16:23:10Z</dcterms:created>
  <dcterms:modified xsi:type="dcterms:W3CDTF">2026-01-21T08:23:47Z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0x01010060B16D259BB7594881F1B92037591576</vt:lpwstr>
  </property>
  <property fmtid="{D5CDD505-2E9C-101B-9397-08002B2CF9AE}" pid="3" name="MediaServiceImageTags">
    <vt:lpwstr/>
  </property>
</Properties>
</file>