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556" r:id="rId7"/>
    <p:sldId id="560" r:id="rId8"/>
    <p:sldId id="557" r:id="rId9"/>
    <p:sldId id="558" r:id="rId10"/>
    <p:sldId id="559" r:id="rId11"/>
  </p:sldIdLst>
  <p:sldSz cx="173482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4E"/>
    <a:srgbClr val="005D7F"/>
    <a:srgbClr val="A6D0E7"/>
    <a:srgbClr val="E83A47"/>
    <a:srgbClr val="FFDD00"/>
    <a:srgbClr val="FFED82"/>
    <a:srgbClr val="DCDDE5"/>
    <a:srgbClr val="854E9A"/>
    <a:srgbClr val="88B1B8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5226" autoAdjust="0"/>
  </p:normalViewPr>
  <p:slideViewPr>
    <p:cSldViewPr snapToGrid="0">
      <p:cViewPr>
        <p:scale>
          <a:sx n="35" d="100"/>
          <a:sy n="35" d="100"/>
        </p:scale>
        <p:origin x="1404" y="32"/>
      </p:cViewPr>
      <p:guideLst>
        <p:guide orient="horz" pos="3072"/>
        <p:guide pos="54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C4C4185-7DAD-1213-E887-BB4BCE48C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92CFE8-BCD9-1E79-12F4-3EEF0C0E0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5331-2949-0146-8617-EABEC5B25C18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FFB1C58-F754-BE82-989D-450CF9DF3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5BFCF2-E00C-A1BB-5267-0F4AC7626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D88C-FC42-EB47-8B8A-3A3D253080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2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D7104-EC7B-EC43-A08B-4E73C314DA8B}" type="datetimeFigureOut">
              <a:rPr lang="fr-FR" smtClean="0"/>
              <a:t>21/01/2026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CC3C-FC6E-BC4B-A337-0AB153B1F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7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75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3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CB28-0B0F-0C51-FD73-6D9768301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4486DA-1F98-A13A-0BB3-4F1658E2B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2E42222-C64C-268D-9EE2-60D865DD0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C95928-5820-D8C4-9A5A-62ECDC797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88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ACE5-8149-A8C1-0BE7-A7694DD2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843177-975C-1864-7D56-830EE3150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F59048-715A-7FF2-BE16-17D45BB41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7BB553-A2A7-BB78-8A8D-39E9F99FB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2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98F2-41F6-BBF6-E591-98D1E9CF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A84C3E-E81F-829F-DEEE-FD94882B9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505312-4665-A723-7183-19B109379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34CB45-514A-AC8D-2C12-432F3BC72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704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BD36D-3814-D24C-CF30-AD974966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AB3E15-EC34-6436-4B14-A13581696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55D5A6-1B64-9F57-13C0-3074CEC97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1085C2-4B97-2FF3-825D-5E50CBB82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2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BA6B2C-6925-A4C8-B167-CBE611898A3A}"/>
              </a:ext>
            </a:extLst>
          </p:cNvPr>
          <p:cNvSpPr/>
          <p:nvPr userDrawn="1"/>
        </p:nvSpPr>
        <p:spPr>
          <a:xfrm>
            <a:off x="0" y="0"/>
            <a:ext cx="173482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B9163700-C517-0CAB-1E92-A45299122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7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685577"/>
            <a:ext cx="7372349" cy="307777"/>
          </a:xfrm>
        </p:spPr>
        <p:txBody>
          <a:bodyPr lIns="0" tIns="0" rIns="0" bIns="0">
            <a:spAutoFit/>
          </a:bodyPr>
          <a:lstStyle>
            <a:lvl1pPr marL="342900" indent="-3429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2C03D933-C039-BE49-AEC7-C9500323A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5C46A5-0BFF-9247-A9B6-7A3C9728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472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1A77DC-53BD-A445-A509-1A788288E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3912" y="8803286"/>
            <a:ext cx="6737350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2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Picture </a:t>
            </a:r>
            <a:r>
              <a:rPr lang="fr-FR" err="1"/>
              <a:t>caption</a:t>
            </a:r>
            <a:r>
              <a:rPr lang="fr-FR"/>
              <a:t> = Impact 22pt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D10EA380-48D3-AD4A-8E7C-56EA2016D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3036" y="0"/>
            <a:ext cx="8675164" cy="726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> (</a:t>
            </a:r>
            <a:r>
              <a:rPr lang="fr-FR" err="1"/>
              <a:t>you</a:t>
            </a:r>
            <a:r>
              <a:rPr lang="fr-FR"/>
              <a:t> can </a:t>
            </a:r>
            <a:r>
              <a:rPr lang="fr-FR" err="1"/>
              <a:t>adapt</a:t>
            </a:r>
            <a:r>
              <a:rPr lang="fr-FR"/>
              <a:t> the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height</a:t>
            </a:r>
            <a:r>
              <a:rPr lang="fr-FR"/>
              <a:t> as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want</a:t>
            </a:r>
            <a:r>
              <a:rPr lang="fr-FR"/>
              <a:t> but not </a:t>
            </a:r>
            <a:r>
              <a:rPr lang="fr-FR" err="1"/>
              <a:t>its</a:t>
            </a:r>
            <a:r>
              <a:rPr lang="fr-FR"/>
              <a:t> </a:t>
            </a:r>
            <a:r>
              <a:rPr lang="fr-FR" err="1"/>
              <a:t>width</a:t>
            </a:r>
            <a:r>
              <a:rPr lang="fr-FR"/>
              <a:t>)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CF463DEF-93C3-2D4C-B344-AF9690F4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1F9266-6555-C349-9679-A051480B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524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5561582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id="{56ED4770-D34D-DC4A-9DC5-3D5714511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99754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4CAD2F5-CD13-3240-8889-4CDC09130C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87688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C5D0D223-B2A4-0E41-855C-4E21B95ACB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id="{1B9A76E7-37BF-344C-BBE2-2923EA8E0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3A503A-CEAC-2142-A06E-DEEC9D70D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730B7C-DBBC-A645-9D51-5850A5054F4D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B7839F73-A884-7944-9BE3-93C2FC303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650876"/>
            <a:ext cx="2295526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B4F96073-D3BB-8E4F-8087-F387E5B33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47703"/>
            <a:ext cx="7372349" cy="123110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= Arial Bold 22pt / </a:t>
            </a:r>
            <a:r>
              <a:rPr lang="fr-FR" err="1"/>
              <a:t>Title</a:t>
            </a:r>
            <a:r>
              <a:rPr lang="fr-FR"/>
              <a:t> = Arial </a:t>
            </a:r>
            <a:r>
              <a:rPr lang="fr-FR" err="1"/>
              <a:t>italic</a:t>
            </a:r>
            <a:r>
              <a:rPr lang="fr-FR"/>
              <a:t> 22pt / Email, Phone </a:t>
            </a:r>
            <a:r>
              <a:rPr lang="fr-FR" err="1"/>
              <a:t>numbers</a:t>
            </a:r>
            <a:r>
              <a:rPr lang="fr-FR"/>
              <a:t> and </a:t>
            </a:r>
            <a:r>
              <a:rPr lang="fr-FR" err="1"/>
              <a:t>address</a:t>
            </a:r>
            <a:r>
              <a:rPr lang="fr-FR"/>
              <a:t> = Arial 22pt =&gt; </a:t>
            </a:r>
            <a:r>
              <a:rPr lang="fr-FR" err="1"/>
              <a:t>Please</a:t>
            </a:r>
            <a:r>
              <a:rPr lang="fr-FR"/>
              <a:t> follow the </a:t>
            </a:r>
            <a:r>
              <a:rPr lang="fr-FR" err="1"/>
              <a:t>provided</a:t>
            </a:r>
            <a:r>
              <a:rPr lang="fr-FR"/>
              <a:t> </a:t>
            </a:r>
            <a:r>
              <a:rPr lang="fr-FR" err="1"/>
              <a:t>example</a:t>
            </a:r>
            <a:r>
              <a:rPr lang="fr-FR"/>
              <a:t> </a:t>
            </a:r>
            <a:r>
              <a:rPr lang="fr-FR" err="1"/>
              <a:t>layout</a:t>
            </a:r>
            <a:endParaRPr lang="fr-FR"/>
          </a:p>
          <a:p>
            <a:pPr lvl="0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229C09-CFCB-3C42-9460-81AFBF30C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42" y="7201807"/>
            <a:ext cx="3495179" cy="23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6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7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id="{30058550-9F49-0DAA-69B2-D88155D71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>
              <a:solidFill>
                <a:srgbClr val="EF465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E50567-7E19-F445-A328-9DF6EAD4CCBA}"/>
              </a:ext>
            </a:extLst>
          </p:cNvPr>
          <p:cNvSpPr/>
          <p:nvPr userDrawn="1"/>
        </p:nvSpPr>
        <p:spPr>
          <a:xfrm>
            <a:off x="867410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B29454-B476-8542-978A-C647D4BE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b="0"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0602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899C08A1-85AF-724B-A7D9-BE8EB4081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6027470C-EE89-1643-9FC6-82B1FD0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28414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3714695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1763" y="5319981"/>
            <a:ext cx="2811620" cy="3323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67929C-FAC8-614C-8316-1DAABC9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190" y="7229400"/>
            <a:ext cx="1770335" cy="2375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6A7473-339B-3944-B742-A2BD7343B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21918C7-91AF-EE4E-A3BA-4AD020B8D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11541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id="{AB06F599-FF35-B34E-B897-27B9F04BEF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id="{DA3C5954-B052-8845-9987-2EFEFE131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3D68211-92FC-8449-9E82-9C89CCCB8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874" y="5526880"/>
            <a:ext cx="7372667" cy="746358"/>
          </a:xfrm>
        </p:spPr>
        <p:txBody>
          <a:bodyPr>
            <a:spAutoFit/>
          </a:bodyPr>
          <a:lstStyle>
            <a:lvl1pPr>
              <a:lnSpc>
                <a:spcPts val="2400"/>
              </a:lnSpc>
              <a:spcBef>
                <a:spcPts val="300"/>
              </a:spcBef>
              <a:defRPr sz="2200"/>
            </a:lvl1pPr>
            <a:lvl2pPr>
              <a:lnSpc>
                <a:spcPts val="2400"/>
              </a:lnSpc>
              <a:spcBef>
                <a:spcPts val="300"/>
              </a:spcBef>
              <a:defRPr sz="2200"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3832FB8-7BF9-8440-9473-ED4977B96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val="31058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561ED9-4F29-6D4E-A731-3D2E4815A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1E0F4A5C-BE18-5246-BAA9-CCF3A391F0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D9881C5-6884-434A-8117-D95848FED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96B6B50C-BD23-C147-A126-64CBD056E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21ED32-9AA8-B242-807A-FD6A76FC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B6E1FB-E257-F841-93F9-7D3FFB64FE09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E1A698-5716-0A46-A17F-152DC61884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23914" y="650875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D5AA2742-E919-8647-9D42-33CEC21976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75481" y="611717"/>
            <a:ext cx="3600000" cy="2700000"/>
          </a:xfrm>
        </p:spPr>
        <p:txBody>
          <a:bodyPr anchor="ctr"/>
          <a:lstStyle>
            <a:lvl1pPr marL="0" marR="0" indent="0" algn="ctr" defTabSz="1300277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832FCAF2-6E08-6B40-A59F-86ECD0488F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45757" y="3534641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id="{BAB82518-D148-0D4D-A136-56B5B80FE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097324" y="3495483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24A48FB8-6228-624D-B8DD-BF35171B5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324651C-2F7A-AE4D-91FE-312C44BB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id="{35EA92E0-D6E0-B943-3691-C38CFDA49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4B753C49-5674-F719-A5E0-849C06EC5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</p:spTree>
    <p:extLst>
      <p:ext uri="{BB962C8B-B14F-4D97-AF65-F5344CB8AC3E}">
        <p14:creationId xmlns:p14="http://schemas.microsoft.com/office/powerpoint/2010/main" val="276591206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5791200"/>
            <a:ext cx="4935600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id="{1B5D3D54-40E4-D64F-B166-5E4823424A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0200" y="5791200"/>
            <a:ext cx="4937124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8A653D3E-4219-264E-993B-5904D406EC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0973" y="5791200"/>
            <a:ext cx="4937124" cy="677108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3002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34B30DC-7C70-DA4A-953D-F1FA1E0F3043}"/>
              </a:ext>
            </a:extLst>
          </p:cNvPr>
          <p:cNvCxnSpPr/>
          <p:nvPr userDrawn="1"/>
        </p:nvCxnSpPr>
        <p:spPr>
          <a:xfrm>
            <a:off x="65087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1A5135E-F2E9-1D43-8B25-E86AE949E243}"/>
              </a:ext>
            </a:extLst>
          </p:cNvPr>
          <p:cNvCxnSpPr/>
          <p:nvPr userDrawn="1"/>
        </p:nvCxnSpPr>
        <p:spPr>
          <a:xfrm>
            <a:off x="6280973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40A0819A-69E8-5A4E-BBFB-8E675D49A12A}"/>
              </a:ext>
            </a:extLst>
          </p:cNvPr>
          <p:cNvCxnSpPr/>
          <p:nvPr userDrawn="1"/>
        </p:nvCxnSpPr>
        <p:spPr>
          <a:xfrm>
            <a:off x="1176172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3EC5661-6ED3-8F47-8131-D1E6D082B1AB}"/>
              </a:ext>
            </a:extLst>
          </p:cNvPr>
          <p:cNvCxnSpPr/>
          <p:nvPr userDrawn="1"/>
        </p:nvCxnSpPr>
        <p:spPr>
          <a:xfrm>
            <a:off x="65087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CB6CBA4-8DD6-0E42-ADD6-A8E76681A6F2}"/>
              </a:ext>
            </a:extLst>
          </p:cNvPr>
          <p:cNvCxnSpPr/>
          <p:nvPr userDrawn="1"/>
        </p:nvCxnSpPr>
        <p:spPr>
          <a:xfrm>
            <a:off x="6280973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8AA4DA0-50D5-2446-AD0E-643F98BEFD34}"/>
              </a:ext>
            </a:extLst>
          </p:cNvPr>
          <p:cNvCxnSpPr/>
          <p:nvPr userDrawn="1"/>
        </p:nvCxnSpPr>
        <p:spPr>
          <a:xfrm>
            <a:off x="1176172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pour une image  2">
            <a:extLst>
              <a:ext uri="{FF2B5EF4-FFF2-40B4-BE49-F238E27FC236}">
                <a16:creationId xmlns:a16="http://schemas.microsoft.com/office/drawing/2014/main" id="{36300282-BA06-B644-A81D-DBDE711449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974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0" name="Espace réservé pour une image  2">
            <a:extLst>
              <a:ext uri="{FF2B5EF4-FFF2-40B4-BE49-F238E27FC236}">
                <a16:creationId xmlns:a16="http://schemas.microsoft.com/office/drawing/2014/main" id="{41042515-CD9C-6147-97B7-1B35E5C31C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875" y="2148120"/>
            <a:ext cx="5087998" cy="30246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id="{7B067BE6-E69F-0045-BCE5-A82B1F43714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60200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ACC758B3-A145-F84D-888B-0DE33EA71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DE584B-94E6-6C4F-B039-953F0C8B8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735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689" y="519205"/>
            <a:ext cx="14962823" cy="18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689" y="2596022"/>
            <a:ext cx="14962823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1" r:id="rId3"/>
    <p:sldLayoutId id="2147483673" r:id="rId4"/>
    <p:sldLayoutId id="2147483674" r:id="rId5"/>
    <p:sldLayoutId id="2147483676" r:id="rId6"/>
    <p:sldLayoutId id="2147483661" r:id="rId7"/>
    <p:sldLayoutId id="2147483675" r:id="rId8"/>
    <p:sldLayoutId id="2147483682" r:id="rId9"/>
    <p:sldLayoutId id="2147483678" r:id="rId10"/>
    <p:sldLayoutId id="2147483677" r:id="rId11"/>
    <p:sldLayoutId id="2147483679" r:id="rId12"/>
    <p:sldLayoutId id="2147483680" r:id="rId13"/>
    <p:sldLayoutId id="2147483684" r:id="rId14"/>
  </p:sldLayoutIdLst>
  <p:hf hdr="0" dt="0"/>
  <p:txStyles>
    <p:titleStyle>
      <a:lvl1pPr algn="l" defTabSz="1300277" rtl="0" eaLnBrk="1" latinLnBrk="0" hangingPunct="1">
        <a:lnSpc>
          <a:spcPts val="1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DCD344-7FB8-164A-87BC-D1DE21E47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557" y="5027282"/>
            <a:ext cx="4492913" cy="2034403"/>
          </a:xfrm>
        </p:spPr>
        <p:txBody>
          <a:bodyPr/>
          <a:lstStyle/>
          <a:p>
            <a:endParaRPr lang="fr-FR" dirty="0"/>
          </a:p>
          <a:p>
            <a:r>
              <a:rPr lang="fr-FR" sz="2800" dirty="0"/>
              <a:t>OROU MATILO T. B. Augustin </a:t>
            </a:r>
          </a:p>
          <a:p>
            <a:r>
              <a:rPr lang="fr-FR" sz="2800" dirty="0"/>
              <a:t>[Point Focal CDB</a:t>
            </a:r>
          </a:p>
          <a:p>
            <a:r>
              <a:rPr lang="fr-FR" sz="2800" dirty="0"/>
              <a:t>BENIN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B99828-1746-704C-8C62-1B2BD8DEF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21.01.2026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5489067-B4BB-3940-9111-020DB43C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58" y="431934"/>
            <a:ext cx="7128281" cy="3170099"/>
          </a:xfrm>
        </p:spPr>
        <p:txBody>
          <a:bodyPr/>
          <a:lstStyle/>
          <a:p>
            <a:r>
              <a:rPr lang="fr-FR" sz="7200" dirty="0"/>
              <a:t>Présentation des activités dans le cadre du CHM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189976BD-9371-8B3A-B011-6C6D4C31AF68}"/>
              </a:ext>
            </a:extLst>
          </p:cNvPr>
          <p:cNvSpPr txBox="1">
            <a:spLocks/>
          </p:cNvSpPr>
          <p:nvPr/>
        </p:nvSpPr>
        <p:spPr>
          <a:xfrm>
            <a:off x="9663358" y="530788"/>
            <a:ext cx="7240685" cy="3404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Sommaire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Sommaire des activités menées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Développements et mises à jour du CHM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</a:rPr>
              <a:t>Partenariats</a:t>
            </a:r>
            <a:r>
              <a:rPr lang="en-GB" dirty="0">
                <a:solidFill>
                  <a:schemeClr val="bg1"/>
                </a:solidFill>
              </a:rPr>
              <a:t> et collaborations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Défis rencontrés et leçons apprises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Perspectives et prochaines étapes pour le CHM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C72D4D4-6B75-5A92-EE6D-F910A95E2661}"/>
              </a:ext>
            </a:extLst>
          </p:cNvPr>
          <p:cNvSpPr txBox="1">
            <a:spLocks/>
          </p:cNvSpPr>
          <p:nvPr/>
        </p:nvSpPr>
        <p:spPr>
          <a:xfrm>
            <a:off x="6427643" y="6343851"/>
            <a:ext cx="4492913" cy="28920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A38454-F48B-8FE3-849D-9AD7E12DB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101" y="7061685"/>
            <a:ext cx="1584176" cy="1187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A40F1C-048E-6936-98F6-7E44F05DC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93" y="5319981"/>
            <a:ext cx="4221088" cy="422108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77D66A-B0D2-7E31-6B62-5B71D7BFF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804" y="5817215"/>
            <a:ext cx="5777087" cy="2599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80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0C63D3-D0C5-5F47-969D-5845085B1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706" y="1621321"/>
            <a:ext cx="7663787" cy="834843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Le Benin a </a:t>
            </a:r>
            <a:r>
              <a:rPr lang="en-US" sz="2800" dirty="0" err="1"/>
              <a:t>poursuivi</a:t>
            </a:r>
            <a:r>
              <a:rPr lang="en-US" sz="2800" dirty="0"/>
              <a:t> les actions de </a:t>
            </a:r>
            <a:r>
              <a:rPr lang="en-US" sz="2800" dirty="0" err="1"/>
              <a:t>sensibilisation</a:t>
            </a:r>
            <a:r>
              <a:rPr lang="en-US" sz="2800" dirty="0"/>
              <a:t> des </a:t>
            </a:r>
            <a:r>
              <a:rPr lang="en-US" sz="2800" dirty="0" err="1"/>
              <a:t>acteurs</a:t>
            </a:r>
            <a:r>
              <a:rPr lang="en-US" sz="2800" dirty="0"/>
              <a:t> sur </a:t>
            </a:r>
            <a:r>
              <a:rPr lang="en-US" sz="2800" dirty="0" err="1"/>
              <a:t>l’importance</a:t>
            </a:r>
            <a:r>
              <a:rPr lang="en-US" sz="2800" dirty="0"/>
              <a:t> du CHM </a:t>
            </a:r>
          </a:p>
          <a:p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Université </a:t>
            </a:r>
            <a:r>
              <a:rPr lang="en-US" sz="2800" dirty="0" err="1"/>
              <a:t>Privée</a:t>
            </a:r>
            <a:r>
              <a:rPr lang="en-US" sz="2800" dirty="0"/>
              <a:t> KDK de Parakou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Les ONG du NORD </a:t>
            </a:r>
            <a:r>
              <a:rPr lang="en-US" sz="2800" dirty="0" err="1"/>
              <a:t>Bénin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Formation des </a:t>
            </a:r>
            <a:r>
              <a:rPr lang="en-US" sz="2800" dirty="0" err="1"/>
              <a:t>acteurs</a:t>
            </a:r>
            <a:r>
              <a:rPr lang="en-US" sz="2800" dirty="0"/>
              <a:t> pendant la </a:t>
            </a:r>
            <a:r>
              <a:rPr lang="en-US" sz="2800" dirty="0" err="1"/>
              <a:t>journée</a:t>
            </a:r>
            <a:r>
              <a:rPr lang="en-US" sz="2800" dirty="0"/>
              <a:t> de la </a:t>
            </a:r>
            <a:r>
              <a:rPr lang="en-US" sz="2800" dirty="0" err="1"/>
              <a:t>biodiversité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/>
              <a:t>Développement du CHM </a:t>
            </a:r>
            <a:r>
              <a:rPr lang="en-US" sz="2800" b="1" dirty="0" err="1"/>
              <a:t>Bioland</a:t>
            </a:r>
            <a:r>
              <a:rPr lang="en-US" sz="2800" b="1" dirty="0"/>
              <a:t> </a:t>
            </a:r>
            <a:r>
              <a:rPr lang="en-US" sz="2800" b="1" dirty="0" err="1"/>
              <a:t>Bénin</a:t>
            </a:r>
            <a:r>
              <a:rPr lang="en-US" sz="2800" b="1" dirty="0"/>
              <a:t> et diffusion à travers </a:t>
            </a:r>
            <a:r>
              <a:rPr lang="en-US" sz="2800" b="1" dirty="0" err="1"/>
              <a:t>une</a:t>
            </a:r>
            <a:r>
              <a:rPr lang="en-US" sz="2800" b="1" dirty="0"/>
              <a:t> collaboration entre institutions </a:t>
            </a:r>
            <a:r>
              <a:rPr lang="en-US" sz="2800" b="1" dirty="0" err="1"/>
              <a:t>nationales</a:t>
            </a:r>
            <a:r>
              <a:rPr lang="en-US" sz="2800" b="1" dirty="0"/>
              <a:t> et </a:t>
            </a:r>
            <a:r>
              <a:rPr lang="en-US" sz="2800" b="1" dirty="0" err="1"/>
              <a:t>une</a:t>
            </a:r>
            <a:r>
              <a:rPr lang="en-US" sz="2800" b="1" dirty="0"/>
              <a:t> </a:t>
            </a:r>
            <a:r>
              <a:rPr lang="en-US" sz="2800" b="1" dirty="0" err="1"/>
              <a:t>coopération</a:t>
            </a:r>
            <a:r>
              <a:rPr lang="en-US" sz="2800" b="1" dirty="0"/>
              <a:t> Sud </a:t>
            </a:r>
            <a:r>
              <a:rPr lang="en-US" sz="2800" b="1" dirty="0" err="1"/>
              <a:t>Sud</a:t>
            </a:r>
            <a:endParaRPr lang="fr-FR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Nomination </a:t>
            </a:r>
            <a:r>
              <a:rPr lang="en-US" sz="2800" dirty="0" err="1"/>
              <a:t>d”un</a:t>
            </a:r>
            <a:r>
              <a:rPr lang="en-US" sz="2800" dirty="0"/>
              <a:t> nouveau point focal CHM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/>
              <a:t>Désignation</a:t>
            </a:r>
            <a:r>
              <a:rPr lang="en-US" sz="2800" dirty="0"/>
              <a:t> </a:t>
            </a:r>
            <a:r>
              <a:rPr lang="en-US" sz="2800" dirty="0" err="1"/>
              <a:t>nationale</a:t>
            </a:r>
            <a:r>
              <a:rPr lang="en-US" sz="2800" dirty="0"/>
              <a:t> des Points </a:t>
            </a:r>
            <a:r>
              <a:rPr lang="en-US" sz="2800" dirty="0" err="1"/>
              <a:t>Focaux</a:t>
            </a:r>
            <a:r>
              <a:rPr lang="en-US" sz="2800" dirty="0"/>
              <a:t> </a:t>
            </a:r>
            <a:r>
              <a:rPr lang="en-US" sz="2800" dirty="0" err="1"/>
              <a:t>secondaires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DA7E39-E8EC-9D4A-8E64-64A22D90E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953A4FCF-9399-F1C0-FFD9-0D5E99243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dirty="0"/>
              <a:t>Sommaire des activités menées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E1F262-B431-EFC8-A1E9-D44999040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16" y="858676"/>
            <a:ext cx="4509120" cy="45091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4E4556-8091-6181-455E-60C1F8DA4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096" y="1227956"/>
            <a:ext cx="4193704" cy="41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576069"/>
            <a:ext cx="7667626" cy="419049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Réforme</a:t>
            </a:r>
            <a:r>
              <a:rPr lang="en-US" sz="2800" dirty="0"/>
              <a:t> dans </a:t>
            </a:r>
            <a:r>
              <a:rPr lang="en-US" sz="2800" dirty="0" err="1"/>
              <a:t>l’organisation</a:t>
            </a:r>
            <a:r>
              <a:rPr lang="en-US" sz="2800" dirty="0"/>
              <a:t> du CHM </a:t>
            </a:r>
            <a:r>
              <a:rPr lang="en-US" sz="2800" dirty="0" err="1"/>
              <a:t>Bénin</a:t>
            </a:r>
            <a:r>
              <a:rPr lang="en-US" sz="28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Sélection</a:t>
            </a:r>
            <a:r>
              <a:rPr lang="en-US" sz="2800" dirty="0"/>
              <a:t> de deux </a:t>
            </a:r>
            <a:r>
              <a:rPr lang="en-US" sz="2800" dirty="0" err="1"/>
              <a:t>représentants</a:t>
            </a:r>
            <a:r>
              <a:rPr lang="en-US" sz="2800" dirty="0"/>
              <a:t> des ONG;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Sélection</a:t>
            </a:r>
            <a:r>
              <a:rPr lang="en-US" sz="2800" dirty="0"/>
              <a:t> de deux </a:t>
            </a:r>
            <a:r>
              <a:rPr lang="en-US" sz="2800" dirty="0" err="1"/>
              <a:t>représentants</a:t>
            </a:r>
            <a:r>
              <a:rPr lang="en-US" sz="2800" dirty="0"/>
              <a:t> pour les </a:t>
            </a:r>
            <a:r>
              <a:rPr lang="en-US" sz="2800" dirty="0" err="1"/>
              <a:t>Universités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 err="1"/>
              <a:t>Sélection</a:t>
            </a:r>
            <a:r>
              <a:rPr lang="en-US" sz="2800" dirty="0"/>
              <a:t> de cinq </a:t>
            </a:r>
            <a:r>
              <a:rPr lang="en-US" sz="2800" dirty="0" err="1"/>
              <a:t>représentants</a:t>
            </a:r>
            <a:r>
              <a:rPr lang="en-US" sz="2800" dirty="0"/>
              <a:t> de </a:t>
            </a:r>
            <a:r>
              <a:rPr lang="en-US" sz="2800" dirty="0" err="1"/>
              <a:t>l’administration</a:t>
            </a:r>
            <a:r>
              <a:rPr lang="en-US" sz="2800" dirty="0"/>
              <a:t> </a:t>
            </a:r>
            <a:r>
              <a:rPr lang="en-US" sz="2800" dirty="0" err="1"/>
              <a:t>forestière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C9827F-002A-4737-6D53-86E46295F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236" y="728133"/>
            <a:ext cx="6962652" cy="82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8BE46-3FDF-AF80-B0DF-4918A19C3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D2DCA1-42D3-ECF3-A116-53A1D9B24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1460501"/>
            <a:ext cx="7667626" cy="39626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DANS LA SPANB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b="1" dirty="0"/>
              <a:t>AXE 1 : Information- Éducation-communication et sensibilisation de tous les acteurs pour un engagement à l’action </a:t>
            </a:r>
            <a:r>
              <a:rPr lang="fr-FR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err="1"/>
              <a:t>Utilisation</a:t>
            </a:r>
            <a:r>
              <a:rPr lang="en-US" dirty="0"/>
              <a:t> des </a:t>
            </a:r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modernes</a:t>
            </a:r>
            <a:r>
              <a:rPr lang="en-US" dirty="0"/>
              <a:t> </a:t>
            </a:r>
            <a:r>
              <a:rPr lang="en-US" dirty="0" err="1"/>
              <a:t>notamment</a:t>
            </a:r>
            <a:r>
              <a:rPr lang="en-US" dirty="0"/>
              <a:t> le CHM, DART, </a:t>
            </a:r>
            <a:r>
              <a:rPr lang="en-US" dirty="0" err="1"/>
              <a:t>etc</a:t>
            </a:r>
            <a:r>
              <a:rPr lang="en-US" dirty="0"/>
              <a:t> pour </a:t>
            </a:r>
            <a:r>
              <a:rPr lang="en-US" dirty="0" err="1"/>
              <a:t>susciter</a:t>
            </a:r>
            <a:r>
              <a:rPr lang="en-US" dirty="0"/>
              <a:t> et developer chez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citoyens</a:t>
            </a:r>
            <a:r>
              <a:rPr lang="en-US" dirty="0"/>
              <a:t>, les OSC,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prise</a:t>
            </a:r>
            <a:r>
              <a:rPr lang="en-US" dirty="0"/>
              <a:t> de conscience au profit </a:t>
            </a:r>
          </a:p>
          <a:p>
            <a:r>
              <a:rPr lang="en-US" dirty="0"/>
              <a:t>de la </a:t>
            </a:r>
            <a:r>
              <a:rPr lang="en-US" dirty="0" err="1"/>
              <a:t>diversité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BDF64B-680A-150C-5C01-E47E28584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55AFB71F-A912-7975-EB40-DE5B30AD8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Liens avec la SPANB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7E020F-0713-4480-89FC-6F38E3E8E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6" y="5223100"/>
            <a:ext cx="14878712" cy="4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1789B-9F72-5E0D-EC84-E94FC91C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6D914-C249-B9F7-266A-C4C330C40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0491" y="1363658"/>
            <a:ext cx="7651878" cy="55974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FORMALISER LA RELATION SUR LE CHM  AVEC PRO ENVIRONNEMENT ONG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FORMALISER LES RELATIONS AVEC LES UNIVERSITÉS SUR LE CHM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CAHIER DE CHARGES POUR LES POINTS FOCAUX SECONDAIRES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Dans le cadre du </a:t>
            </a:r>
            <a:r>
              <a:rPr lang="en-US" sz="2800" dirty="0" err="1"/>
              <a:t>projet</a:t>
            </a:r>
            <a:r>
              <a:rPr lang="en-US" sz="2800" dirty="0"/>
              <a:t> Sud </a:t>
            </a:r>
            <a:r>
              <a:rPr lang="en-US" sz="2800" dirty="0" err="1"/>
              <a:t>Sud</a:t>
            </a:r>
            <a:r>
              <a:rPr lang="en-US" sz="2800" dirty="0"/>
              <a:t>, </a:t>
            </a:r>
            <a:r>
              <a:rPr lang="en-US" sz="2800" dirty="0" err="1"/>
              <a:t>Appui</a:t>
            </a:r>
            <a:r>
              <a:rPr lang="en-US" sz="2800" dirty="0"/>
              <a:t> du Burundi pour </a:t>
            </a:r>
            <a:r>
              <a:rPr lang="en-US" sz="2800" dirty="0" err="1"/>
              <a:t>relancer</a:t>
            </a:r>
            <a:r>
              <a:rPr lang="en-US" sz="2800" dirty="0"/>
              <a:t> CHM BENIN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DB3ECB-7E8F-69DC-EAF2-4ABFAB4C1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4F3FC4FF-F182-6F11-79FD-D755B019EC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en-GB" sz="3200" dirty="0"/>
              <a:t>3. </a:t>
            </a:r>
            <a:r>
              <a:rPr lang="en-GB" sz="3200" dirty="0" err="1"/>
              <a:t>Partenariats</a:t>
            </a:r>
            <a:r>
              <a:rPr lang="en-GB" sz="3200" dirty="0"/>
              <a:t> et collaborations</a:t>
            </a:r>
          </a:p>
        </p:txBody>
      </p:sp>
      <p:pic>
        <p:nvPicPr>
          <p:cNvPr id="4" name="Image 3" descr="Une image contenant texte, capture d’écran, lettre, Police&#10;&#10;Le contenu généré par l’IA peut être incorrect.">
            <a:extLst>
              <a:ext uri="{FF2B5EF4-FFF2-40B4-BE49-F238E27FC236}">
                <a16:creationId xmlns:a16="http://schemas.microsoft.com/office/drawing/2014/main" id="{81DC05F4-0BDD-1E4B-1789-77F8D8996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099" y="258692"/>
            <a:ext cx="4342344" cy="5190616"/>
          </a:xfrm>
          <a:prstGeom prst="rect">
            <a:avLst/>
          </a:prstGeom>
        </p:spPr>
      </p:pic>
      <p:pic>
        <p:nvPicPr>
          <p:cNvPr id="7" name="Image 6" descr="Une image contenant texte, capture d’écran, logo&#10;&#10;Le contenu généré par l’IA peut être incorrect.">
            <a:extLst>
              <a:ext uri="{FF2B5EF4-FFF2-40B4-BE49-F238E27FC236}">
                <a16:creationId xmlns:a16="http://schemas.microsoft.com/office/drawing/2014/main" id="{56FE7BE0-3B1E-63C4-3E40-22FC03DB3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5263" y="4162396"/>
            <a:ext cx="4712446" cy="45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0CB03-259A-A5C8-A6B0-C63927EF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3469D3-7F55-AE7D-C0E5-3D42C7C91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771231" cy="2697854"/>
          </a:xfrm>
        </p:spPr>
        <p:txBody>
          <a:bodyPr/>
          <a:lstStyle/>
          <a:p>
            <a:r>
              <a:rPr lang="en-US" sz="2800" dirty="0" err="1"/>
              <a:t>Lenteur</a:t>
            </a:r>
            <a:r>
              <a:rPr lang="en-US" sz="2800" dirty="0"/>
              <a:t> dans les procedures </a:t>
            </a:r>
            <a:r>
              <a:rPr lang="en-US" sz="2800" dirty="0" err="1"/>
              <a:t>administratives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/>
              <a:t>Choix des </a:t>
            </a:r>
            <a:r>
              <a:rPr lang="en-US" sz="2800" dirty="0" err="1"/>
              <a:t>représentants</a:t>
            </a:r>
            <a:r>
              <a:rPr lang="en-US" sz="2800" dirty="0"/>
              <a:t> </a:t>
            </a:r>
            <a:r>
              <a:rPr lang="en-US" sz="2800" dirty="0" err="1"/>
              <a:t>auprès</a:t>
            </a:r>
            <a:r>
              <a:rPr lang="en-US" sz="2800" dirty="0"/>
              <a:t> des institutions </a:t>
            </a:r>
          </a:p>
          <a:p>
            <a:endParaRPr lang="en-US" sz="2800" dirty="0"/>
          </a:p>
          <a:p>
            <a:r>
              <a:rPr lang="en-US" sz="2800" dirty="0" err="1"/>
              <a:t>Durabilité</a:t>
            </a:r>
            <a:r>
              <a:rPr lang="en-US" sz="2800" dirty="0"/>
              <a:t> des </a:t>
            </a:r>
            <a:r>
              <a:rPr lang="en-US" sz="2800" dirty="0" err="1"/>
              <a:t>acteurs</a:t>
            </a:r>
            <a:r>
              <a:rPr lang="en-US" sz="2800" dirty="0"/>
              <a:t> </a:t>
            </a:r>
            <a:r>
              <a:rPr lang="en-US" sz="2800" dirty="0" err="1"/>
              <a:t>sélectionnés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r>
              <a:rPr lang="en-US" sz="2800" dirty="0" err="1"/>
              <a:t>Financement</a:t>
            </a:r>
            <a:r>
              <a:rPr lang="en-US" sz="2800" dirty="0"/>
              <a:t> des </a:t>
            </a:r>
            <a:r>
              <a:rPr lang="en-US" sz="2800" dirty="0" err="1"/>
              <a:t>acteurs</a:t>
            </a:r>
            <a:r>
              <a:rPr lang="en-US" sz="2800" dirty="0"/>
              <a:t> </a:t>
            </a:r>
            <a:endParaRPr lang="en-BE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94639E-DAA4-A667-D751-8ED4BB8F3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C71D710A-F194-1568-C57A-CB77E1147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4. Défis rencontrés et leçons apprises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0D373D-E69A-D7A0-A851-7FBDAE650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685577"/>
            <a:ext cx="6617018" cy="496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E25D44-2072-D57F-394B-2E45E8F9B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5518"/>
          <a:stretch/>
        </p:blipFill>
        <p:spPr bwMode="auto">
          <a:xfrm>
            <a:off x="9455599" y="5487868"/>
            <a:ext cx="6671887" cy="3578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014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B6B7D-1C9B-CBE6-084F-57A742EF8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770A00-C87D-29B7-C7E4-F845B08DC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30056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Formation des Points </a:t>
            </a:r>
            <a:r>
              <a:rPr lang="en-US" sz="2800" dirty="0" err="1"/>
              <a:t>focaux</a:t>
            </a:r>
            <a:r>
              <a:rPr lang="en-US" sz="2800" dirty="0"/>
              <a:t> </a:t>
            </a:r>
            <a:r>
              <a:rPr lang="en-US" sz="2800" dirty="0" err="1"/>
              <a:t>secondiares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Recrutement</a:t>
            </a:r>
            <a:r>
              <a:rPr lang="en-US" sz="2800" dirty="0"/>
              <a:t> du </a:t>
            </a:r>
            <a:r>
              <a:rPr lang="en-US" sz="2800" dirty="0" err="1"/>
              <a:t>Coordonnateur</a:t>
            </a:r>
            <a:r>
              <a:rPr lang="en-US" sz="2800" dirty="0"/>
              <a:t>  des Points </a:t>
            </a:r>
            <a:r>
              <a:rPr lang="en-US" sz="2800" dirty="0" err="1"/>
              <a:t>focaux</a:t>
            </a:r>
            <a:r>
              <a:rPr lang="en-US" sz="2800" dirty="0"/>
              <a:t> </a:t>
            </a:r>
            <a:r>
              <a:rPr lang="en-US" sz="2800" dirty="0" err="1"/>
              <a:t>secondaires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Financement</a:t>
            </a:r>
            <a:r>
              <a:rPr lang="en-US" sz="2800" dirty="0"/>
              <a:t> pour encourager les points </a:t>
            </a:r>
            <a:r>
              <a:rPr lang="en-US" sz="2800" dirty="0" err="1"/>
              <a:t>focaux</a:t>
            </a:r>
            <a:r>
              <a:rPr lang="en-US" sz="2800" dirty="0"/>
              <a:t> </a:t>
            </a:r>
            <a:r>
              <a:rPr lang="en-US" sz="2800" dirty="0" err="1"/>
              <a:t>secondaires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Poursuivre</a:t>
            </a:r>
            <a:r>
              <a:rPr lang="en-US" sz="2800" dirty="0"/>
              <a:t> les </a:t>
            </a:r>
            <a:r>
              <a:rPr lang="en-US" sz="2800" dirty="0" err="1"/>
              <a:t>sensibilisations</a:t>
            </a:r>
            <a:r>
              <a:rPr lang="en-US" sz="2800" dirty="0"/>
              <a:t> </a:t>
            </a:r>
            <a:endParaRPr lang="en-BE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98A53-DE40-296E-7CC2-62DE4DC27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D1ACCCA-B05B-F655-5209-633BFF6D6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5. Perspectives et prochaines étapes </a:t>
            </a:r>
          </a:p>
          <a:p>
            <a:r>
              <a:rPr lang="fr-FR" sz="3200" dirty="0"/>
              <a:t>pour le CHM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B4762C1-26B0-AB2E-9102-3FCD6C6E5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9" y="1871575"/>
            <a:ext cx="7173397" cy="35408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58854A-F58E-E668-6171-4128B3E0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r="6703"/>
          <a:stretch>
            <a:fillRect/>
          </a:stretch>
        </p:blipFill>
        <p:spPr bwMode="auto">
          <a:xfrm>
            <a:off x="9789064" y="5731358"/>
            <a:ext cx="62452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9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0098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16D259BB7594881F1B92037591576" ma:contentTypeVersion="13" ma:contentTypeDescription="Crée un document." ma:contentTypeScope="" ma:versionID="383a0c950e5a4eda21cec6f514c1b74b">
  <xsd:schema xmlns:xsd="http://www.w3.org/2001/XMLSchema" xmlns:xs="http://www.w3.org/2001/XMLSchema" xmlns:p="http://schemas.microsoft.com/office/2006/metadata/properties" xmlns:ns2="67ea7819-508a-408f-a688-c6a0cf1eb86b" xmlns:ns3="dd1d2c57-93c1-40e7-bb24-7527ca1646c5" targetNamespace="http://schemas.microsoft.com/office/2006/metadata/properties" ma:root="true" ma:fieldsID="0c3aedb7d84a53d3c2cf676a94f4c9a3" ns2:_="" ns3:_="">
    <xsd:import namespace="67ea7819-508a-408f-a688-c6a0cf1eb86b"/>
    <xsd:import namespace="dd1d2c57-93c1-40e7-bb24-7527ca164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a7819-508a-408f-a688-c6a0cf1eb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87cc964-1fad-4322-8c46-b34bf62841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d2c57-93c1-40e7-bb24-7527ca1646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c2a1c8-8b85-40a0-8d7a-b46c8bf26ffb}" ma:internalName="TaxCatchAll" ma:showField="CatchAllData" ma:web="dd1d2c57-93c1-40e7-bb24-7527ca164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1d2c57-93c1-40e7-bb24-7527ca1646c5" xsi:nil="true"/>
    <lcf76f155ced4ddcb4097134ff3c332f xmlns="67ea7819-508a-408f-a688-c6a0cf1eb8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879901-E10E-4065-8C29-B52917439C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65FBEF-95D4-4C42-9A38-9941A2FE2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a7819-508a-408f-a688-c6a0cf1eb86b"/>
    <ds:schemaRef ds:uri="dd1d2c57-93c1-40e7-bb24-7527ca164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4792A6-B7E3-496A-B37E-8248016B9706}">
  <ds:schemaRefs>
    <ds:schemaRef ds:uri="67ea7819-508a-408f-a688-c6a0cf1eb86b"/>
    <ds:schemaRef ds:uri="dd1d2c57-93c1-40e7-bb24-7527ca1646c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331</Words>
  <Application>Microsoft Office PowerPoint</Application>
  <PresentationFormat>Personnalisé</PresentationFormat>
  <Paragraphs>94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Impact</vt:lpstr>
      <vt:lpstr>PP Right Grotesk BE Compact Dar</vt:lpstr>
      <vt:lpstr>Wingdings</vt:lpstr>
      <vt:lpstr>Thème Office</vt:lpstr>
      <vt:lpstr>Présentation des activités dans le cadre du CHM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DUBOIS</dc:creator>
  <cp:lastModifiedBy>HP</cp:lastModifiedBy>
  <cp:revision>35</cp:revision>
  <dcterms:created xsi:type="dcterms:W3CDTF">2022-03-16T16:23:10Z</dcterms:created>
  <dcterms:modified xsi:type="dcterms:W3CDTF">2026-01-21T08:10:33Z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0x01010060B16D259BB7594881F1B92037591576</vt:lpwstr>
  </property>
  <property fmtid="{D5CDD505-2E9C-101B-9397-08002B2CF9AE}" pid="3" name="MediaServiceImageTags">
    <vt:lpwstr/>
  </property>
</Properties>
</file>