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6" r:id="rId3"/>
    <p:sldMasterId id="2147483844" r:id="rId4"/>
  </p:sldMasterIdLst>
  <p:notesMasterIdLst>
    <p:notesMasterId r:id="rId19"/>
  </p:notesMasterIdLst>
  <p:sldIdLst>
    <p:sldId id="257" r:id="rId5"/>
    <p:sldId id="402" r:id="rId6"/>
    <p:sldId id="418" r:id="rId7"/>
    <p:sldId id="404" r:id="rId8"/>
    <p:sldId id="419" r:id="rId9"/>
    <p:sldId id="405" r:id="rId10"/>
    <p:sldId id="406" r:id="rId11"/>
    <p:sldId id="407" r:id="rId12"/>
    <p:sldId id="408" r:id="rId13"/>
    <p:sldId id="420" r:id="rId14"/>
    <p:sldId id="412" r:id="rId15"/>
    <p:sldId id="417" r:id="rId16"/>
    <p:sldId id="422" r:id="rId17"/>
    <p:sldId id="26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6C71-94AE-4BA6-A0E0-5891D9945DD9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49B7-3C79-4CC7-8F7B-817E180B7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91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1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4" y="2130433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4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1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6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0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3474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97037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2pPr>
            <a:lvl3pPr marL="79407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3pPr>
            <a:lvl4pPr marL="1191111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58814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985187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38222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779262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317629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8"/>
            </a:lvl3pPr>
            <a:lvl4pPr>
              <a:defRPr sz="1562"/>
            </a:lvl4pPr>
            <a:lvl5pPr>
              <a:defRPr sz="1562"/>
            </a:lvl5pPr>
            <a:lvl6pPr>
              <a:defRPr sz="1562"/>
            </a:lvl6pPr>
            <a:lvl7pPr>
              <a:defRPr sz="1562"/>
            </a:lvl7pPr>
            <a:lvl8pPr>
              <a:defRPr sz="1562"/>
            </a:lvl8pPr>
            <a:lvl9pPr>
              <a:defRPr sz="15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8"/>
            </a:lvl3pPr>
            <a:lvl4pPr>
              <a:defRPr sz="1562"/>
            </a:lvl4pPr>
            <a:lvl5pPr>
              <a:defRPr sz="1562"/>
            </a:lvl5pPr>
            <a:lvl6pPr>
              <a:defRPr sz="1562"/>
            </a:lvl6pPr>
            <a:lvl7pPr>
              <a:defRPr sz="1562"/>
            </a:lvl7pPr>
            <a:lvl8pPr>
              <a:defRPr sz="1562"/>
            </a:lvl8pPr>
            <a:lvl9pPr>
              <a:defRPr sz="15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7" indent="0">
              <a:buNone/>
              <a:defRPr sz="1738" b="1"/>
            </a:lvl2pPr>
            <a:lvl3pPr marL="794075" indent="0">
              <a:buNone/>
              <a:defRPr sz="1562" b="1"/>
            </a:lvl3pPr>
            <a:lvl4pPr marL="1191111" indent="0">
              <a:buNone/>
              <a:defRPr sz="1389" b="1"/>
            </a:lvl4pPr>
            <a:lvl5pPr marL="1588148" indent="0">
              <a:buNone/>
              <a:defRPr sz="1389" b="1"/>
            </a:lvl5pPr>
            <a:lvl6pPr marL="1985187" indent="0">
              <a:buNone/>
              <a:defRPr sz="1389" b="1"/>
            </a:lvl6pPr>
            <a:lvl7pPr marL="2382224" indent="0">
              <a:buNone/>
              <a:defRPr sz="1389" b="1"/>
            </a:lvl7pPr>
            <a:lvl8pPr marL="2779262" indent="0">
              <a:buNone/>
              <a:defRPr sz="1389" b="1"/>
            </a:lvl8pPr>
            <a:lvl9pPr marL="3176298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084"/>
            </a:lvl1pPr>
            <a:lvl2pPr>
              <a:defRPr sz="1738"/>
            </a:lvl2pPr>
            <a:lvl3pPr>
              <a:defRPr sz="1562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7" indent="0">
              <a:buNone/>
              <a:defRPr sz="1738" b="1"/>
            </a:lvl2pPr>
            <a:lvl3pPr marL="794075" indent="0">
              <a:buNone/>
              <a:defRPr sz="1562" b="1"/>
            </a:lvl3pPr>
            <a:lvl4pPr marL="1191111" indent="0">
              <a:buNone/>
              <a:defRPr sz="1389" b="1"/>
            </a:lvl4pPr>
            <a:lvl5pPr marL="1588148" indent="0">
              <a:buNone/>
              <a:defRPr sz="1389" b="1"/>
            </a:lvl5pPr>
            <a:lvl6pPr marL="1985187" indent="0">
              <a:buNone/>
              <a:defRPr sz="1389" b="1"/>
            </a:lvl6pPr>
            <a:lvl7pPr marL="2382224" indent="0">
              <a:buNone/>
              <a:defRPr sz="1389" b="1"/>
            </a:lvl7pPr>
            <a:lvl8pPr marL="2779262" indent="0">
              <a:buNone/>
              <a:defRPr sz="1389" b="1"/>
            </a:lvl8pPr>
            <a:lvl9pPr marL="3176298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4" cy="3951288"/>
          </a:xfrm>
        </p:spPr>
        <p:txBody>
          <a:bodyPr/>
          <a:lstStyle>
            <a:lvl1pPr>
              <a:defRPr sz="2084"/>
            </a:lvl1pPr>
            <a:lvl2pPr>
              <a:defRPr sz="1738"/>
            </a:lvl2pPr>
            <a:lvl3pPr>
              <a:defRPr sz="1562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6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0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5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73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8" cy="5853113"/>
          </a:xfrm>
        </p:spPr>
        <p:txBody>
          <a:bodyPr/>
          <a:lstStyle>
            <a:lvl1pPr>
              <a:defRPr sz="2779"/>
            </a:lvl1pPr>
            <a:lvl2pPr>
              <a:defRPr sz="2432"/>
            </a:lvl2pPr>
            <a:lvl3pPr>
              <a:defRPr sz="2084"/>
            </a:lvl3pPr>
            <a:lvl4pPr>
              <a:defRPr sz="1738"/>
            </a:lvl4pPr>
            <a:lvl5pPr>
              <a:defRPr sz="1738"/>
            </a:lvl5pPr>
            <a:lvl6pPr>
              <a:defRPr sz="1738"/>
            </a:lvl6pPr>
            <a:lvl7pPr>
              <a:defRPr sz="1738"/>
            </a:lvl7pPr>
            <a:lvl8pPr>
              <a:defRPr sz="1738"/>
            </a:lvl8pPr>
            <a:lvl9pPr>
              <a:defRPr sz="17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216"/>
            </a:lvl1pPr>
            <a:lvl2pPr marL="397037" indent="0">
              <a:buNone/>
              <a:defRPr sz="1043"/>
            </a:lvl2pPr>
            <a:lvl3pPr marL="794075" indent="0">
              <a:buNone/>
              <a:defRPr sz="868"/>
            </a:lvl3pPr>
            <a:lvl4pPr marL="1191111" indent="0">
              <a:buNone/>
              <a:defRPr sz="782"/>
            </a:lvl4pPr>
            <a:lvl5pPr marL="1588148" indent="0">
              <a:buNone/>
              <a:defRPr sz="782"/>
            </a:lvl5pPr>
            <a:lvl6pPr marL="1985187" indent="0">
              <a:buNone/>
              <a:defRPr sz="782"/>
            </a:lvl6pPr>
            <a:lvl7pPr marL="2382224" indent="0">
              <a:buNone/>
              <a:defRPr sz="782"/>
            </a:lvl7pPr>
            <a:lvl8pPr marL="2779262" indent="0">
              <a:buNone/>
              <a:defRPr sz="782"/>
            </a:lvl8pPr>
            <a:lvl9pPr marL="3176298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3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0" cy="566738"/>
          </a:xfrm>
        </p:spPr>
        <p:txBody>
          <a:bodyPr anchor="b"/>
          <a:lstStyle>
            <a:lvl1pPr algn="l">
              <a:defRPr sz="1738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2779"/>
            </a:lvl1pPr>
            <a:lvl2pPr marL="397037" indent="0">
              <a:buNone/>
              <a:defRPr sz="2432"/>
            </a:lvl2pPr>
            <a:lvl3pPr marL="794075" indent="0">
              <a:buNone/>
              <a:defRPr sz="2084"/>
            </a:lvl3pPr>
            <a:lvl4pPr marL="1191111" indent="0">
              <a:buNone/>
              <a:defRPr sz="1738"/>
            </a:lvl4pPr>
            <a:lvl5pPr marL="1588148" indent="0">
              <a:buNone/>
              <a:defRPr sz="1738"/>
            </a:lvl5pPr>
            <a:lvl6pPr marL="1985187" indent="0">
              <a:buNone/>
              <a:defRPr sz="1738"/>
            </a:lvl6pPr>
            <a:lvl7pPr marL="2382224" indent="0">
              <a:buNone/>
              <a:defRPr sz="1738"/>
            </a:lvl7pPr>
            <a:lvl8pPr marL="2779262" indent="0">
              <a:buNone/>
              <a:defRPr sz="1738"/>
            </a:lvl8pPr>
            <a:lvl9pPr marL="3176298" indent="0">
              <a:buNone/>
              <a:defRPr sz="1738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200" cy="804862"/>
          </a:xfrm>
        </p:spPr>
        <p:txBody>
          <a:bodyPr/>
          <a:lstStyle>
            <a:lvl1pPr marL="0" indent="0">
              <a:buNone/>
              <a:defRPr sz="1216"/>
            </a:lvl1pPr>
            <a:lvl2pPr marL="397037" indent="0">
              <a:buNone/>
              <a:defRPr sz="1043"/>
            </a:lvl2pPr>
            <a:lvl3pPr marL="794075" indent="0">
              <a:buNone/>
              <a:defRPr sz="868"/>
            </a:lvl3pPr>
            <a:lvl4pPr marL="1191111" indent="0">
              <a:buNone/>
              <a:defRPr sz="782"/>
            </a:lvl4pPr>
            <a:lvl5pPr marL="1588148" indent="0">
              <a:buNone/>
              <a:defRPr sz="782"/>
            </a:lvl5pPr>
            <a:lvl6pPr marL="1985187" indent="0">
              <a:buNone/>
              <a:defRPr sz="782"/>
            </a:lvl6pPr>
            <a:lvl7pPr marL="2382224" indent="0">
              <a:buNone/>
              <a:defRPr sz="782"/>
            </a:lvl7pPr>
            <a:lvl8pPr marL="2779262" indent="0">
              <a:buNone/>
              <a:defRPr sz="782"/>
            </a:lvl8pPr>
            <a:lvl9pPr marL="3176298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8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2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4" y="274646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33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4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5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3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397032"/>
            <a:fld id="{B68D7304-1DDB-4440-AB10-DDECB09D77E6}" type="datetime1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397032"/>
              <a:t>21.01.2026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084">
                <a:solidFill>
                  <a:schemeClr val="bg1"/>
                </a:solidFill>
              </a:defRPr>
            </a:lvl1pPr>
            <a:lvl2pPr marL="396933" indent="0" algn="ctr">
              <a:buNone/>
              <a:defRPr sz="1737"/>
            </a:lvl2pPr>
            <a:lvl3pPr marL="793867" indent="0" algn="ctr">
              <a:buNone/>
              <a:defRPr sz="1563"/>
            </a:lvl3pPr>
            <a:lvl4pPr marL="1190800" indent="0" algn="ctr">
              <a:buNone/>
              <a:defRPr sz="1389"/>
            </a:lvl4pPr>
            <a:lvl5pPr marL="1587733" indent="0" algn="ctr">
              <a:buNone/>
              <a:defRPr sz="1389"/>
            </a:lvl5pPr>
            <a:lvl6pPr marL="1984667" indent="0" algn="ctr">
              <a:buNone/>
              <a:defRPr sz="1389"/>
            </a:lvl6pPr>
            <a:lvl7pPr marL="2381599" indent="0" algn="ctr">
              <a:buNone/>
              <a:defRPr sz="1389"/>
            </a:lvl7pPr>
            <a:lvl8pPr marL="2778533" indent="0" algn="ctr">
              <a:buNone/>
              <a:defRPr sz="1389"/>
            </a:lvl8pPr>
            <a:lvl9pPr marL="3175466" indent="0" algn="ctr">
              <a:buNone/>
              <a:defRPr sz="138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5" y="6287169"/>
            <a:ext cx="3972965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12" b="0" i="0" u="none" strike="noStrike" kern="1200" cap="none" spc="0" normalizeH="0" baseline="0" noProof="0" dirty="0">
                <a:ln>
                  <a:noFill/>
                </a:ln>
                <a:solidFill>
                  <a:srgbClr val="679D9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Une initiative de l’Organisation des États d’Afrique, des Caraïbes et du Pacifique financée par le 11è Fonds européen de développement de l'Union européenne.</a:t>
            </a:r>
            <a:endParaRPr kumimoji="0" lang="en-US" sz="912" b="0" i="0" u="none" strike="noStrike" kern="1200" cap="none" spc="0" normalizeH="0" baseline="0" noProof="0" dirty="0">
              <a:ln>
                <a:noFill/>
              </a:ln>
              <a:solidFill>
                <a:srgbClr val="679D97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1" y="5801490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7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606551"/>
          </a:xfrm>
        </p:spPr>
        <p:txBody>
          <a:bodyPr/>
          <a:lstStyle>
            <a:lvl1pPr>
              <a:defRPr sz="2778"/>
            </a:lvl1pPr>
            <a:lvl2pPr>
              <a:defRPr sz="2432"/>
            </a:lvl2pPr>
            <a:lvl3pPr>
              <a:defRPr sz="2084"/>
            </a:lvl3pPr>
            <a:lvl4pPr>
              <a:defRPr sz="1737"/>
            </a:lvl4pPr>
            <a:lvl5pPr>
              <a:defRPr sz="1737"/>
            </a:lvl5pPr>
            <a:lvl6pPr>
              <a:defRPr sz="1737"/>
            </a:lvl6pPr>
            <a:lvl7pPr>
              <a:defRPr sz="1737"/>
            </a:lvl7pPr>
            <a:lvl8pPr>
              <a:defRPr sz="1737"/>
            </a:lvl8pPr>
            <a:lvl9pPr>
              <a:defRPr sz="17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27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7"/>
            <a:ext cx="4116388" cy="3006351"/>
          </a:xfrm>
        </p:spPr>
        <p:txBody>
          <a:bodyPr/>
          <a:lstStyle>
            <a:lvl1pPr marL="0" indent="0">
              <a:buNone/>
              <a:defRPr sz="1389"/>
            </a:lvl1pPr>
            <a:lvl2pPr marL="396933" indent="0">
              <a:buNone/>
              <a:defRPr sz="1216"/>
            </a:lvl2pPr>
            <a:lvl3pPr marL="793867" indent="0">
              <a:buNone/>
              <a:defRPr sz="1042"/>
            </a:lvl3pPr>
            <a:lvl4pPr marL="1190800" indent="0">
              <a:buNone/>
              <a:defRPr sz="868"/>
            </a:lvl4pPr>
            <a:lvl5pPr marL="1587733" indent="0">
              <a:buNone/>
              <a:defRPr sz="868"/>
            </a:lvl5pPr>
            <a:lvl6pPr marL="1984667" indent="0">
              <a:buNone/>
              <a:defRPr sz="868"/>
            </a:lvl6pPr>
            <a:lvl7pPr marL="2381599" indent="0">
              <a:buNone/>
              <a:defRPr sz="868"/>
            </a:lvl7pPr>
            <a:lvl8pPr marL="2778533" indent="0">
              <a:buNone/>
              <a:defRPr sz="868"/>
            </a:lvl8pPr>
            <a:lvl9pPr marL="3175466" indent="0">
              <a:buNone/>
              <a:defRPr sz="86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defTabSz="397032"/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14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25" b="0" i="0" u="none" strike="noStrike" kern="1200" cap="none" spc="0" normalizeH="0" baseline="0" noProof="0">
              <a:ln>
                <a:noFill/>
              </a:ln>
              <a:solidFill>
                <a:srgbClr val="679D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defTabSz="397032"/>
            <a:r>
              <a:rPr lang="en-US">
                <a:solidFill>
                  <a:prstClr val="white"/>
                </a:solidFill>
              </a:rPr>
              <a:t>BIOPAMA PPT Template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397032"/>
            <a:fld id="{15BA75AA-2165-41F1-9C20-0A222A46F366}" type="datetime1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397032"/>
              <a:t>21.01.2026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8E6E1215-9133-0E48-AF1B-6BA022E5F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12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1" y="441149"/>
            <a:ext cx="895350" cy="365124"/>
          </a:xfrm>
          <a:prstGeom prst="rect">
            <a:avLst/>
          </a:prstGeom>
        </p:spPr>
        <p:txBody>
          <a:bodyPr vert="horz" lIns="79384" tIns="39692" rIns="79384" bIns="39692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9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7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4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5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3" y="1611816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73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7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1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474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1pPr>
            <a:lvl2pPr marL="397032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2pPr>
            <a:lvl3pPr marL="79406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3pPr>
            <a:lvl4pPr marL="1191097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58813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985162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382195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779227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317626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1" cy="1362075"/>
          </a:xfrm>
        </p:spPr>
        <p:txBody>
          <a:bodyPr anchor="t"/>
          <a:lstStyle>
            <a:lvl1pPr algn="l">
              <a:defRPr sz="3474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1" cy="1500187"/>
          </a:xfrm>
        </p:spPr>
        <p:txBody>
          <a:bodyPr anchor="b"/>
          <a:lstStyle>
            <a:lvl1pPr marL="0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1pPr>
            <a:lvl2pPr marL="397032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2pPr>
            <a:lvl3pPr marL="79406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3pPr>
            <a:lvl4pPr marL="1191097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58813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985162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382195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779227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317626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57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7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7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0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2" indent="0">
              <a:buNone/>
              <a:defRPr sz="1737" b="1"/>
            </a:lvl2pPr>
            <a:lvl3pPr marL="794065" indent="0">
              <a:buNone/>
              <a:defRPr sz="1563" b="1"/>
            </a:lvl3pPr>
            <a:lvl4pPr marL="1191097" indent="0">
              <a:buNone/>
              <a:defRPr sz="1389" b="1"/>
            </a:lvl4pPr>
            <a:lvl5pPr marL="1588130" indent="0">
              <a:buNone/>
              <a:defRPr sz="1389" b="1"/>
            </a:lvl5pPr>
            <a:lvl6pPr marL="1985162" indent="0">
              <a:buNone/>
              <a:defRPr sz="1389" b="1"/>
            </a:lvl6pPr>
            <a:lvl7pPr marL="2382195" indent="0">
              <a:buNone/>
              <a:defRPr sz="1389" b="1"/>
            </a:lvl7pPr>
            <a:lvl8pPr marL="2779227" indent="0">
              <a:buNone/>
              <a:defRPr sz="1389" b="1"/>
            </a:lvl8pPr>
            <a:lvl9pPr marL="3176260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84"/>
            </a:lvl1pPr>
            <a:lvl2pPr>
              <a:defRPr sz="1737"/>
            </a:lvl2pPr>
            <a:lvl3pPr>
              <a:defRPr sz="1563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2" indent="0">
              <a:buNone/>
              <a:defRPr sz="1737" b="1"/>
            </a:lvl2pPr>
            <a:lvl3pPr marL="794065" indent="0">
              <a:buNone/>
              <a:defRPr sz="1563" b="1"/>
            </a:lvl3pPr>
            <a:lvl4pPr marL="1191097" indent="0">
              <a:buNone/>
              <a:defRPr sz="1389" b="1"/>
            </a:lvl4pPr>
            <a:lvl5pPr marL="1588130" indent="0">
              <a:buNone/>
              <a:defRPr sz="1389" b="1"/>
            </a:lvl5pPr>
            <a:lvl6pPr marL="1985162" indent="0">
              <a:buNone/>
              <a:defRPr sz="1389" b="1"/>
            </a:lvl6pPr>
            <a:lvl7pPr marL="2382195" indent="0">
              <a:buNone/>
              <a:defRPr sz="1389" b="1"/>
            </a:lvl7pPr>
            <a:lvl8pPr marL="2779227" indent="0">
              <a:buNone/>
              <a:defRPr sz="1389" b="1"/>
            </a:lvl8pPr>
            <a:lvl9pPr marL="3176260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084"/>
            </a:lvl1pPr>
            <a:lvl2pPr>
              <a:defRPr sz="1737"/>
            </a:lvl2pPr>
            <a:lvl3pPr>
              <a:defRPr sz="1563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60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58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65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73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779"/>
            </a:lvl1pPr>
            <a:lvl2pPr>
              <a:defRPr sz="2432"/>
            </a:lvl2pPr>
            <a:lvl3pPr>
              <a:defRPr sz="2084"/>
            </a:lvl3pPr>
            <a:lvl4pPr>
              <a:defRPr sz="1737"/>
            </a:lvl4pPr>
            <a:lvl5pPr>
              <a:defRPr sz="1737"/>
            </a:lvl5pPr>
            <a:lvl6pPr>
              <a:defRPr sz="1737"/>
            </a:lvl6pPr>
            <a:lvl7pPr>
              <a:defRPr sz="1737"/>
            </a:lvl7pPr>
            <a:lvl8pPr>
              <a:defRPr sz="1737"/>
            </a:lvl8pPr>
            <a:lvl9pPr>
              <a:defRPr sz="173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216"/>
            </a:lvl1pPr>
            <a:lvl2pPr marL="397032" indent="0">
              <a:buNone/>
              <a:defRPr sz="1042"/>
            </a:lvl2pPr>
            <a:lvl3pPr marL="794065" indent="0">
              <a:buNone/>
              <a:defRPr sz="868"/>
            </a:lvl3pPr>
            <a:lvl4pPr marL="1191097" indent="0">
              <a:buNone/>
              <a:defRPr sz="782"/>
            </a:lvl4pPr>
            <a:lvl5pPr marL="1588130" indent="0">
              <a:buNone/>
              <a:defRPr sz="782"/>
            </a:lvl5pPr>
            <a:lvl6pPr marL="1985162" indent="0">
              <a:buNone/>
              <a:defRPr sz="782"/>
            </a:lvl6pPr>
            <a:lvl7pPr marL="2382195" indent="0">
              <a:buNone/>
              <a:defRPr sz="782"/>
            </a:lvl7pPr>
            <a:lvl8pPr marL="2779227" indent="0">
              <a:buNone/>
              <a:defRPr sz="782"/>
            </a:lvl8pPr>
            <a:lvl9pPr marL="3176260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3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779"/>
            </a:lvl1pPr>
            <a:lvl2pPr marL="397032" indent="0">
              <a:buNone/>
              <a:defRPr sz="2432"/>
            </a:lvl2pPr>
            <a:lvl3pPr marL="794065" indent="0">
              <a:buNone/>
              <a:defRPr sz="2084"/>
            </a:lvl3pPr>
            <a:lvl4pPr marL="1191097" indent="0">
              <a:buNone/>
              <a:defRPr sz="1737"/>
            </a:lvl4pPr>
            <a:lvl5pPr marL="1588130" indent="0">
              <a:buNone/>
              <a:defRPr sz="1737"/>
            </a:lvl5pPr>
            <a:lvl6pPr marL="1985162" indent="0">
              <a:buNone/>
              <a:defRPr sz="1737"/>
            </a:lvl6pPr>
            <a:lvl7pPr marL="2382195" indent="0">
              <a:buNone/>
              <a:defRPr sz="1737"/>
            </a:lvl7pPr>
            <a:lvl8pPr marL="2779227" indent="0">
              <a:buNone/>
              <a:defRPr sz="1737"/>
            </a:lvl8pPr>
            <a:lvl9pPr marL="3176260" indent="0">
              <a:buNone/>
              <a:defRPr sz="17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16"/>
            </a:lvl1pPr>
            <a:lvl2pPr marL="397032" indent="0">
              <a:buNone/>
              <a:defRPr sz="1042"/>
            </a:lvl2pPr>
            <a:lvl3pPr marL="794065" indent="0">
              <a:buNone/>
              <a:defRPr sz="868"/>
            </a:lvl3pPr>
            <a:lvl4pPr marL="1191097" indent="0">
              <a:buNone/>
              <a:defRPr sz="782"/>
            </a:lvl4pPr>
            <a:lvl5pPr marL="1588130" indent="0">
              <a:buNone/>
              <a:defRPr sz="782"/>
            </a:lvl5pPr>
            <a:lvl6pPr marL="1985162" indent="0">
              <a:buNone/>
              <a:defRPr sz="782"/>
            </a:lvl6pPr>
            <a:lvl7pPr marL="2382195" indent="0">
              <a:buNone/>
              <a:defRPr sz="782"/>
            </a:lvl7pPr>
            <a:lvl8pPr marL="2779227" indent="0">
              <a:buNone/>
              <a:defRPr sz="782"/>
            </a:lvl8pPr>
            <a:lvl9pPr marL="3176260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68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8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76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1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7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32"/>
            </a:lvl1pPr>
            <a:lvl2pPr>
              <a:defRPr sz="2084"/>
            </a:lvl2pPr>
            <a:lvl3pPr>
              <a:defRPr sz="1737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9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21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56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57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8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61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9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22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893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7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2" indent="0">
              <a:buNone/>
              <a:defRPr sz="1737" b="1"/>
            </a:lvl2pPr>
            <a:lvl3pPr marL="794065" indent="0">
              <a:buNone/>
              <a:defRPr sz="1563" b="1"/>
            </a:lvl3pPr>
            <a:lvl4pPr marL="1191097" indent="0">
              <a:buNone/>
              <a:defRPr sz="1389" b="1"/>
            </a:lvl4pPr>
            <a:lvl5pPr marL="1588130" indent="0">
              <a:buNone/>
              <a:defRPr sz="1389" b="1"/>
            </a:lvl5pPr>
            <a:lvl6pPr marL="1985162" indent="0">
              <a:buNone/>
              <a:defRPr sz="1389" b="1"/>
            </a:lvl6pPr>
            <a:lvl7pPr marL="2382195" indent="0">
              <a:buNone/>
              <a:defRPr sz="1389" b="1"/>
            </a:lvl7pPr>
            <a:lvl8pPr marL="2779227" indent="0">
              <a:buNone/>
              <a:defRPr sz="1389" b="1"/>
            </a:lvl8pPr>
            <a:lvl9pPr marL="3176260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084"/>
            </a:lvl1pPr>
            <a:lvl2pPr>
              <a:defRPr sz="1737"/>
            </a:lvl2pPr>
            <a:lvl3pPr>
              <a:defRPr sz="1563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084" b="1"/>
            </a:lvl1pPr>
            <a:lvl2pPr marL="397032" indent="0">
              <a:buNone/>
              <a:defRPr sz="1737" b="1"/>
            </a:lvl2pPr>
            <a:lvl3pPr marL="794065" indent="0">
              <a:buNone/>
              <a:defRPr sz="1563" b="1"/>
            </a:lvl3pPr>
            <a:lvl4pPr marL="1191097" indent="0">
              <a:buNone/>
              <a:defRPr sz="1389" b="1"/>
            </a:lvl4pPr>
            <a:lvl5pPr marL="1588130" indent="0">
              <a:buNone/>
              <a:defRPr sz="1389" b="1"/>
            </a:lvl5pPr>
            <a:lvl6pPr marL="1985162" indent="0">
              <a:buNone/>
              <a:defRPr sz="1389" b="1"/>
            </a:lvl6pPr>
            <a:lvl7pPr marL="2382195" indent="0">
              <a:buNone/>
              <a:defRPr sz="1389" b="1"/>
            </a:lvl7pPr>
            <a:lvl8pPr marL="2779227" indent="0">
              <a:buNone/>
              <a:defRPr sz="1389" b="1"/>
            </a:lvl8pPr>
            <a:lvl9pPr marL="3176260" indent="0">
              <a:buNone/>
              <a:defRPr sz="138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084"/>
            </a:lvl1pPr>
            <a:lvl2pPr>
              <a:defRPr sz="1737"/>
            </a:lvl2pPr>
            <a:lvl3pPr>
              <a:defRPr sz="1563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73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779"/>
            </a:lvl1pPr>
            <a:lvl2pPr>
              <a:defRPr sz="2432"/>
            </a:lvl2pPr>
            <a:lvl3pPr>
              <a:defRPr sz="2084"/>
            </a:lvl3pPr>
            <a:lvl4pPr>
              <a:defRPr sz="1737"/>
            </a:lvl4pPr>
            <a:lvl5pPr>
              <a:defRPr sz="1737"/>
            </a:lvl5pPr>
            <a:lvl6pPr>
              <a:defRPr sz="1737"/>
            </a:lvl6pPr>
            <a:lvl7pPr>
              <a:defRPr sz="1737"/>
            </a:lvl7pPr>
            <a:lvl8pPr>
              <a:defRPr sz="1737"/>
            </a:lvl8pPr>
            <a:lvl9pPr>
              <a:defRPr sz="173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16"/>
            </a:lvl1pPr>
            <a:lvl2pPr marL="397032" indent="0">
              <a:buNone/>
              <a:defRPr sz="1042"/>
            </a:lvl2pPr>
            <a:lvl3pPr marL="794065" indent="0">
              <a:buNone/>
              <a:defRPr sz="868"/>
            </a:lvl3pPr>
            <a:lvl4pPr marL="1191097" indent="0">
              <a:buNone/>
              <a:defRPr sz="782"/>
            </a:lvl4pPr>
            <a:lvl5pPr marL="1588130" indent="0">
              <a:buNone/>
              <a:defRPr sz="782"/>
            </a:lvl5pPr>
            <a:lvl6pPr marL="1985162" indent="0">
              <a:buNone/>
              <a:defRPr sz="782"/>
            </a:lvl6pPr>
            <a:lvl7pPr marL="2382195" indent="0">
              <a:buNone/>
              <a:defRPr sz="782"/>
            </a:lvl7pPr>
            <a:lvl8pPr marL="2779227" indent="0">
              <a:buNone/>
              <a:defRPr sz="782"/>
            </a:lvl8pPr>
            <a:lvl9pPr marL="3176260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73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779"/>
            </a:lvl1pPr>
            <a:lvl2pPr marL="397032" indent="0">
              <a:buNone/>
              <a:defRPr sz="2432"/>
            </a:lvl2pPr>
            <a:lvl3pPr marL="794065" indent="0">
              <a:buNone/>
              <a:defRPr sz="2084"/>
            </a:lvl3pPr>
            <a:lvl4pPr marL="1191097" indent="0">
              <a:buNone/>
              <a:defRPr sz="1737"/>
            </a:lvl4pPr>
            <a:lvl5pPr marL="1588130" indent="0">
              <a:buNone/>
              <a:defRPr sz="1737"/>
            </a:lvl5pPr>
            <a:lvl6pPr marL="1985162" indent="0">
              <a:buNone/>
              <a:defRPr sz="1737"/>
            </a:lvl6pPr>
            <a:lvl7pPr marL="2382195" indent="0">
              <a:buNone/>
              <a:defRPr sz="1737"/>
            </a:lvl7pPr>
            <a:lvl8pPr marL="2779227" indent="0">
              <a:buNone/>
              <a:defRPr sz="1737"/>
            </a:lvl8pPr>
            <a:lvl9pPr marL="3176260" indent="0">
              <a:buNone/>
              <a:defRPr sz="17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216"/>
            </a:lvl1pPr>
            <a:lvl2pPr marL="397032" indent="0">
              <a:buNone/>
              <a:defRPr sz="1042"/>
            </a:lvl2pPr>
            <a:lvl3pPr marL="794065" indent="0">
              <a:buNone/>
              <a:defRPr sz="868"/>
            </a:lvl3pPr>
            <a:lvl4pPr marL="1191097" indent="0">
              <a:buNone/>
              <a:defRPr sz="782"/>
            </a:lvl4pPr>
            <a:lvl5pPr marL="1588130" indent="0">
              <a:buNone/>
              <a:defRPr sz="782"/>
            </a:lvl5pPr>
            <a:lvl6pPr marL="1985162" indent="0">
              <a:buNone/>
              <a:defRPr sz="782"/>
            </a:lvl6pPr>
            <a:lvl7pPr marL="2382195" indent="0">
              <a:buNone/>
              <a:defRPr sz="782"/>
            </a:lvl7pPr>
            <a:lvl8pPr marL="2779227" indent="0">
              <a:buNone/>
              <a:defRPr sz="782"/>
            </a:lvl8pPr>
            <a:lvl9pPr marL="3176260" indent="0">
              <a:buNone/>
              <a:defRPr sz="7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906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93906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90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906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79390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97032" rtl="0" eaLnBrk="1" latinLnBrk="0" hangingPunct="1">
        <a:spcBef>
          <a:spcPct val="0"/>
        </a:spcBef>
        <a:buNone/>
        <a:defRPr sz="38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774" indent="-297774" algn="l" defTabSz="397032" rtl="0" eaLnBrk="1" latinLnBrk="0" hangingPunct="1">
        <a:spcBef>
          <a:spcPct val="20000"/>
        </a:spcBef>
        <a:buFont typeface="Arial"/>
        <a:buChar char="•"/>
        <a:defRPr sz="2779" kern="1200">
          <a:solidFill>
            <a:schemeClr val="tx1"/>
          </a:solidFill>
          <a:latin typeface="+mn-lt"/>
          <a:ea typeface="+mn-ea"/>
          <a:cs typeface="+mn-cs"/>
        </a:defRPr>
      </a:lvl1pPr>
      <a:lvl2pPr marL="645178" indent="-248145" algn="l" defTabSz="397032" rtl="0" eaLnBrk="1" latinLnBrk="0" hangingPunct="1">
        <a:spcBef>
          <a:spcPct val="20000"/>
        </a:spcBef>
        <a:buFont typeface="Arial"/>
        <a:buChar char="–"/>
        <a:defRPr sz="2432" kern="1200">
          <a:solidFill>
            <a:schemeClr val="tx1"/>
          </a:solidFill>
          <a:latin typeface="+mn-lt"/>
          <a:ea typeface="+mn-ea"/>
          <a:cs typeface="+mn-cs"/>
        </a:defRPr>
      </a:lvl2pPr>
      <a:lvl3pPr marL="992581" indent="-198516" algn="l" defTabSz="397032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3pPr>
      <a:lvl4pPr marL="1389614" indent="-198516" algn="l" defTabSz="397032" rtl="0" eaLnBrk="1" latinLnBrk="0" hangingPunct="1">
        <a:spcBef>
          <a:spcPct val="20000"/>
        </a:spcBef>
        <a:buFont typeface="Arial"/>
        <a:buChar char="–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86646" indent="-198516" algn="l" defTabSz="397032" rtl="0" eaLnBrk="1" latinLnBrk="0" hangingPunct="1">
        <a:spcBef>
          <a:spcPct val="20000"/>
        </a:spcBef>
        <a:buFont typeface="Arial"/>
        <a:buChar char="»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183679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580711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2977744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374776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1pPr>
      <a:lvl2pPr marL="397032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2pPr>
      <a:lvl3pPr marL="794065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191097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58813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1985162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382195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779227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17626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4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4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4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397037" rtl="0" eaLnBrk="1" latinLnBrk="0" hangingPunct="1">
        <a:spcBef>
          <a:spcPct val="0"/>
        </a:spcBef>
        <a:buNone/>
        <a:defRPr sz="38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778" indent="-297778" algn="l" defTabSz="397037" rtl="0" eaLnBrk="1" latinLnBrk="0" hangingPunct="1">
        <a:spcBef>
          <a:spcPct val="20000"/>
        </a:spcBef>
        <a:buFont typeface="Arial"/>
        <a:buChar char="•"/>
        <a:defRPr sz="2779" kern="1200">
          <a:solidFill>
            <a:schemeClr val="tx1"/>
          </a:solidFill>
          <a:latin typeface="+mn-lt"/>
          <a:ea typeface="+mn-ea"/>
          <a:cs typeface="+mn-cs"/>
        </a:defRPr>
      </a:lvl1pPr>
      <a:lvl2pPr marL="645186" indent="-248148" algn="l" defTabSz="397037" rtl="0" eaLnBrk="1" latinLnBrk="0" hangingPunct="1">
        <a:spcBef>
          <a:spcPct val="20000"/>
        </a:spcBef>
        <a:buFont typeface="Arial"/>
        <a:buChar char="–"/>
        <a:defRPr sz="2432" kern="1200">
          <a:solidFill>
            <a:schemeClr val="tx1"/>
          </a:solidFill>
          <a:latin typeface="+mn-lt"/>
          <a:ea typeface="+mn-ea"/>
          <a:cs typeface="+mn-cs"/>
        </a:defRPr>
      </a:lvl2pPr>
      <a:lvl3pPr marL="992592" indent="-198519" algn="l" defTabSz="397037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3pPr>
      <a:lvl4pPr marL="1389629" indent="-198519" algn="l" defTabSz="397037" rtl="0" eaLnBrk="1" latinLnBrk="0" hangingPunct="1">
        <a:spcBef>
          <a:spcPct val="20000"/>
        </a:spcBef>
        <a:buFont typeface="Arial"/>
        <a:buChar char="–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86668" indent="-198519" algn="l" defTabSz="397037" rtl="0" eaLnBrk="1" latinLnBrk="0" hangingPunct="1">
        <a:spcBef>
          <a:spcPct val="20000"/>
        </a:spcBef>
        <a:buFont typeface="Arial"/>
        <a:buChar char="»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183706" indent="-198519" algn="l" defTabSz="397037" rtl="0" eaLnBrk="1" latinLnBrk="0" hangingPunct="1">
        <a:spcBef>
          <a:spcPct val="20000"/>
        </a:spcBef>
        <a:buFont typeface="Arial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580741" indent="-198519" algn="l" defTabSz="397037" rtl="0" eaLnBrk="1" latinLnBrk="0" hangingPunct="1">
        <a:spcBef>
          <a:spcPct val="20000"/>
        </a:spcBef>
        <a:buFont typeface="Arial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2977779" indent="-198519" algn="l" defTabSz="397037" rtl="0" eaLnBrk="1" latinLnBrk="0" hangingPunct="1">
        <a:spcBef>
          <a:spcPct val="20000"/>
        </a:spcBef>
        <a:buFont typeface="Arial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374816" indent="-198519" algn="l" defTabSz="397037" rtl="0" eaLnBrk="1" latinLnBrk="0" hangingPunct="1">
        <a:spcBef>
          <a:spcPct val="20000"/>
        </a:spcBef>
        <a:buFont typeface="Arial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1pPr>
      <a:lvl2pPr marL="397037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2pPr>
      <a:lvl3pPr marL="794075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3pPr>
      <a:lvl4pPr marL="1191111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4pPr>
      <a:lvl5pPr marL="1588148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5pPr>
      <a:lvl6pPr marL="1985187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6pPr>
      <a:lvl7pPr marL="2382224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7pPr>
      <a:lvl8pPr marL="2779262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8pPr>
      <a:lvl9pPr marL="3176298" algn="l" defTabSz="397037" rtl="0" eaLnBrk="1" latinLnBrk="0" hangingPunct="1">
        <a:defRPr sz="15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fld id="{043C35EB-F62D-8D40-910D-2399C100BF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21/01/2026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7032"/>
            <a:fld id="{A9BBFBE5-922D-F649-B4A6-26EAA4E151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9703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2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397032" rtl="0" eaLnBrk="1" latinLnBrk="0" hangingPunct="1">
        <a:spcBef>
          <a:spcPct val="0"/>
        </a:spcBef>
        <a:buNone/>
        <a:defRPr sz="38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774" indent="-297774" algn="l" defTabSz="397032" rtl="0" eaLnBrk="1" latinLnBrk="0" hangingPunct="1">
        <a:spcBef>
          <a:spcPct val="20000"/>
        </a:spcBef>
        <a:buFont typeface="Arial"/>
        <a:buChar char="•"/>
        <a:defRPr sz="2779" kern="1200">
          <a:solidFill>
            <a:schemeClr val="tx1"/>
          </a:solidFill>
          <a:latin typeface="+mn-lt"/>
          <a:ea typeface="+mn-ea"/>
          <a:cs typeface="+mn-cs"/>
        </a:defRPr>
      </a:lvl1pPr>
      <a:lvl2pPr marL="645178" indent="-248145" algn="l" defTabSz="397032" rtl="0" eaLnBrk="1" latinLnBrk="0" hangingPunct="1">
        <a:spcBef>
          <a:spcPct val="20000"/>
        </a:spcBef>
        <a:buFont typeface="Arial"/>
        <a:buChar char="–"/>
        <a:defRPr sz="2432" kern="1200">
          <a:solidFill>
            <a:schemeClr val="tx1"/>
          </a:solidFill>
          <a:latin typeface="+mn-lt"/>
          <a:ea typeface="+mn-ea"/>
          <a:cs typeface="+mn-cs"/>
        </a:defRPr>
      </a:lvl2pPr>
      <a:lvl3pPr marL="992581" indent="-198516" algn="l" defTabSz="397032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3pPr>
      <a:lvl4pPr marL="1389614" indent="-198516" algn="l" defTabSz="397032" rtl="0" eaLnBrk="1" latinLnBrk="0" hangingPunct="1">
        <a:spcBef>
          <a:spcPct val="20000"/>
        </a:spcBef>
        <a:buFont typeface="Arial"/>
        <a:buChar char="–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86646" indent="-198516" algn="l" defTabSz="397032" rtl="0" eaLnBrk="1" latinLnBrk="0" hangingPunct="1">
        <a:spcBef>
          <a:spcPct val="20000"/>
        </a:spcBef>
        <a:buFont typeface="Arial"/>
        <a:buChar char="»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183679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580711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2977744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374776" indent="-198516" algn="l" defTabSz="397032" rtl="0" eaLnBrk="1" latinLnBrk="0" hangingPunct="1">
        <a:spcBef>
          <a:spcPct val="20000"/>
        </a:spcBef>
        <a:buFont typeface="Arial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1pPr>
      <a:lvl2pPr marL="397032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2pPr>
      <a:lvl3pPr marL="794065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191097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58813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1985162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382195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779227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176260" algn="l" defTabSz="397032" rtl="0" eaLnBrk="1" latinLnBrk="0" hangingPunct="1"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C35EB-F62D-8D40-910D-2399C100BFE6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BFBE5-922D-F649-B4A6-26EAA4E151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4" Type="http://schemas.openxmlformats.org/officeDocument/2006/relationships/hyperlink" Target="mailto:aissatou.sy@cse.s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hyperlink" Target="https://www.bing.com/images/search?q=logo+centre+agrhymet+de+niamey&amp;id=815425E5C8C800F860F649A5C56ABD79F7B950E9&amp;FORM=IQFRBA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8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tiff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63B28B2-B24C-4930-A411-420359E5F53F}"/>
              </a:ext>
            </a:extLst>
          </p:cNvPr>
          <p:cNvSpPr txBox="1">
            <a:spLocks/>
          </p:cNvSpPr>
          <p:nvPr/>
        </p:nvSpPr>
        <p:spPr>
          <a:xfrm>
            <a:off x="187185" y="1990449"/>
            <a:ext cx="4876134" cy="1787897"/>
          </a:xfrm>
          <a:prstGeom prst="rect">
            <a:avLst/>
          </a:prstGeom>
        </p:spPr>
        <p:txBody>
          <a:bodyPr vert="horz" lIns="79405" tIns="39703" rIns="79405" bIns="397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97032">
              <a:lnSpc>
                <a:spcPts val="2200"/>
              </a:lnSpc>
            </a:pPr>
            <a:r>
              <a:rPr lang="en-US" sz="1600" b="1" i="1" dirty="0">
                <a:solidFill>
                  <a:prstClr val="white"/>
                </a:solidFill>
                <a:latin typeface="Arial"/>
                <a:cs typeface="Arial"/>
              </a:rPr>
              <a:t>OBAPAO, A DECISION-SUPPORT TOOL FOR BIODIVERSITY AND PROTECTED AREAS MANAGEMENT IN WEST AFRICA</a:t>
            </a:r>
            <a:endParaRPr lang="fr-FR" sz="1600" b="1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6F2192-9D40-40A2-DD48-7C7CF4658181}"/>
              </a:ext>
            </a:extLst>
          </p:cNvPr>
          <p:cNvSpPr txBox="1">
            <a:spLocks/>
          </p:cNvSpPr>
          <p:nvPr/>
        </p:nvSpPr>
        <p:spPr>
          <a:xfrm>
            <a:off x="3505200" y="3555089"/>
            <a:ext cx="7518400" cy="1787897"/>
          </a:xfrm>
          <a:prstGeom prst="rect">
            <a:avLst/>
          </a:prstGeom>
        </p:spPr>
        <p:txBody>
          <a:bodyPr vert="horz" lIns="79405" tIns="39703" rIns="79405" bIns="397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97032">
              <a:lnSpc>
                <a:spcPts val="2200"/>
              </a:lnSpc>
            </a:pPr>
            <a:endParaRPr lang="fr-FR" sz="1600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pPr defTabSz="397032">
              <a:lnSpc>
                <a:spcPts val="2200"/>
              </a:lnSpc>
            </a:pPr>
            <a:r>
              <a:rPr lang="en-US" sz="2000" b="1" i="1" dirty="0">
                <a:solidFill>
                  <a:prstClr val="white"/>
                </a:solidFill>
                <a:latin typeface="Arial"/>
                <a:cs typeface="Arial"/>
              </a:rPr>
              <a:t>Observatory for Biodiversity and Protected Areas in West Africa (OBAPAO): implementation of the TSCC in West Africa</a:t>
            </a:r>
          </a:p>
          <a:p>
            <a:pPr defTabSz="397032">
              <a:lnSpc>
                <a:spcPts val="2200"/>
              </a:lnSpc>
            </a:pPr>
            <a:endParaRPr lang="en-US" sz="2000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pPr defTabSz="397032">
              <a:lnSpc>
                <a:spcPts val="2200"/>
              </a:lnSpc>
            </a:pPr>
            <a:r>
              <a:rPr lang="en-US" sz="2000" b="1" i="1" dirty="0">
                <a:solidFill>
                  <a:prstClr val="white"/>
                </a:solidFill>
                <a:latin typeface="Arial"/>
                <a:cs typeface="Arial"/>
              </a:rPr>
              <a:t>Grand Popo, Benin</a:t>
            </a:r>
            <a:r>
              <a:rPr lang="en-US" sz="1400" b="1" i="1" dirty="0">
                <a:solidFill>
                  <a:prstClr val="white"/>
                </a:solidFill>
                <a:latin typeface="Arial"/>
                <a:cs typeface="Arial"/>
              </a:rPr>
              <a:t>, 21</a:t>
            </a:r>
            <a:r>
              <a:rPr lang="en-US" sz="1400" b="1" i="1" baseline="30000" dirty="0">
                <a:solidFill>
                  <a:prstClr val="white"/>
                </a:solidFill>
                <a:latin typeface="Arial"/>
                <a:cs typeface="Arial"/>
              </a:rPr>
              <a:t>th</a:t>
            </a:r>
            <a:r>
              <a:rPr lang="en-US" sz="1400" b="1" i="1" dirty="0">
                <a:solidFill>
                  <a:prstClr val="white"/>
                </a:solidFill>
                <a:latin typeface="Arial"/>
                <a:cs typeface="Arial"/>
              </a:rPr>
              <a:t>  January  2026</a:t>
            </a:r>
          </a:p>
          <a:p>
            <a:pPr defTabSz="397032">
              <a:lnSpc>
                <a:spcPts val="2200"/>
              </a:lnSpc>
            </a:pPr>
            <a:endParaRPr lang="en-US" sz="2000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pPr algn="l" defTabSz="397032">
              <a:lnSpc>
                <a:spcPts val="2200"/>
              </a:lnSpc>
            </a:pPr>
            <a:endParaRPr lang="fr-FR" sz="1600" b="1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F32EBA-113E-C11D-3CD2-56BCA7CA2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01" y="53790"/>
            <a:ext cx="1669867" cy="1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2B1D4-5BEA-9EF3-3337-57A33A4D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12EA-53AD-DA1A-CC55-D07EF1E54F52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84BB31-465B-9F53-67EF-3F2BA5220ED8}"/>
              </a:ext>
            </a:extLst>
          </p:cNvPr>
          <p:cNvSpPr txBox="1"/>
          <p:nvPr/>
        </p:nvSpPr>
        <p:spPr>
          <a:xfrm>
            <a:off x="767080" y="1127324"/>
            <a:ext cx="9281160" cy="207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Direct Support to Parties (Data &amp; GBF </a:t>
            </a:r>
            <a:r>
              <a:rPr lang="fr-SN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S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 : 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Parties to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 and report on the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GBF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transfers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to countries (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Senegal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Niger, Burkina Faso, Togo)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collection, harmonisation and </a:t>
            </a: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validation</a:t>
            </a:r>
            <a:endParaRPr lang="fr-S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Updating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WDPA / </a:t>
            </a:r>
            <a:r>
              <a:rPr lang="fr-SN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Protected</a:t>
            </a: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Planet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collaboration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UNEP-WCMC</a:t>
            </a:r>
            <a:b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S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fr-SN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S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 to </a:t>
            </a:r>
            <a:r>
              <a:rPr lang="fr-S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fr-S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2EC643-2DA3-23AE-C949-BFDEFAEB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59" y="3409927"/>
            <a:ext cx="5786725" cy="3255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B05219-7995-B028-645A-8704B27E7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3379870"/>
            <a:ext cx="5582920" cy="32873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3AC17A-6B6B-24B2-1245-6761733E3916}"/>
              </a:ext>
            </a:extLst>
          </p:cNvPr>
          <p:cNvSpPr txBox="1"/>
          <p:nvPr/>
        </p:nvSpPr>
        <p:spPr>
          <a:xfrm>
            <a:off x="5080000" y="751772"/>
            <a:ext cx="185928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320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1DDCF-8D9C-C790-B537-C987B26F8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D2F03C-9ED9-B894-ADF3-A03CAAE37694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Activities TSCC/WA : 2024 - 2025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5CBEAB-479B-CEE0-CC6B-23EDC378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56" y="859273"/>
            <a:ext cx="3878784" cy="54102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5C7DD35-D3E4-5C7E-FB7C-98A0DBF7C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607" y="1458245"/>
            <a:ext cx="3710833" cy="35292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AF22D6-5AA1-4D62-EA4E-4E8723B51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874" y="2661919"/>
            <a:ext cx="3777365" cy="34853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7FF9E1-F44B-2597-F163-6D164E23AE19}"/>
              </a:ext>
            </a:extLst>
          </p:cNvPr>
          <p:cNvSpPr txBox="1"/>
          <p:nvPr/>
        </p:nvSpPr>
        <p:spPr>
          <a:xfrm>
            <a:off x="223520" y="3790294"/>
            <a:ext cx="7841381" cy="27642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ts val="2600"/>
              </a:lnSpc>
              <a:defRPr b="1"/>
            </a:lvl1pPr>
          </a:lstStyle>
          <a:p>
            <a:r>
              <a:rPr lang="fr-FR" altLang="fr-FR" sz="1600" dirty="0"/>
              <a:t>3. Strategic Partnerships and </a:t>
            </a:r>
            <a:r>
              <a:rPr lang="fr-FR" altLang="fr-FR" sz="1600" dirty="0" err="1"/>
              <a:t>Technical</a:t>
            </a:r>
            <a:r>
              <a:rPr lang="fr-FR" altLang="fr-FR" sz="1600" dirty="0"/>
              <a:t> Support </a:t>
            </a:r>
          </a:p>
          <a:p>
            <a:r>
              <a:rPr lang="fr-FR" altLang="fr-FR" sz="1600" b="0" dirty="0"/>
              <a:t>          </a:t>
            </a:r>
            <a:r>
              <a:rPr lang="fr-FR" altLang="fr-FR" sz="1600" dirty="0"/>
              <a:t>Collaboration </a:t>
            </a:r>
            <a:r>
              <a:rPr lang="fr-FR" altLang="fr-FR" sz="1600" dirty="0" err="1"/>
              <a:t>currently</a:t>
            </a:r>
            <a:r>
              <a:rPr lang="fr-FR" altLang="fr-FR" sz="1600" dirty="0"/>
              <a:t> </a:t>
            </a:r>
            <a:r>
              <a:rPr lang="fr-FR" altLang="fr-FR" sz="1600" dirty="0" err="1"/>
              <a:t>under</a:t>
            </a:r>
            <a:r>
              <a:rPr lang="fr-FR" altLang="fr-FR" sz="1600" dirty="0"/>
              <a:t> </a:t>
            </a:r>
            <a:r>
              <a:rPr lang="fr-FR" altLang="fr-FR" sz="1600" dirty="0" err="1"/>
              <a:t>development</a:t>
            </a:r>
            <a:r>
              <a:rPr lang="fr-FR" altLang="fr-FR" sz="1600" dirty="0"/>
              <a:t> </a:t>
            </a:r>
            <a:r>
              <a:rPr lang="fr-FR" altLang="fr-FR" sz="1600" dirty="0" err="1"/>
              <a:t>with</a:t>
            </a:r>
            <a:r>
              <a:rPr lang="fr-FR" altLang="fr-FR" sz="1600" dirty="0"/>
              <a:t> : </a:t>
            </a:r>
          </a:p>
          <a:p>
            <a:endParaRPr lang="fr-FR" altLang="fr-FR" sz="1600" b="0" dirty="0"/>
          </a:p>
          <a:p>
            <a:pPr marL="8937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ESRI (GIS), HAC (Target 30x30) / T3-GIS WA Group (Nigeria): 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Licence acquisition,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building, and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sub-regional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hub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RRIS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8937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IUCN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Survival Commission and GBIF: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building,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lists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GBIF, and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production of </a:t>
            </a:r>
            <a:r>
              <a:rPr lang="fr-FR" altLang="fr-FR" sz="16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</a:t>
            </a:r>
            <a:r>
              <a:rPr lang="fr-FR" altLang="fr-FR" sz="16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B37C4-81EE-F806-9845-7C6823DAF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920" y="997267"/>
            <a:ext cx="8249920" cy="2862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altLang="fr-FR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&amp; Training</a:t>
            </a:r>
          </a:p>
          <a:p>
            <a:pPr marL="1341438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Régional Training: 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management standards workshop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Guinea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2024)/ UNEP-WCMC.</a:t>
            </a:r>
          </a:p>
          <a:p>
            <a:pPr marL="1341438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 Support: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Specialized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in GIS and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Sensing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Benin, Burkina Faso, Ivory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Niger,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Senegal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Togo.</a:t>
            </a:r>
          </a:p>
          <a:p>
            <a:pPr marL="1341438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</a:t>
            </a:r>
            <a:r>
              <a:rPr lang="fr-FR" altLang="fr-FR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workshop on the 7th National Report 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Yaoundé (Sept 2025)/SE-CDB and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on </a:t>
            </a:r>
            <a:r>
              <a:rPr lang="fr-FR" altLang="fr-FR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Addis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Ababa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(July 2025) </a:t>
            </a:r>
            <a:r>
              <a:rPr lang="fr-FR" altLang="fr-F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Online) /SE-CDB</a:t>
            </a:r>
          </a:p>
          <a:p>
            <a:pPr marL="1341438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Webinaires : </a:t>
            </a:r>
            <a:r>
              <a:rPr lang="fr-FR" altLang="fr-F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OECMs</a:t>
            </a:r>
            <a:r>
              <a:rPr lang="fr-FR" altLang="fr-F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Green List, </a:t>
            </a:r>
          </a:p>
        </p:txBody>
      </p:sp>
    </p:spTree>
    <p:extLst>
      <p:ext uri="{BB962C8B-B14F-4D97-AF65-F5344CB8AC3E}">
        <p14:creationId xmlns:p14="http://schemas.microsoft.com/office/powerpoint/2010/main" val="9338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4C866-C6C0-C869-6028-12CF0C91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7DCCC31E-C8E2-3735-8BC5-9BC08A28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34" y="1505486"/>
            <a:ext cx="6875084" cy="181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fr-FR" altLang="fr-FR" b="1" dirty="0"/>
              <a:t>4. Documents in </a:t>
            </a:r>
            <a:r>
              <a:rPr lang="fr-FR" altLang="fr-FR" b="1" dirty="0" err="1"/>
              <a:t>Development</a:t>
            </a:r>
            <a:r>
              <a:rPr lang="fr-FR" altLang="fr-FR" b="1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altLang="fr-FR" dirty="0" err="1"/>
              <a:t>Sub-regional</a:t>
            </a:r>
            <a:r>
              <a:rPr lang="fr-FR" altLang="fr-FR" dirty="0"/>
              <a:t> GBF </a:t>
            </a:r>
            <a:r>
              <a:rPr lang="fr-FR" altLang="fr-FR" dirty="0" err="1"/>
              <a:t>implementation</a:t>
            </a:r>
            <a:r>
              <a:rPr lang="fr-FR" altLang="fr-FR" dirty="0"/>
              <a:t> and </a:t>
            </a:r>
            <a:r>
              <a:rPr lang="fr-FR" altLang="fr-FR" dirty="0" err="1"/>
              <a:t>alignment</a:t>
            </a:r>
            <a:r>
              <a:rPr lang="fr-FR" altLang="fr-FR" dirty="0"/>
              <a:t> report.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altLang="fr-FR" dirty="0"/>
              <a:t>1st Action Plan for the West </a:t>
            </a:r>
            <a:r>
              <a:rPr lang="fr-FR" altLang="fr-FR" dirty="0" err="1"/>
              <a:t>African</a:t>
            </a:r>
            <a:r>
              <a:rPr lang="fr-FR" altLang="fr-FR" dirty="0"/>
              <a:t> </a:t>
            </a:r>
            <a:r>
              <a:rPr lang="fr-FR" altLang="fr-FR" dirty="0" err="1"/>
              <a:t>Protected</a:t>
            </a:r>
            <a:r>
              <a:rPr lang="fr-FR" altLang="fr-FR" dirty="0"/>
              <a:t> and </a:t>
            </a:r>
            <a:r>
              <a:rPr lang="fr-FR" altLang="fr-FR" dirty="0" err="1"/>
              <a:t>Conserved</a:t>
            </a:r>
            <a:r>
              <a:rPr lang="fr-FR" altLang="fr-FR" dirty="0"/>
              <a:t> Areas (PCA) </a:t>
            </a:r>
            <a:r>
              <a:rPr lang="fr-FR" altLang="fr-FR" dirty="0" err="1"/>
              <a:t>Strategy</a:t>
            </a:r>
            <a:r>
              <a:rPr lang="fr-FR" altLang="fr-FR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SN" dirty="0" err="1"/>
              <a:t>Sub-regional</a:t>
            </a:r>
            <a:r>
              <a:rPr lang="fr-SN" dirty="0"/>
              <a:t> </a:t>
            </a:r>
            <a:r>
              <a:rPr lang="fr-SN" dirty="0" err="1"/>
              <a:t>Knowledge</a:t>
            </a:r>
            <a:r>
              <a:rPr lang="fr-SN" dirty="0"/>
              <a:t> Management </a:t>
            </a:r>
            <a:r>
              <a:rPr lang="fr-SN" dirty="0" err="1"/>
              <a:t>Strategy</a:t>
            </a:r>
            <a:endParaRPr lang="fr-SN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Ongoing report on the state of forests in West Africa (CIFOR)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EF1C62B-A8EA-AC71-1BFE-9032F860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168" y="4104815"/>
            <a:ext cx="6566749" cy="173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fr-FR" altLang="fr-FR" b="1" dirty="0"/>
              <a:t>5. </a:t>
            </a:r>
            <a:r>
              <a:rPr lang="fr-FR" altLang="fr-FR" b="1" dirty="0" err="1"/>
              <a:t>Upcoming</a:t>
            </a:r>
            <a:r>
              <a:rPr lang="fr-FR" altLang="fr-FR" b="1" dirty="0"/>
              <a:t> </a:t>
            </a:r>
            <a:r>
              <a:rPr lang="fr-FR" altLang="fr-FR" b="1" dirty="0" err="1"/>
              <a:t>Milestones</a:t>
            </a:r>
            <a:r>
              <a:rPr lang="fr-FR" altLang="fr-FR" b="1" dirty="0"/>
              <a:t> : </a:t>
            </a:r>
          </a:p>
          <a:p>
            <a:pPr>
              <a:lnSpc>
                <a:spcPts val="2600"/>
              </a:lnSpc>
            </a:pPr>
            <a:r>
              <a:rPr lang="fr-FR" altLang="fr-FR" b="1" dirty="0"/>
              <a:t>Q1 2026 (Jan–</a:t>
            </a:r>
            <a:r>
              <a:rPr lang="fr-FR" altLang="fr-FR" b="1" dirty="0" err="1"/>
              <a:t>march</a:t>
            </a:r>
            <a:r>
              <a:rPr lang="fr-FR" altLang="fr-FR" b="1" dirty="0"/>
              <a:t>): </a:t>
            </a:r>
            <a:r>
              <a:rPr lang="fr-FR" altLang="fr-FR" dirty="0" err="1"/>
              <a:t>Sub-regional</a:t>
            </a:r>
            <a:r>
              <a:rPr lang="fr-FR" altLang="fr-FR" dirty="0"/>
              <a:t> data validation workshop and Official Launch: Full </a:t>
            </a:r>
            <a:r>
              <a:rPr lang="fr-FR" altLang="fr-FR" dirty="0" err="1"/>
              <a:t>operational</a:t>
            </a:r>
            <a:r>
              <a:rPr lang="fr-FR" altLang="fr-FR" dirty="0"/>
              <a:t> kick-off </a:t>
            </a:r>
            <a:r>
              <a:rPr lang="fr-FR" altLang="fr-FR" dirty="0" err="1"/>
              <a:t>with</a:t>
            </a:r>
            <a:r>
              <a:rPr lang="fr-FR" altLang="fr-FR" dirty="0"/>
              <a:t> the establishment of the </a:t>
            </a:r>
            <a:r>
              <a:rPr lang="fr-FR" altLang="fr-FR" dirty="0" err="1"/>
              <a:t>Steering</a:t>
            </a:r>
            <a:r>
              <a:rPr lang="fr-FR" altLang="fr-FR" dirty="0"/>
              <a:t> </a:t>
            </a:r>
            <a:r>
              <a:rPr lang="fr-FR" altLang="fr-FR" dirty="0" err="1"/>
              <a:t>Committee</a:t>
            </a:r>
            <a:r>
              <a:rPr lang="fr-FR" altLang="fr-FR" dirty="0"/>
              <a:t> and T20 &amp; T21 </a:t>
            </a:r>
            <a:r>
              <a:rPr lang="fr-FR" altLang="fr-FR" dirty="0" err="1"/>
              <a:t>working</a:t>
            </a:r>
            <a:r>
              <a:rPr lang="fr-FR" altLang="fr-FR" dirty="0"/>
              <a:t> groups.</a:t>
            </a:r>
          </a:p>
          <a:p>
            <a:pPr>
              <a:lnSpc>
                <a:spcPts val="2600"/>
              </a:lnSpc>
            </a:pPr>
            <a:endParaRPr lang="fr-FR" altLang="fr-FR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11953-EEF8-AEAC-7719-07F9E8D89C48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FFFFFF"/>
                </a:solidFill>
                <a:latin typeface="Arial"/>
                <a:cs typeface="Arial"/>
              </a:rPr>
              <a:t>Activities TSCC/WA : 2024 - 2025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 descr="Une image contenant texte, capture d’écran, personne, Visage humain">
            <a:extLst>
              <a:ext uri="{FF2B5EF4-FFF2-40B4-BE49-F238E27FC236}">
                <a16:creationId xmlns:a16="http://schemas.microsoft.com/office/drawing/2014/main" id="{122BB3C8-C5FB-5C4F-DB85-220DBADA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97" y="777865"/>
            <a:ext cx="3422980" cy="4536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Une image contenant mammifère, texte, faune, Animal terrestre&#10;&#10;Le contenu généré par l’IA peut être incorrect.">
            <a:extLst>
              <a:ext uri="{FF2B5EF4-FFF2-40B4-BE49-F238E27FC236}">
                <a16:creationId xmlns:a16="http://schemas.microsoft.com/office/drawing/2014/main" id="{097224E2-9ADF-6FFA-430B-1054DBDC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97" y="1965026"/>
            <a:ext cx="3682023" cy="4667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3F98F-6637-E8FF-7963-690F5860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72712-480D-7E0A-F329-20F4103D4F7E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!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4296CC-5C63-C857-9663-BA3FD52BB9DD}"/>
              </a:ext>
            </a:extLst>
          </p:cNvPr>
          <p:cNvSpPr txBox="1"/>
          <p:nvPr/>
        </p:nvSpPr>
        <p:spPr>
          <a:xfrm>
            <a:off x="121920" y="832517"/>
            <a:ext cx="6370320" cy="296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Challenges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 of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fr-SN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Uneven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capacities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expectations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Parties for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  <a:endParaRPr lang="fr-SN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specificity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high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pressure and urgent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0CB72D-322C-3096-4155-DA9C3E39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84480" y="2600501"/>
            <a:ext cx="6376092" cy="41843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6941B7B-2CB6-6A1B-E395-BA031F251D74}"/>
              </a:ext>
            </a:extLst>
          </p:cNvPr>
          <p:cNvSpPr txBox="1"/>
          <p:nvPr/>
        </p:nvSpPr>
        <p:spPr>
          <a:xfrm>
            <a:off x="6675124" y="832517"/>
            <a:ext cx="5415280" cy="5816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learnt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operationalisation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pragmatism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national validation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harmonisation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essential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uniformity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SN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/>
              <a:t>Key messages</a:t>
            </a:r>
            <a:endParaRPr lang="en-US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TSCC for West Africa was launched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EU-funded </a:t>
            </a:r>
            <a:r>
              <a:rPr lang="en-US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CEBio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-Eco project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are well identified and shared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pragmatic solutions are available but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resources are needed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year 2026 is crucial for the operationalization of the TSCC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(direct support to Parties – regional coordination –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technical, scientific and financial resources),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 is now!</a:t>
            </a:r>
          </a:p>
        </p:txBody>
      </p:sp>
    </p:spTree>
    <p:extLst>
      <p:ext uri="{BB962C8B-B14F-4D97-AF65-F5344CB8AC3E}">
        <p14:creationId xmlns:p14="http://schemas.microsoft.com/office/powerpoint/2010/main" val="338247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65F8D7E-CA28-4BB9-B9CD-60D8454C6BBE}"/>
              </a:ext>
            </a:extLst>
          </p:cNvPr>
          <p:cNvSpPr txBox="1">
            <a:spLocks/>
          </p:cNvSpPr>
          <p:nvPr/>
        </p:nvSpPr>
        <p:spPr>
          <a:xfrm>
            <a:off x="1032447" y="2279438"/>
            <a:ext cx="3042553" cy="809259"/>
          </a:xfrm>
          <a:prstGeom prst="rect">
            <a:avLst/>
          </a:prstGeom>
        </p:spPr>
        <p:txBody>
          <a:bodyPr vert="horz" lIns="79405" tIns="39703" rIns="79405" bIns="397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97032"/>
            <a:r>
              <a:rPr lang="en-US" sz="2432" b="1" dirty="0">
                <a:solidFill>
                  <a:prstClr val="white"/>
                </a:solidFill>
                <a:latin typeface="Arial"/>
                <a:cs typeface="Arial"/>
              </a:rPr>
              <a:t>THANK YOU FOR YOUR ATTENTION</a:t>
            </a:r>
            <a:endParaRPr lang="fr-FR" sz="2432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C4893494-0C26-49D1-9BFD-F8423145E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9" y="1842930"/>
            <a:ext cx="5307137" cy="3980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65F8D7E-CA28-4BB9-B9CD-60D8454C6BBE}"/>
              </a:ext>
            </a:extLst>
          </p:cNvPr>
          <p:cNvSpPr txBox="1">
            <a:spLocks/>
          </p:cNvSpPr>
          <p:nvPr/>
        </p:nvSpPr>
        <p:spPr>
          <a:xfrm>
            <a:off x="198258" y="3833106"/>
            <a:ext cx="5432522" cy="1255526"/>
          </a:xfrm>
          <a:prstGeom prst="rect">
            <a:avLst/>
          </a:prstGeom>
        </p:spPr>
        <p:txBody>
          <a:bodyPr vert="horz" lIns="79405" tIns="39703" rIns="79405" bIns="397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97032"/>
            <a:r>
              <a:rPr lang="fr-FR" sz="1737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For </a:t>
            </a:r>
            <a:r>
              <a:rPr lang="fr-FR" sz="1737" b="1" dirty="0" err="1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additional</a:t>
            </a:r>
            <a:r>
              <a:rPr lang="fr-FR" sz="1737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 information </a:t>
            </a:r>
            <a:r>
              <a:rPr lang="fr-FR" sz="1737" b="1" dirty="0" err="1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please</a:t>
            </a:r>
            <a:r>
              <a:rPr lang="fr-FR" sz="1737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 contact:</a:t>
            </a:r>
          </a:p>
          <a:p>
            <a:pPr defTabSz="397032"/>
            <a:endParaRPr lang="fr-FR" sz="1737" b="1" dirty="0">
              <a:solidFill>
                <a:srgbClr val="779D9C"/>
              </a:solidFill>
              <a:latin typeface="Lato" charset="0"/>
              <a:ea typeface="Lato" charset="0"/>
              <a:cs typeface="Lato" charset="0"/>
              <a:hlinkClick r:id="rId4"/>
            </a:endParaRPr>
          </a:p>
          <a:p>
            <a:pPr defTabSz="397032"/>
            <a:r>
              <a:rPr lang="fr-FR" sz="1737" b="1" dirty="0">
                <a:solidFill>
                  <a:srgbClr val="779D9C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consortium_obapao@cse.sn</a:t>
            </a:r>
          </a:p>
          <a:p>
            <a:pPr defTabSz="397032"/>
            <a:endParaRPr lang="fr-FR" sz="1737" b="1" dirty="0">
              <a:solidFill>
                <a:srgbClr val="779D9C"/>
              </a:solidFill>
              <a:latin typeface="Lato" charset="0"/>
              <a:ea typeface="Lato" charset="0"/>
              <a:cs typeface="Lato" charset="0"/>
              <a:hlinkClick r:id="rId4"/>
            </a:endParaRPr>
          </a:p>
          <a:p>
            <a:pPr defTabSz="397032"/>
            <a:r>
              <a:rPr lang="fr-FR" sz="1737" b="1" dirty="0">
                <a:solidFill>
                  <a:srgbClr val="779D9C"/>
                </a:solidFill>
                <a:latin typeface="Lato" charset="0"/>
                <a:ea typeface="Lato" charset="0"/>
                <a:cs typeface="Lato" charset="0"/>
                <a:hlinkClick r:id="rId4"/>
              </a:rPr>
              <a:t>aissatou.sy@cse.sn</a:t>
            </a:r>
            <a:endParaRPr lang="fr-FR" sz="1737" b="1" dirty="0">
              <a:solidFill>
                <a:srgbClr val="779D9C"/>
              </a:solidFill>
              <a:latin typeface="Lato" charset="0"/>
              <a:ea typeface="Lato" charset="0"/>
              <a:cs typeface="Lato" charset="0"/>
            </a:endParaRPr>
          </a:p>
          <a:p>
            <a:pPr defTabSz="397032"/>
            <a:endParaRPr lang="fr-FR" sz="1737" b="1" dirty="0">
              <a:solidFill>
                <a:srgbClr val="779D9C"/>
              </a:solidFill>
              <a:latin typeface="Lato" charset="0"/>
              <a:ea typeface="Lato" charset="0"/>
              <a:cs typeface="Lato" charset="0"/>
            </a:endParaRPr>
          </a:p>
          <a:p>
            <a:pPr defTabSz="397032"/>
            <a:r>
              <a:rPr lang="fr-FR" sz="1216" b="1" dirty="0">
                <a:solidFill>
                  <a:srgbClr val="779D9C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8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8102870" y="1847573"/>
            <a:ext cx="3556012" cy="2724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1478" y="126553"/>
            <a:ext cx="6498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OBAPAO : FROM BIOPAMA TO THE CBD’S TSCC VIA THE CENTRE OF EXCELLENCE FOR BIODIVERSITY AND ECOSYSTEMS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67657" y="2365831"/>
            <a:ext cx="1727200" cy="14441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Setting up OBAPAO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0" y="1258365"/>
            <a:ext cx="1669142" cy="711200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BIOPAMA : 2020-2025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11025" y="4426862"/>
            <a:ext cx="2982124" cy="1161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Biodiversity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aeras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0693" y="1117602"/>
            <a:ext cx="1669142" cy="711200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B&amp;F: 2024-2027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588937" y="4441376"/>
            <a:ext cx="4132659" cy="1567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Biodiversity, protected/conserved areas and forests integrating socio-economic issues through support for the implementation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NaturAfrica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the Great Green Wall.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172852" y="2264230"/>
            <a:ext cx="2721434" cy="18433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14645" y="2351314"/>
            <a:ext cx="2227391" cy="1596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Official establishment of OBAPAO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55313" y="1021760"/>
            <a:ext cx="1669142" cy="711200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prstClr val="white"/>
                </a:solidFill>
                <a:latin typeface="Calibri"/>
              </a:rPr>
              <a:t>TSCC/WA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CDB :  2025-2030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200567" y="4637315"/>
            <a:ext cx="3352803" cy="16038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themes relating to Biodiversity : the targets of the GBF KM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461826" y="2068295"/>
            <a:ext cx="2852062" cy="2104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806820" y="2213435"/>
            <a:ext cx="2180493" cy="1596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consolidating and extending OBAPAO's areas of intervention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699657" y="2917372"/>
            <a:ext cx="1233714" cy="3120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7042782" y="2917372"/>
            <a:ext cx="925559" cy="2685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1" y="11595"/>
            <a:ext cx="4588845" cy="8592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71330" y="941295"/>
            <a:ext cx="4278346" cy="5526740"/>
          </a:xfrm>
          <a:prstGeom prst="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79" y="1703513"/>
            <a:ext cx="5027541" cy="355447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701DF65-EA52-41D1-B001-4918C5735D2A}"/>
              </a:ext>
            </a:extLst>
          </p:cNvPr>
          <p:cNvGrpSpPr/>
          <p:nvPr/>
        </p:nvGrpSpPr>
        <p:grpSpPr>
          <a:xfrm>
            <a:off x="620544" y="1495067"/>
            <a:ext cx="3058940" cy="3839416"/>
            <a:chOff x="-50163" y="869997"/>
            <a:chExt cx="3522561" cy="4421326"/>
          </a:xfrm>
        </p:grpSpPr>
        <p:sp>
          <p:nvSpPr>
            <p:cNvPr id="3" name="Title 8">
              <a:extLst>
                <a:ext uri="{FF2B5EF4-FFF2-40B4-BE49-F238E27FC236}">
                  <a16:creationId xmlns:a16="http://schemas.microsoft.com/office/drawing/2014/main" id="{46503495-AD41-401B-BC47-F0739D60A23A}"/>
                </a:ext>
              </a:extLst>
            </p:cNvPr>
            <p:cNvSpPr txBox="1">
              <a:spLocks/>
            </p:cNvSpPr>
            <p:nvPr/>
          </p:nvSpPr>
          <p:spPr>
            <a:xfrm>
              <a:off x="-50163" y="869997"/>
              <a:ext cx="3522561" cy="291142"/>
            </a:xfrm>
            <a:prstGeom prst="rect">
              <a:avLst/>
            </a:prstGeom>
          </p:spPr>
          <p:txBody>
            <a:bodyPr vert="horz" lIns="79405" tIns="39703" rIns="79405" bIns="3970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7940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35B28"/>
                  </a:solidFill>
                  <a:effectLst/>
                  <a:uLnTx/>
                  <a:uFillTx/>
                  <a:latin typeface="Franklin Gothic Demi" charset="0"/>
                  <a:ea typeface="Franklin Gothic Demi" charset="0"/>
                  <a:cs typeface="Franklin Gothic Demi" charset="0"/>
                </a:rPr>
                <a:t>Technical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35B28"/>
                  </a:solidFill>
                  <a:effectLst/>
                  <a:uLnTx/>
                  <a:uFillTx/>
                  <a:latin typeface="Franklin Gothic Demi" charset="0"/>
                  <a:ea typeface="Franklin Gothic Demi" charset="0"/>
                  <a:cs typeface="Franklin Gothic Demi" charset="0"/>
                </a:rPr>
                <a:t> Host: Consortium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  <a:ea typeface="Franklin Gothic Demi" charset="0"/>
                <a:cs typeface="Franklin Gothic Demi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3B1FDAA-57E4-450E-9436-36D4339C2DB4}"/>
                </a:ext>
              </a:extLst>
            </p:cNvPr>
            <p:cNvGrpSpPr/>
            <p:nvPr/>
          </p:nvGrpSpPr>
          <p:grpSpPr>
            <a:xfrm>
              <a:off x="66148" y="1410160"/>
              <a:ext cx="3306095" cy="3881163"/>
              <a:chOff x="109522" y="863402"/>
              <a:chExt cx="4859775" cy="6625839"/>
            </a:xfrm>
          </p:grpSpPr>
          <p:sp>
            <p:nvSpPr>
              <p:cNvPr id="5" name="ZoneTexte 1">
                <a:extLst>
                  <a:ext uri="{FF2B5EF4-FFF2-40B4-BE49-F238E27FC236}">
                    <a16:creationId xmlns:a16="http://schemas.microsoft.com/office/drawing/2014/main" id="{90778D54-580A-49C3-B3B8-CF448D485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522" y="863402"/>
                <a:ext cx="4856672" cy="662583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Centre de Suivi 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Ecologique de Dakar (CSE) 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altLang="fr-FR" sz="71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ctr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Réseau régional d’Aires marines 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protégées en Afrique de l’Ouest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fr-FR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(RAMPAO)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fr-FR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Regional marine center (RMC):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 </a:t>
                </a:r>
                <a:r>
                  <a:rPr kumimoji="0" lang="en-US" altLang="fr-FR" sz="716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Université</a:t>
                </a:r>
                <a:r>
                  <a:rPr kumimoji="0" lang="en-US" altLang="fr-FR" sz="716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 du Ghana (UoG):</a:t>
                </a:r>
                <a:endParaRPr kumimoji="0" lang="fr-FR" altLang="fr-FR" sz="71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Centre </a:t>
                </a:r>
                <a:r>
                  <a:rPr kumimoji="0" lang="en-US" altLang="fr-FR" sz="912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Régional</a:t>
                </a:r>
                <a:r>
                  <a:rPr kumimoji="0" lang="en-US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 </a:t>
                </a:r>
                <a:r>
                  <a:rPr kumimoji="0" lang="en-US" altLang="fr-FR" sz="912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Agrymet</a:t>
                </a:r>
                <a:r>
                  <a:rPr kumimoji="0" lang="en-US" altLang="fr-FR" sz="912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34" charset="-128"/>
                    <a:cs typeface="+mn-cs"/>
                  </a:rPr>
                  <a:t> (CRA)</a:t>
                </a: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912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716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397032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fr-FR" sz="716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+mn-cs"/>
                </a:endParaRP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D567B7C-D690-4F79-AAE2-B3BE5FCDC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219" y="998547"/>
                <a:ext cx="2376078" cy="90381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3B721BE-BC63-4E6A-B66E-56A1F960F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776" y="2323858"/>
                <a:ext cx="1335942" cy="11006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2E10843D-EDDF-489E-AC0E-BC47F32D8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1319" y="4014316"/>
                <a:ext cx="1047573" cy="119754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9" name="Picture 2" descr="Résultat d’image pour logo centre agrhymet de niamey">
                <a:hlinkClick r:id="rId7"/>
                <a:extLst>
                  <a:ext uri="{FF2B5EF4-FFF2-40B4-BE49-F238E27FC236}">
                    <a16:creationId xmlns:a16="http://schemas.microsoft.com/office/drawing/2014/main" id="{9C656704-6ABE-46E2-A49F-A6650CBE2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0776" y="5552945"/>
                <a:ext cx="1168116" cy="107589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  <p:sp>
        <p:nvSpPr>
          <p:cNvPr id="11" name="Title 8">
            <a:extLst>
              <a:ext uri="{FF2B5EF4-FFF2-40B4-BE49-F238E27FC236}">
                <a16:creationId xmlns:a16="http://schemas.microsoft.com/office/drawing/2014/main" id="{3D54F7F5-A69D-421E-8D3D-4F0D4ED8C189}"/>
              </a:ext>
            </a:extLst>
          </p:cNvPr>
          <p:cNvSpPr txBox="1">
            <a:spLocks/>
          </p:cNvSpPr>
          <p:nvPr/>
        </p:nvSpPr>
        <p:spPr>
          <a:xfrm>
            <a:off x="4646788" y="1631159"/>
            <a:ext cx="2759854" cy="401986"/>
          </a:xfrm>
          <a:prstGeom prst="rect">
            <a:avLst/>
          </a:prstGeom>
        </p:spPr>
        <p:txBody>
          <a:bodyPr vert="horz" lIns="79405" tIns="39703" rIns="79405" bIns="3970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marL="0" marR="0" lvl="0" indent="0" algn="ctr" defTabSz="7940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</a:rPr>
              <a:t>Member States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1EDFB8-0BCF-4C53-9017-57FC17BFB19E}"/>
              </a:ext>
            </a:extLst>
          </p:cNvPr>
          <p:cNvSpPr/>
          <p:nvPr/>
        </p:nvSpPr>
        <p:spPr>
          <a:xfrm>
            <a:off x="3008183" y="799929"/>
            <a:ext cx="4646382" cy="33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62" b="1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OBAPAO'S STAKEHOLDERS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436ED7E-EA99-4157-8877-4EFEFF3E7AD2}"/>
              </a:ext>
            </a:extLst>
          </p:cNvPr>
          <p:cNvGrpSpPr/>
          <p:nvPr/>
        </p:nvGrpSpPr>
        <p:grpSpPr>
          <a:xfrm>
            <a:off x="8945880" y="2540000"/>
            <a:ext cx="2900845" cy="1307737"/>
            <a:chOff x="4206486" y="1314576"/>
            <a:chExt cx="1733711" cy="945349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35400CE-1EF3-4EE9-8D3D-F1721CC1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86" y="1314576"/>
              <a:ext cx="845294" cy="945349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A0960A5-BD67-4EF1-AAA1-582DB16480AF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780" y="1314576"/>
              <a:ext cx="888417" cy="90766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5" name="Rectangle 24"/>
          <p:cNvSpPr/>
          <p:nvPr/>
        </p:nvSpPr>
        <p:spPr>
          <a:xfrm>
            <a:off x="4690893" y="226312"/>
            <a:ext cx="592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97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OBAPAO'S ORGANIZATIONAL STRUCTURE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394B4890-8C30-4EE4-9953-E329B29B2694}"/>
              </a:ext>
            </a:extLst>
          </p:cNvPr>
          <p:cNvSpPr txBox="1">
            <a:spLocks/>
          </p:cNvSpPr>
          <p:nvPr/>
        </p:nvSpPr>
        <p:spPr>
          <a:xfrm>
            <a:off x="8460919" y="1427436"/>
            <a:ext cx="3355326" cy="577393"/>
          </a:xfrm>
          <a:prstGeom prst="rect">
            <a:avLst/>
          </a:prstGeom>
        </p:spPr>
        <p:txBody>
          <a:bodyPr vert="horz" lIns="79405" tIns="39703" rIns="79405" bIns="39703" rtlCol="0" anchor="b">
            <a:noAutofit/>
          </a:bodyPr>
          <a:lstStyle>
            <a:defPPr>
              <a:defRPr lang="fr-FR"/>
            </a:defPPr>
            <a:lvl1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marL="0" marR="0" lvl="0" indent="0" algn="ctr" defTabSz="7940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</a:rPr>
              <a:t>Institutional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 Demi" charset="0"/>
              </a:rPr>
              <a:t> Host : WAEMU</a:t>
            </a:r>
          </a:p>
        </p:txBody>
      </p:sp>
      <p:sp>
        <p:nvSpPr>
          <p:cNvPr id="10" name="Google Shape;460;p5">
            <a:extLst>
              <a:ext uri="{FF2B5EF4-FFF2-40B4-BE49-F238E27FC236}">
                <a16:creationId xmlns:a16="http://schemas.microsoft.com/office/drawing/2014/main" id="{4C5BA17D-F65C-A4F4-2059-5A789E715843}"/>
              </a:ext>
            </a:extLst>
          </p:cNvPr>
          <p:cNvSpPr txBox="1"/>
          <p:nvPr/>
        </p:nvSpPr>
        <p:spPr>
          <a:xfrm>
            <a:off x="4445208" y="5469572"/>
            <a:ext cx="3301584" cy="25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00" tIns="39700" rIns="79400" bIns="39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5B28"/>
              </a:buClr>
              <a:buSzPts val="1562"/>
              <a:buFont typeface="Franklin Gothic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Donors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 and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A35B28"/>
                </a:solidFill>
                <a:effectLst/>
                <a:uLnTx/>
                <a:uFillTx/>
                <a:latin typeface="Franklin Gothic"/>
                <a:ea typeface="Franklin Gothic"/>
                <a:cs typeface="Franklin Gothic"/>
                <a:sym typeface="Franklin Gothic"/>
              </a:rPr>
              <a:t>Partners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A35B28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4" name="Google Shape;472;p5" descr="Center for International Forestry Research (CIFOR) | UN Decade on ...">
            <a:extLst>
              <a:ext uri="{FF2B5EF4-FFF2-40B4-BE49-F238E27FC236}">
                <a16:creationId xmlns:a16="http://schemas.microsoft.com/office/drawing/2014/main" id="{A7CC62A0-92E2-DE22-A8FF-6FFC32DAE2A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40986" y="5988940"/>
            <a:ext cx="1712945" cy="70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1D3141B-5D8D-1A15-5649-6B92DAA6958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4" t="2185" r="-32" b="21297"/>
          <a:stretch>
            <a:fillRect/>
          </a:stretch>
        </p:blipFill>
        <p:spPr bwMode="auto">
          <a:xfrm>
            <a:off x="1975797" y="6132669"/>
            <a:ext cx="1084806" cy="56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DA433D-85C5-327B-1E2F-96A4D935EF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9639" y="6017031"/>
            <a:ext cx="1528605" cy="653534"/>
          </a:xfrm>
          <a:prstGeom prst="rect">
            <a:avLst/>
          </a:prstGeom>
        </p:spPr>
      </p:pic>
      <p:pic>
        <p:nvPicPr>
          <p:cNvPr id="13" name="Image 12" descr="Diseño PNG Y SVG De Bandera Nacional De La Unión Europea ...">
            <a:extLst>
              <a:ext uri="{FF2B5EF4-FFF2-40B4-BE49-F238E27FC236}">
                <a16:creationId xmlns:a16="http://schemas.microsoft.com/office/drawing/2014/main" id="{7900D363-7EE7-6C16-160A-2CC673AD1B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8" y="5939111"/>
            <a:ext cx="1010678" cy="101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B84C9BC-4979-265D-3E9E-9E27D3B6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36" y="6030900"/>
            <a:ext cx="864941" cy="8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gh Level event for Nature and People: From Ambition to Action « High ...">
            <a:extLst>
              <a:ext uri="{FF2B5EF4-FFF2-40B4-BE49-F238E27FC236}">
                <a16:creationId xmlns:a16="http://schemas.microsoft.com/office/drawing/2014/main" id="{AAC0F1D3-7129-D251-2B40-984A1926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18" y="6096691"/>
            <a:ext cx="1755474" cy="6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4D786-90D5-A083-0392-1A37D492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B58FE47-DA7A-175C-589F-527D0AA022E9}"/>
              </a:ext>
            </a:extLst>
          </p:cNvPr>
          <p:cNvSpPr txBox="1"/>
          <p:nvPr/>
        </p:nvSpPr>
        <p:spPr>
          <a:xfrm>
            <a:off x="1158241" y="1168056"/>
            <a:ext cx="92151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❖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data and existing gaps: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lack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centralized national data systems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which limits accessibility and interoperability;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Significant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heterogeneity in data collection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management systems across institutions;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access to scientific data and insufficient national data platforms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in regularly updating data to feed biodiversity indicators.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❖ Identified needs in data, indicators, technical and scientifical assistance:</a:t>
            </a:r>
          </a:p>
          <a:p>
            <a:pPr marL="447675" lvl="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</a:rPr>
              <a:t>Assessment of countries' specific needs i</a:t>
            </a:r>
            <a:r>
              <a:rPr lang="en-US" sz="1600" dirty="0">
                <a:solidFill>
                  <a:prstClr val="black"/>
                </a:solidFill>
              </a:rPr>
              <a:t>n terms of technical and scientific cooperation for the implementation of SPANB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Establishment of national biodiversity data centers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dedicated data management structures;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Harmonization of national and subregional indicators (aligned with regional policies) to ensure consistency with the GBF targets ;</a:t>
            </a:r>
          </a:p>
          <a:p>
            <a:pPr marL="447675" lvl="0"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Strengthening of human and institutional capacities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implementing </a:t>
            </a:r>
            <a:r>
              <a:rPr lang="en-US" sz="1600" dirty="0">
                <a:solidFill>
                  <a:prstClr val="black"/>
                </a:solidFill>
              </a:rPr>
              <a:t>GBF particularly for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biodiversity indicators);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Capitalization and valorization of research data and expertise from species and taxonomic specialist groups;</a:t>
            </a: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applied research programs and scientific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exchange initiatives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76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Implementing Protocols.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mobilization of financial resources and technical monitoring capacities is widely recognized as a critical need.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E71D7E-795A-0F30-6138-18D14ED7D9E5}"/>
              </a:ext>
            </a:extLst>
          </p:cNvPr>
          <p:cNvSpPr txBox="1"/>
          <p:nvPr/>
        </p:nvSpPr>
        <p:spPr>
          <a:xfrm>
            <a:off x="5171440" y="856066"/>
            <a:ext cx="1849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326C1-49C1-6D86-24C6-B590FE55E288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7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B4DFC-C3BB-72D1-9269-143CF71A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EF73EF-F4E6-749D-FE79-E5A7C983C98C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815583-7BA1-0A41-CCBF-750B39BC64EF}"/>
              </a:ext>
            </a:extLst>
          </p:cNvPr>
          <p:cNvSpPr txBox="1"/>
          <p:nvPr/>
        </p:nvSpPr>
        <p:spPr>
          <a:xfrm>
            <a:off x="330200" y="1594936"/>
            <a:ext cx="6878320" cy="445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fr-SN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stand?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designation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CSE / OBAPAO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Scientific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Centre (TSCC)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Secretariat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support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CEBio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-Eco/WA Project (EU-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support project / Program for the implementation of the NBSAPs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(2026-2030).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biennial work plan is in progress (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2025-2026)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Committee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expected to be established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T1 2026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Positioning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results-oriented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hub for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S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fr-S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2E6D8-8C22-AA69-C612-362EE5E1EE45}"/>
              </a:ext>
            </a:extLst>
          </p:cNvPr>
          <p:cNvSpPr txBox="1"/>
          <p:nvPr/>
        </p:nvSpPr>
        <p:spPr>
          <a:xfrm>
            <a:off x="721360" y="1219384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TSCC: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fr-S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fr-SN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Positioning</a:t>
            </a:r>
            <a:endParaRPr lang="fr-S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0" y="2844445"/>
            <a:ext cx="4983480" cy="280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for data collection and validation, including for the 7th National Report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report on the implementation of the GBF in West Africa</a:t>
            </a:r>
          </a:p>
          <a:p>
            <a:pPr marL="457200" marR="0" lvl="0" indent="-4572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 biodiversity knowledge management strategy </a:t>
            </a:r>
          </a:p>
          <a:p>
            <a:pPr marL="457200" marR="0" lvl="0" indent="-4572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Capacity-building strategy under development, with an available 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77760" y="1610782"/>
            <a:ext cx="4633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of country support through the activities of the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CEBio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-Eco/WA project :</a:t>
            </a:r>
          </a:p>
        </p:txBody>
      </p:sp>
    </p:spTree>
    <p:extLst>
      <p:ext uri="{BB962C8B-B14F-4D97-AF65-F5344CB8AC3E}">
        <p14:creationId xmlns:p14="http://schemas.microsoft.com/office/powerpoint/2010/main" val="186851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8895" y="1507048"/>
            <a:ext cx="6831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on the Implementation of NBSAPs in West Africa (2025-2030)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Build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response to improve the planning, implementation, and monitoring-evaluation of NBSAPs and the GBF.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response should support implementation but, more importantly, enable the monitoring and evaluation of progress made in the context of the NBSAPs, both at the individual country level and collectively through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stocktaking of the GBF.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Objective: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Implement a harmonized and aligned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subregional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support framework for the implementation, monitoring-evaluation, and reporting of NBSAPs and the GBF, through an operational mechanism for the production, dissemination, and management of high-quality data and knowledge on biodiversity and ecosystem services.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163" y="2496688"/>
            <a:ext cx="3715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the biennial work plan is in progress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Development of the support project for the implementation of the NBSAPs.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62DBD-5755-AF74-24C9-8C4FA887B085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!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84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74" y="1924714"/>
            <a:ext cx="75806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High </a:t>
            </a:r>
            <a:r>
              <a:rPr kumimoji="0" lang="fr-SN" sz="1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Priority</a:t>
            </a:r>
            <a:r>
              <a:rPr kumimoji="0" lang="fr-S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: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20: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Capacity-building, technology transfer and knowledge management, scientific and technical cooperation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21: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Access to data and information to support effective and equitable governance: Clearing-House Mechanism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3 –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30x30: Mapping of potential areas to be designated as OECMs and biodiversity corridors; assessment of the management effectiveness of Protected and Conserved Areas (PCAs); the Green List of PCAs; mapping and updating of EBSAs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1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– Spatial planning: Development of national and sub-regional Red Lists of ecosystems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2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on ecosystem restoration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19: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Biodiversity financing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4: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Support for the development of national and sub-regional Red Lists of species </a:t>
            </a:r>
            <a:endParaRPr kumimoji="0" lang="fr-FR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7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: Pollution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8: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Climate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13: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Fair and equitable sharing of benefits arising from the utilization of genetic resources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17: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Biosafety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0659" y="2762648"/>
            <a:ext cx="37920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Medium </a:t>
            </a:r>
            <a:r>
              <a:rPr kumimoji="0" lang="fr-SN" sz="1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Priority</a:t>
            </a:r>
            <a:r>
              <a:rPr kumimoji="0" lang="fr-S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6: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Invasive Alien Species (IAS): Regional studies to develop a sub-regional strategy to combat IAS </a:t>
            </a:r>
            <a:endParaRPr kumimoji="0" lang="fr-FR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14: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Natural Capital Ecosystem Accounting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22: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Public participation in decision-making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Target 23: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Gender and biodiversity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74" y="724385"/>
            <a:ext cx="11128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1. Thematic groups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The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programme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will strengthen or establish 15 working groups on the Kunming-Montreal Global Biodiversity Framework (GBF) priority themes for West African countries: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2C6CB-D5D7-C7B3-13D5-4553022728A6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!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00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7471" y="1239466"/>
            <a:ext cx="8780929" cy="535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2. Priority research and training themes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The priority research and training themes identified as part of the programme are listed below, without being exhaustive: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Red list of species and ecosystems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Green list of protected areas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Priority conservation areas (KBA, ZIEB and OEMC)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Invasive plants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Access and benefit sharing (ABS) of genetic resources and associated traditional knowledge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Biodiversity and climate change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Environmental crime 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Biotechnologies and the use of data from the sequencing of genetic resources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Nature-based solutions ; 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Combined carbon-biodiversity credits</a:t>
            </a:r>
          </a:p>
          <a:p>
            <a:pPr marL="1260475" marR="0" lvl="0" indent="-34290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Finance </a:t>
            </a:r>
            <a:r>
              <a:rPr kumimoji="0" lang="en-GB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mecanisms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B2B230-548A-897E-ABA8-B13ECA8672DF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!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9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053" y="1330928"/>
            <a:ext cx="9619323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3. Portfolio of projects to be developed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 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As part of the mobilisation of funding for the implementation of the CMB KM, ideas for sub-regional projects have been put forward by country representatives. A non-exhaustive list of sub-regional projects is presented below: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Project to support the strengthening of scientific and technical cooperation for the implementation of the GBF in West Africa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(targets 20 and 21)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Project to support the establishment of data infrastructure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(Senegal, Gambia, Guinea, etc.) 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and the strengthening of national CHMs in West Africa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(target 21)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Project to support the establishment of the IUCN red list of species and ecosystems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(Targets 1 and 4)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Project to support the establishment and recognition of Other Effective Conservation Measures by Areas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/>
                <a:cs typeface="Times New Roman" panose="02020603050405020304" pitchFamily="18" charset="0"/>
              </a:rPr>
              <a:t> (OEMC) in West Africa (target 3)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E04BA-7377-FE21-D5AA-05FAB3B00A45}"/>
              </a:ext>
            </a:extLst>
          </p:cNvPr>
          <p:cNvSpPr/>
          <p:nvPr/>
        </p:nvSpPr>
        <p:spPr>
          <a:xfrm>
            <a:off x="3927686" y="178300"/>
            <a:ext cx="705836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OBAPAO, TSCC/WA ! 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87225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42302</TotalTime>
  <Words>1672</Words>
  <Application>Microsoft Office PowerPoint</Application>
  <PresentationFormat>Grand écran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9" baseType="lpstr">
      <vt:lpstr>Aptos</vt:lpstr>
      <vt:lpstr>Arial</vt:lpstr>
      <vt:lpstr>Calibri</vt:lpstr>
      <vt:lpstr>Candara</vt:lpstr>
      <vt:lpstr>Courier New</vt:lpstr>
      <vt:lpstr>Franklin Gothic</vt:lpstr>
      <vt:lpstr>Franklin Gothic Book</vt:lpstr>
      <vt:lpstr>Franklin Gothic Demi</vt:lpstr>
      <vt:lpstr>Lato</vt:lpstr>
      <vt:lpstr>Symbol</vt:lpstr>
      <vt:lpstr>Wingdings</vt:lpstr>
      <vt:lpstr>2_Thème Office</vt:lpstr>
      <vt:lpstr>1_Thème Office</vt:lpstr>
      <vt:lpstr>7_Thème Office</vt:lpstr>
      <vt:lpstr>9_Thème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Aissatou</dc:creator>
  <cp:lastModifiedBy>HP</cp:lastModifiedBy>
  <cp:revision>169</cp:revision>
  <dcterms:created xsi:type="dcterms:W3CDTF">2022-05-19T19:36:14Z</dcterms:created>
  <dcterms:modified xsi:type="dcterms:W3CDTF">2026-01-21T08:26:19Z</dcterms:modified>
</cp:coreProperties>
</file>