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4"/>
  </p:notesMasterIdLst>
  <p:sldIdLst>
    <p:sldId id="256" r:id="rId2"/>
    <p:sldId id="257" r:id="rId3"/>
    <p:sldId id="312" r:id="rId4"/>
    <p:sldId id="313" r:id="rId5"/>
    <p:sldId id="262" r:id="rId6"/>
    <p:sldId id="299" r:id="rId7"/>
    <p:sldId id="261" r:id="rId8"/>
    <p:sldId id="309" r:id="rId9"/>
    <p:sldId id="310" r:id="rId10"/>
    <p:sldId id="315" r:id="rId11"/>
    <p:sldId id="311" r:id="rId12"/>
    <p:sldId id="259" r:id="rId13"/>
  </p:sldIdLst>
  <p:sldSz cx="12192000" cy="6858000"/>
  <p:notesSz cx="9144000" cy="6858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/>
    <p:restoredTop sz="94807"/>
  </p:normalViewPr>
  <p:slideViewPr>
    <p:cSldViewPr snapToGrid="0" snapToObjects="1">
      <p:cViewPr varScale="1">
        <p:scale>
          <a:sx n="81" d="100"/>
          <a:sy n="81" d="100"/>
        </p:scale>
        <p:origin x="117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915814-6724-AA44-A851-C3878C044B06}" type="datetimeFigureOut">
              <a:rPr lang="fr-FR" smtClean="0"/>
              <a:t>19/01/2026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C8B39-296B-744F-899B-403F3B8163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6142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D77DE-8C7E-ED4D-A05D-9819B5920FA0}" type="datetimeFigureOut">
              <a:rPr lang="fr-FR" smtClean="0"/>
              <a:t>19/01/2026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AE39-8FCF-8741-9880-DF429D2B6B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74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D77DE-8C7E-ED4D-A05D-9819B5920FA0}" type="datetimeFigureOut">
              <a:rPr lang="fr-FR" smtClean="0"/>
              <a:t>19/01/2026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AE39-8FCF-8741-9880-DF429D2B6B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314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D77DE-8C7E-ED4D-A05D-9819B5920FA0}" type="datetimeFigureOut">
              <a:rPr lang="fr-FR" smtClean="0"/>
              <a:t>19/01/2026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AE39-8FCF-8741-9880-DF429D2B6B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1186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D77DE-8C7E-ED4D-A05D-9819B5920FA0}" type="datetimeFigureOut">
              <a:rPr lang="fr-FR" smtClean="0"/>
              <a:t>19/01/2026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AE39-8FCF-8741-9880-DF429D2B6B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4503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D77DE-8C7E-ED4D-A05D-9819B5920FA0}" type="datetimeFigureOut">
              <a:rPr lang="fr-FR" smtClean="0"/>
              <a:t>19/01/2026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AE39-8FCF-8741-9880-DF429D2B6B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7571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D77DE-8C7E-ED4D-A05D-9819B5920FA0}" type="datetimeFigureOut">
              <a:rPr lang="fr-FR" smtClean="0"/>
              <a:t>19/01/2026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AE39-8FCF-8741-9880-DF429D2B6B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5608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D77DE-8C7E-ED4D-A05D-9819B5920FA0}" type="datetimeFigureOut">
              <a:rPr lang="fr-FR" smtClean="0"/>
              <a:t>19/01/2026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AE39-8FCF-8741-9880-DF429D2B6B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6815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D77DE-8C7E-ED4D-A05D-9819B5920FA0}" type="datetimeFigureOut">
              <a:rPr lang="fr-FR" smtClean="0"/>
              <a:t>19/01/2026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AE39-8FCF-8741-9880-DF429D2B6B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3447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D77DE-8C7E-ED4D-A05D-9819B5920FA0}" type="datetimeFigureOut">
              <a:rPr lang="fr-FR" smtClean="0"/>
              <a:t>19/01/2026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AE39-8FCF-8741-9880-DF429D2B6B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7164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D77DE-8C7E-ED4D-A05D-9819B5920FA0}" type="datetimeFigureOut">
              <a:rPr lang="fr-FR" smtClean="0"/>
              <a:t>19/01/2026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AE39-8FCF-8741-9880-DF429D2B6B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7013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D77DE-8C7E-ED4D-A05D-9819B5920FA0}" type="datetimeFigureOut">
              <a:rPr lang="fr-FR" smtClean="0"/>
              <a:t>19/01/2026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AE39-8FCF-8741-9880-DF429D2B6B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24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D77DE-8C7E-ED4D-A05D-9819B5920FA0}" type="datetimeFigureOut">
              <a:rPr lang="fr-FR" smtClean="0"/>
              <a:t>19/01/2026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8AE39-8FCF-8741-9880-DF429D2B6B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6044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18DB793-BB42-B04F-9EC2-64CD26D23B48}"/>
              </a:ext>
            </a:extLst>
          </p:cNvPr>
          <p:cNvSpPr txBox="1"/>
          <p:nvPr/>
        </p:nvSpPr>
        <p:spPr>
          <a:xfrm>
            <a:off x="562975" y="2084158"/>
            <a:ext cx="1115730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800" b="1" dirty="0">
                <a:latin typeface="Avenir Next Condensed" panose="020B0506020202020204" pitchFamily="34" charset="0"/>
                <a:ea typeface="Apple Color Emoji" pitchFamily="2" charset="0"/>
                <a:cs typeface="Arial Hebrew Scholar" pitchFamily="2" charset="-79"/>
              </a:rPr>
              <a:t>Sensibilisation du public et des décideurs riverains de la rivière Ruzizi en faveur de la restauration de la végétation au bord la Ruzizi, Est de la RD Congo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596E67-27E4-ED4A-BFCD-AB051D0455D4}"/>
              </a:ext>
            </a:extLst>
          </p:cNvPr>
          <p:cNvSpPr txBox="1"/>
          <p:nvPr/>
        </p:nvSpPr>
        <p:spPr>
          <a:xfrm>
            <a:off x="330506" y="4802473"/>
            <a:ext cx="11241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B050"/>
                </a:solidFill>
                <a:latin typeface="Avenir Next Condensed" panose="020B0506020202020204" pitchFamily="34" charset="0"/>
                <a:ea typeface="Arial Unicode MS" panose="020B0604020202020204" pitchFamily="34" charset="-128"/>
                <a:cs typeface="Al Nile" pitchFamily="2" charset="-78"/>
              </a:rPr>
              <a:t>Prof. Céphas Masumbuko Ndabaga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3FAD8FF-4CDB-2C4C-8FF2-3297BDF182EF}"/>
              </a:ext>
            </a:extLst>
          </p:cNvPr>
          <p:cNvSpPr txBox="1"/>
          <p:nvPr/>
        </p:nvSpPr>
        <p:spPr>
          <a:xfrm>
            <a:off x="327926" y="5413234"/>
            <a:ext cx="11241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Avenir Next Condensed" panose="020B0506020202020204" pitchFamily="34" charset="0"/>
                <a:ea typeface="Arial Unicode MS" panose="020B0604020202020204" pitchFamily="34" charset="-128"/>
                <a:cs typeface="Al Nile" pitchFamily="2" charset="-78"/>
              </a:rPr>
              <a:t>masundab2002@yahoo.fr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9A0C2F78-9E3C-D749-AC03-2A7A677D96CC}"/>
              </a:ext>
            </a:extLst>
          </p:cNvPr>
          <p:cNvCxnSpPr/>
          <p:nvPr/>
        </p:nvCxnSpPr>
        <p:spPr>
          <a:xfrm>
            <a:off x="1305063" y="5310756"/>
            <a:ext cx="95854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7925D83E-6C0D-8245-A19B-19B5D05264CC}"/>
              </a:ext>
            </a:extLst>
          </p:cNvPr>
          <p:cNvPicPr/>
          <p:nvPr/>
        </p:nvPicPr>
        <p:blipFill rotWithShape="1">
          <a:blip r:embed="rId2"/>
          <a:srcRect l="77397" t="5751" r="13374" b="81367"/>
          <a:stretch/>
        </p:blipFill>
        <p:spPr bwMode="auto">
          <a:xfrm>
            <a:off x="2366872" y="134290"/>
            <a:ext cx="1138328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BC50A7A-6FC5-A346-BD3D-ECC758DF7F9A}"/>
              </a:ext>
            </a:extLst>
          </p:cNvPr>
          <p:cNvSpPr txBox="1"/>
          <p:nvPr/>
        </p:nvSpPr>
        <p:spPr>
          <a:xfrm>
            <a:off x="3588507" y="507132"/>
            <a:ext cx="7740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venir Next Condensed" panose="020B0506020202020204" pitchFamily="34" charset="0"/>
              </a:rPr>
              <a:t>Université Officielle de Bukavu, RD Congo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6049DB1-ADDE-1043-B8EB-D7C12748F938}"/>
              </a:ext>
            </a:extLst>
          </p:cNvPr>
          <p:cNvSpPr txBox="1"/>
          <p:nvPr/>
        </p:nvSpPr>
        <p:spPr>
          <a:xfrm>
            <a:off x="3586434" y="800681"/>
            <a:ext cx="772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B050"/>
                </a:solidFill>
                <a:latin typeface="Avenir Next Condensed" panose="020B0506020202020204" pitchFamily="34" charset="0"/>
              </a:rPr>
              <a:t>Unité d’Écologie Végétale et d’Évaluation des Services Écosystémiques (EVASE)</a:t>
            </a:r>
          </a:p>
        </p:txBody>
      </p:sp>
    </p:spTree>
    <p:extLst>
      <p:ext uri="{BB962C8B-B14F-4D97-AF65-F5344CB8AC3E}">
        <p14:creationId xmlns:p14="http://schemas.microsoft.com/office/powerpoint/2010/main" val="99816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B6CCEF8-CE2F-A742-ABBF-45E4DBCFE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-10507"/>
            <a:ext cx="9144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182E90F-20B9-7749-811C-A5CD769D6593}"/>
              </a:ext>
            </a:extLst>
          </p:cNvPr>
          <p:cNvSpPr txBox="1"/>
          <p:nvPr/>
        </p:nvSpPr>
        <p:spPr>
          <a:xfrm>
            <a:off x="45351" y="1749794"/>
            <a:ext cx="30026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fr-FR" sz="2800" b="1" dirty="0"/>
              <a:t>Les jeunes leaders de Ndunda décident de remettre </a:t>
            </a:r>
            <a:r>
              <a:rPr lang="fr-FR" sz="2800" b="1" i="1" dirty="0" err="1">
                <a:solidFill>
                  <a:srgbClr val="00B050"/>
                </a:solidFill>
              </a:rPr>
              <a:t>Pennisetum</a:t>
            </a:r>
            <a:r>
              <a:rPr lang="fr-FR" sz="2800" b="1" i="1" dirty="0">
                <a:solidFill>
                  <a:srgbClr val="00B050"/>
                </a:solidFill>
              </a:rPr>
              <a:t> </a:t>
            </a:r>
            <a:r>
              <a:rPr lang="fr-FR" sz="2800" b="1" i="1" dirty="0" err="1">
                <a:solidFill>
                  <a:srgbClr val="00B050"/>
                </a:solidFill>
              </a:rPr>
              <a:t>purpureum</a:t>
            </a:r>
            <a:r>
              <a:rPr lang="fr-FR" sz="2800" b="1" i="1" dirty="0">
                <a:solidFill>
                  <a:srgbClr val="00B050"/>
                </a:solidFill>
              </a:rPr>
              <a:t> </a:t>
            </a:r>
            <a:r>
              <a:rPr lang="fr-FR" sz="2800" b="1" dirty="0"/>
              <a:t>au bord de la Ruzizi.</a:t>
            </a:r>
          </a:p>
        </p:txBody>
      </p:sp>
    </p:spTree>
    <p:extLst>
      <p:ext uri="{BB962C8B-B14F-4D97-AF65-F5344CB8AC3E}">
        <p14:creationId xmlns:p14="http://schemas.microsoft.com/office/powerpoint/2010/main" val="882785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9ADAD87-3C02-D44A-9F04-455EA9C93596}"/>
              </a:ext>
            </a:extLst>
          </p:cNvPr>
          <p:cNvSpPr txBox="1"/>
          <p:nvPr/>
        </p:nvSpPr>
        <p:spPr>
          <a:xfrm>
            <a:off x="1169408" y="1571549"/>
            <a:ext cx="1082627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b-NO" sz="1900" dirty="0"/>
              <a:t>Preserver la </a:t>
            </a:r>
            <a:r>
              <a:rPr lang="nb-NO" sz="1900" dirty="0" err="1"/>
              <a:t>limite</a:t>
            </a:r>
            <a:r>
              <a:rPr lang="nb-NO" sz="1900" dirty="0"/>
              <a:t> naturelle entre deux </a:t>
            </a:r>
            <a:r>
              <a:rPr lang="nb-NO" sz="1900" dirty="0" err="1"/>
              <a:t>nations</a:t>
            </a:r>
            <a:r>
              <a:rPr lang="nb-NO" sz="1900" dirty="0"/>
              <a:t>.</a:t>
            </a:r>
            <a:endParaRPr lang="fr-FR" sz="19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F5F7A61-792B-0945-815D-BD382978FDFE}"/>
              </a:ext>
            </a:extLst>
          </p:cNvPr>
          <p:cNvSpPr txBox="1"/>
          <p:nvPr/>
        </p:nvSpPr>
        <p:spPr>
          <a:xfrm>
            <a:off x="1166828" y="2039624"/>
            <a:ext cx="108262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b-NO" sz="1900" dirty="0"/>
              <a:t>Des espèces d’oiseaux migrateurs y trouvent un environnement agréable pendant l’hiver dans les régions temperées.</a:t>
            </a:r>
            <a:endParaRPr lang="fr-FR" sz="19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A67DD29-D84F-AC46-AF70-4E1C095295CD}"/>
              </a:ext>
            </a:extLst>
          </p:cNvPr>
          <p:cNvSpPr txBox="1"/>
          <p:nvPr/>
        </p:nvSpPr>
        <p:spPr>
          <a:xfrm>
            <a:off x="1164248" y="2844368"/>
            <a:ext cx="1082627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b-NO" sz="1900" dirty="0"/>
              <a:t>La </a:t>
            </a:r>
            <a:r>
              <a:rPr lang="nb-NO" sz="1900" dirty="0" err="1"/>
              <a:t>création</a:t>
            </a:r>
            <a:r>
              <a:rPr lang="nb-NO" sz="1900" dirty="0"/>
              <a:t> </a:t>
            </a:r>
            <a:r>
              <a:rPr lang="nb-NO" sz="1900" dirty="0" err="1"/>
              <a:t>d’une</a:t>
            </a:r>
            <a:r>
              <a:rPr lang="nb-NO" sz="1900" dirty="0"/>
              <a:t> </a:t>
            </a:r>
            <a:r>
              <a:rPr lang="nb-NO" sz="1900" dirty="0" err="1"/>
              <a:t>zone</a:t>
            </a:r>
            <a:r>
              <a:rPr lang="nb-NO" sz="1900" dirty="0"/>
              <a:t> de </a:t>
            </a:r>
            <a:r>
              <a:rPr lang="nb-NO" sz="1900" dirty="0" err="1"/>
              <a:t>conservation</a:t>
            </a:r>
            <a:r>
              <a:rPr lang="nb-NO" sz="1900" dirty="0"/>
              <a:t> </a:t>
            </a:r>
            <a:r>
              <a:rPr lang="nb-NO" sz="1900" dirty="0" err="1"/>
              <a:t>transfrontalière</a:t>
            </a:r>
            <a:r>
              <a:rPr lang="nb-NO" sz="1900" dirty="0"/>
              <a:t> est favorable.</a:t>
            </a:r>
            <a:endParaRPr lang="fr-FR" sz="1900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2D36D0EE-42D1-684E-9442-552F22B355E1}"/>
              </a:ext>
            </a:extLst>
          </p:cNvPr>
          <p:cNvGrpSpPr/>
          <p:nvPr/>
        </p:nvGrpSpPr>
        <p:grpSpPr>
          <a:xfrm>
            <a:off x="339400" y="3482081"/>
            <a:ext cx="5965494" cy="3384640"/>
            <a:chOff x="2029304" y="913219"/>
            <a:chExt cx="9053223" cy="594478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6D27806-9FA0-9B4C-99AE-740EAF11BDCE}"/>
                </a:ext>
              </a:extLst>
            </p:cNvPr>
            <p:cNvPicPr/>
            <p:nvPr/>
          </p:nvPicPr>
          <p:blipFill rotWithShape="1">
            <a:blip r:embed="rId2"/>
            <a:srcRect b="30640"/>
            <a:stretch/>
          </p:blipFill>
          <p:spPr bwMode="auto">
            <a:xfrm>
              <a:off x="2029304" y="913219"/>
              <a:ext cx="9053223" cy="5944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C755292-44EF-6F46-9D72-3CEED3B4CB08}"/>
                </a:ext>
              </a:extLst>
            </p:cNvPr>
            <p:cNvSpPr txBox="1"/>
            <p:nvPr/>
          </p:nvSpPr>
          <p:spPr>
            <a:xfrm>
              <a:off x="2564667" y="5733797"/>
              <a:ext cx="7444347" cy="55754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solidFill>
                    <a:schemeClr val="bg1"/>
                  </a:solidFill>
                </a:rPr>
                <a:t>Sur la plage de </a:t>
              </a:r>
              <a:r>
                <a:rPr lang="fr-FR" sz="1600" b="1" dirty="0" err="1">
                  <a:solidFill>
                    <a:schemeClr val="bg1"/>
                  </a:solidFill>
                </a:rPr>
                <a:t>Kideheri</a:t>
              </a:r>
              <a:r>
                <a:rPr lang="fr-FR" sz="1600" b="1" dirty="0">
                  <a:solidFill>
                    <a:srgbClr val="00B050"/>
                  </a:solidFill>
                </a:rPr>
                <a:t> (</a:t>
              </a:r>
              <a:r>
                <a:rPr lang="fr-FR" sz="1600" b="1" dirty="0" err="1">
                  <a:solidFill>
                    <a:srgbClr val="00B050"/>
                  </a:solidFill>
                </a:rPr>
                <a:t>Hippos</a:t>
              </a:r>
              <a:r>
                <a:rPr lang="fr-FR" sz="1600" b="1" dirty="0">
                  <a:solidFill>
                    <a:srgbClr val="00B050"/>
                  </a:solidFill>
                </a:rPr>
                <a:t> et oiseaux migrateurs)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4D173CC2-37B2-FA49-B4C4-79627D2A72E3}"/>
              </a:ext>
            </a:extLst>
          </p:cNvPr>
          <p:cNvPicPr/>
          <p:nvPr/>
        </p:nvPicPr>
        <p:blipFill>
          <a:blip r:embed="rId3"/>
          <a:srcRect t="12429" r="3335" b="1574"/>
          <a:stretch>
            <a:fillRect/>
          </a:stretch>
        </p:blipFill>
        <p:spPr bwMode="auto">
          <a:xfrm>
            <a:off x="6642166" y="3345450"/>
            <a:ext cx="5369638" cy="3587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2B52E14-6625-1045-81D6-DBBFDB1F9253}"/>
              </a:ext>
            </a:extLst>
          </p:cNvPr>
          <p:cNvSpPr txBox="1"/>
          <p:nvPr/>
        </p:nvSpPr>
        <p:spPr>
          <a:xfrm>
            <a:off x="7609668" y="6061852"/>
            <a:ext cx="440213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BE" sz="1400" b="1" dirty="0">
                <a:solidFill>
                  <a:schemeClr val="bg1"/>
                </a:solidFill>
              </a:rPr>
              <a:t>Étang/Estuaire de </a:t>
            </a:r>
            <a:r>
              <a:rPr lang="fr-BE" sz="1400" b="1" dirty="0" err="1">
                <a:solidFill>
                  <a:schemeClr val="bg1"/>
                </a:solidFill>
              </a:rPr>
              <a:t>Ruvubura</a:t>
            </a:r>
            <a:r>
              <a:rPr lang="fr-BE" sz="1400" b="1" dirty="0">
                <a:solidFill>
                  <a:schemeClr val="bg1"/>
                </a:solidFill>
              </a:rPr>
              <a:t> </a:t>
            </a:r>
            <a:r>
              <a:rPr lang="fr-BE" sz="1400" b="1" dirty="0">
                <a:solidFill>
                  <a:schemeClr val="accent6">
                    <a:lumMod val="75000"/>
                  </a:schemeClr>
                </a:solidFill>
              </a:rPr>
              <a:t>(Oiseaux migrateurs)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74350DBE-19C3-FE46-BA7D-02B8072EC7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604286"/>
              </p:ext>
            </p:extLst>
          </p:nvPr>
        </p:nvGraphicFramePr>
        <p:xfrm>
          <a:off x="339400" y="-19570"/>
          <a:ext cx="11852600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52600">
                  <a:extLst>
                    <a:ext uri="{9D8B030D-6E8A-4147-A177-3AD203B41FA5}">
                      <a16:colId xmlns:a16="http://schemas.microsoft.com/office/drawing/2014/main" val="3692763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4000" dirty="0"/>
                        <a:t>V. Intérêt de préserver la végétation au bord de la</a:t>
                      </a:r>
                    </a:p>
                    <a:p>
                      <a:r>
                        <a:rPr lang="fr-FR" sz="4000" dirty="0"/>
                        <a:t>    rivière Ruzizi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061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979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F2A6C87-E51F-BA4B-A4AC-7F42EFE6EE48}"/>
              </a:ext>
            </a:extLst>
          </p:cNvPr>
          <p:cNvSpPr txBox="1"/>
          <p:nvPr/>
        </p:nvSpPr>
        <p:spPr>
          <a:xfrm>
            <a:off x="0" y="1434215"/>
            <a:ext cx="8818179" cy="7078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/>
              <a:t>Je vous remercie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AAA382A-EC87-5243-BE50-BCD3839308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72" t="3390" r="16152"/>
          <a:stretch/>
        </p:blipFill>
        <p:spPr>
          <a:xfrm>
            <a:off x="6871189" y="0"/>
            <a:ext cx="5320811" cy="4595246"/>
          </a:xfrm>
          <a:prstGeom prst="rect">
            <a:avLst/>
          </a:prstGeom>
        </p:spPr>
      </p:pic>
      <p:pic>
        <p:nvPicPr>
          <p:cNvPr id="5" name="Image 4" descr="cid:8E10388C-703D-4800-AA76-418D8869892F@naturalsciences.be">
            <a:extLst>
              <a:ext uri="{FF2B5EF4-FFF2-40B4-BE49-F238E27FC236}">
                <a16:creationId xmlns:a16="http://schemas.microsoft.com/office/drawing/2014/main" id="{4EA2C8B6-894E-DF45-A7FA-31DD61117A3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75" y="2914650"/>
            <a:ext cx="123825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logo_DONature_PAPER">
            <a:extLst>
              <a:ext uri="{FF2B5EF4-FFF2-40B4-BE49-F238E27FC236}">
                <a16:creationId xmlns:a16="http://schemas.microsoft.com/office/drawing/2014/main" id="{369A0A63-4C12-F548-900A-A814EEA6317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31" y="2686050"/>
            <a:ext cx="146685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421272F-FC59-404E-AB02-E7E5881DA386}"/>
              </a:ext>
            </a:extLst>
          </p:cNvPr>
          <p:cNvPicPr/>
          <p:nvPr/>
        </p:nvPicPr>
        <p:blipFill rotWithShape="1">
          <a:blip r:embed="rId5"/>
          <a:srcRect l="77397" t="5751" r="13374" b="81367"/>
          <a:stretch/>
        </p:blipFill>
        <p:spPr bwMode="auto">
          <a:xfrm>
            <a:off x="4973043" y="2480941"/>
            <a:ext cx="1138328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4152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A257BFDA-D89E-984E-9039-24A26C2BA3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313989"/>
              </p:ext>
            </p:extLst>
          </p:nvPr>
        </p:nvGraphicFramePr>
        <p:xfrm>
          <a:off x="339400" y="-19570"/>
          <a:ext cx="11852600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52600">
                  <a:extLst>
                    <a:ext uri="{9D8B030D-6E8A-4147-A177-3AD203B41FA5}">
                      <a16:colId xmlns:a16="http://schemas.microsoft.com/office/drawing/2014/main" val="3692763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4000" dirty="0"/>
                        <a:t>I. Motivations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061867"/>
                  </a:ext>
                </a:extLst>
              </a:tr>
            </a:tbl>
          </a:graphicData>
        </a:graphic>
      </p:graphicFrame>
      <p:sp>
        <p:nvSpPr>
          <p:cNvPr id="24" name="ZoneTexte 23">
            <a:extLst>
              <a:ext uri="{FF2B5EF4-FFF2-40B4-BE49-F238E27FC236}">
                <a16:creationId xmlns:a16="http://schemas.microsoft.com/office/drawing/2014/main" id="{0A35C76C-8AD5-D841-865B-B51AB8CE8EC4}"/>
              </a:ext>
            </a:extLst>
          </p:cNvPr>
          <p:cNvSpPr txBox="1"/>
          <p:nvPr/>
        </p:nvSpPr>
        <p:spPr>
          <a:xfrm>
            <a:off x="118920" y="1100651"/>
            <a:ext cx="515050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800" b="1" dirty="0"/>
              <a:t>a/ Localisation de la rivière Ruzizi</a:t>
            </a:r>
          </a:p>
          <a:p>
            <a:pPr algn="r">
              <a:spcAft>
                <a:spcPts val="1200"/>
              </a:spcAft>
            </a:pPr>
            <a:r>
              <a:rPr lang="fr-FR" sz="2800" dirty="0"/>
              <a:t>- Dans la plaine de la Ruzizi, la rivière du même nom constitue une frontière naturelle entre entre la RD Congo et la République du Burundi.</a:t>
            </a:r>
          </a:p>
          <a:p>
            <a:pPr algn="r"/>
            <a:r>
              <a:rPr lang="fr-FR" sz="2800" dirty="0"/>
              <a:t>- Depuis, aucune mesure n’a été adoptée pour protéger la végétation tout au bord de la rivière en vue de garantir la stabilité de son lit.     </a:t>
            </a:r>
          </a:p>
        </p:txBody>
      </p:sp>
      <p:pic>
        <p:nvPicPr>
          <p:cNvPr id="4" name="Picture 1" descr="page8image1832431776">
            <a:extLst>
              <a:ext uri="{FF2B5EF4-FFF2-40B4-BE49-F238E27FC236}">
                <a16:creationId xmlns:a16="http://schemas.microsoft.com/office/drawing/2014/main" id="{70096A9B-536E-024C-9EAF-12413969A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309" y="138764"/>
            <a:ext cx="3845718" cy="684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dre 2">
            <a:extLst>
              <a:ext uri="{FF2B5EF4-FFF2-40B4-BE49-F238E27FC236}">
                <a16:creationId xmlns:a16="http://schemas.microsoft.com/office/drawing/2014/main" id="{A9C8FC9A-3781-CD4E-8D4B-86BF2F65BB88}"/>
              </a:ext>
            </a:extLst>
          </p:cNvPr>
          <p:cNvSpPr/>
          <p:nvPr/>
        </p:nvSpPr>
        <p:spPr>
          <a:xfrm>
            <a:off x="8534400" y="4971393"/>
            <a:ext cx="1040524" cy="1269127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1D4849CD-A4B2-BC42-9986-0546B1A74937}"/>
              </a:ext>
            </a:extLst>
          </p:cNvPr>
          <p:cNvCxnSpPr/>
          <p:nvPr/>
        </p:nvCxnSpPr>
        <p:spPr>
          <a:xfrm>
            <a:off x="7704083" y="5549462"/>
            <a:ext cx="83031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E0844DC8-BD2E-474D-98B1-DB6876373ECF}"/>
              </a:ext>
            </a:extLst>
          </p:cNvPr>
          <p:cNvSpPr txBox="1"/>
          <p:nvPr/>
        </p:nvSpPr>
        <p:spPr>
          <a:xfrm>
            <a:off x="6911387" y="5402317"/>
            <a:ext cx="792699" cy="276999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/>
              <a:t>Site </a:t>
            </a:r>
            <a:r>
              <a:rPr lang="fr-FR" sz="1200" dirty="0" err="1"/>
              <a:t>study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631776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5A7AC36-8040-E94E-A3AA-1C3A7358B0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857136"/>
              </p:ext>
            </p:extLst>
          </p:nvPr>
        </p:nvGraphicFramePr>
        <p:xfrm>
          <a:off x="339400" y="-19570"/>
          <a:ext cx="11852600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52600">
                  <a:extLst>
                    <a:ext uri="{9D8B030D-6E8A-4147-A177-3AD203B41FA5}">
                      <a16:colId xmlns:a16="http://schemas.microsoft.com/office/drawing/2014/main" val="3692763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4000" dirty="0"/>
                        <a:t>I. Motivations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061867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CD41A3AD-91E9-BA45-B99D-84BB248CD0BA}"/>
              </a:ext>
            </a:extLst>
          </p:cNvPr>
          <p:cNvSpPr txBox="1"/>
          <p:nvPr/>
        </p:nvSpPr>
        <p:spPr>
          <a:xfrm>
            <a:off x="118920" y="1100651"/>
            <a:ext cx="3709161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800" b="1" dirty="0"/>
              <a:t>b/ Etat de la végétation </a:t>
            </a:r>
          </a:p>
          <a:p>
            <a:pPr algn="r">
              <a:spcAft>
                <a:spcPts val="1200"/>
              </a:spcAft>
            </a:pPr>
            <a:r>
              <a:rPr lang="fr-FR" sz="2800" dirty="0"/>
              <a:t>Tout au long de la rivière Ruzizi, la végétation naturelle est fortement </a:t>
            </a:r>
            <a:r>
              <a:rPr lang="fr-FR" sz="2800" dirty="0" err="1"/>
              <a:t>anthropisée</a:t>
            </a:r>
            <a:r>
              <a:rPr lang="fr-FR" sz="2800" dirty="0"/>
              <a:t>, notamment par :</a:t>
            </a:r>
          </a:p>
          <a:p>
            <a:pPr marL="457200" indent="-457200" algn="r">
              <a:spcAft>
                <a:spcPts val="1200"/>
              </a:spcAft>
              <a:buFontTx/>
              <a:buChar char="-"/>
            </a:pPr>
            <a:r>
              <a:rPr lang="fr-FR" sz="2800" b="1" dirty="0"/>
              <a:t>Agriculture</a:t>
            </a:r>
          </a:p>
          <a:p>
            <a:pPr algn="r">
              <a:spcAft>
                <a:spcPts val="1200"/>
              </a:spcAft>
            </a:pPr>
            <a:r>
              <a:rPr lang="fr-FR" sz="2800" dirty="0"/>
              <a:t>Elle est pratiquée jusqu’au bord de la rivière.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C897F0A-EE07-B941-A0C7-AAC85525CF7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" b="31873"/>
          <a:stretch/>
        </p:blipFill>
        <p:spPr bwMode="auto">
          <a:xfrm>
            <a:off x="3983064" y="673100"/>
            <a:ext cx="8208936" cy="6184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91436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998AB9C-DE9E-194A-A37F-0F4320425B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716782"/>
              </p:ext>
            </p:extLst>
          </p:nvPr>
        </p:nvGraphicFramePr>
        <p:xfrm>
          <a:off x="339400" y="-19570"/>
          <a:ext cx="11852600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52600">
                  <a:extLst>
                    <a:ext uri="{9D8B030D-6E8A-4147-A177-3AD203B41FA5}">
                      <a16:colId xmlns:a16="http://schemas.microsoft.com/office/drawing/2014/main" val="3692763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4000" dirty="0"/>
                        <a:t>I. Motivations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061867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2ACC7117-D0F4-A34B-A3DF-3CEEB6ACED17}"/>
              </a:ext>
            </a:extLst>
          </p:cNvPr>
          <p:cNvSpPr txBox="1"/>
          <p:nvPr/>
        </p:nvSpPr>
        <p:spPr>
          <a:xfrm>
            <a:off x="118920" y="1100651"/>
            <a:ext cx="374888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>
              <a:spcAft>
                <a:spcPts val="1200"/>
              </a:spcAft>
              <a:buFontTx/>
              <a:buChar char="-"/>
            </a:pPr>
            <a:r>
              <a:rPr lang="fr-FR" sz="2800" b="1" dirty="0"/>
              <a:t>Fabrication des briques</a:t>
            </a:r>
          </a:p>
          <a:p>
            <a:pPr algn="r">
              <a:spcAft>
                <a:spcPts val="1200"/>
              </a:spcAft>
            </a:pPr>
            <a:r>
              <a:rPr lang="fr-FR" sz="2800" dirty="0"/>
              <a:t>Le sol limoneux favorable à la production des briques.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A5CD8D5-F51C-1940-9837-11C2EB465C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025466" y="660450"/>
            <a:ext cx="8166534" cy="625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16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63615922-A951-6945-AAFB-4C9D372A87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7471215"/>
              </p:ext>
            </p:extLst>
          </p:nvPr>
        </p:nvGraphicFramePr>
        <p:xfrm>
          <a:off x="339400" y="-19570"/>
          <a:ext cx="11852600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52600">
                  <a:extLst>
                    <a:ext uri="{9D8B030D-6E8A-4147-A177-3AD203B41FA5}">
                      <a16:colId xmlns:a16="http://schemas.microsoft.com/office/drawing/2014/main" val="3692763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4000" dirty="0"/>
                        <a:t>I. Motivations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061867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95724344-5E0A-584B-8071-F516E400C4D7}"/>
              </a:ext>
            </a:extLst>
          </p:cNvPr>
          <p:cNvSpPr txBox="1"/>
          <p:nvPr/>
        </p:nvSpPr>
        <p:spPr>
          <a:xfrm>
            <a:off x="118920" y="1100651"/>
            <a:ext cx="3709161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>
              <a:spcAft>
                <a:spcPts val="1200"/>
              </a:spcAft>
              <a:buFontTx/>
              <a:buChar char="-"/>
            </a:pPr>
            <a:r>
              <a:rPr lang="fr-FR" sz="2800" b="1" dirty="0"/>
              <a:t>Exploitation de </a:t>
            </a:r>
            <a:r>
              <a:rPr lang="fr-FR" sz="2800" b="1" dirty="0">
                <a:solidFill>
                  <a:srgbClr val="00B050"/>
                </a:solidFill>
              </a:rPr>
              <a:t>Phragmites</a:t>
            </a:r>
            <a:r>
              <a:rPr lang="fr-FR" sz="2800" b="1" dirty="0"/>
              <a:t> et </a:t>
            </a:r>
            <a:r>
              <a:rPr lang="fr-FR" sz="2800" b="1" dirty="0" err="1">
                <a:solidFill>
                  <a:srgbClr val="00B050"/>
                </a:solidFill>
              </a:rPr>
              <a:t>Pennisetum</a:t>
            </a:r>
            <a:r>
              <a:rPr lang="fr-FR" sz="2800" b="1" dirty="0">
                <a:solidFill>
                  <a:srgbClr val="00B050"/>
                </a:solidFill>
              </a:rPr>
              <a:t> </a:t>
            </a:r>
            <a:r>
              <a:rPr lang="fr-FR" sz="2800" b="1" dirty="0" err="1">
                <a:solidFill>
                  <a:srgbClr val="00B050"/>
                </a:solidFill>
              </a:rPr>
              <a:t>purpureum</a:t>
            </a:r>
            <a:r>
              <a:rPr lang="fr-FR" sz="2800" b="1" dirty="0">
                <a:solidFill>
                  <a:srgbClr val="00B050"/>
                </a:solidFill>
              </a:rPr>
              <a:t> </a:t>
            </a:r>
          </a:p>
          <a:p>
            <a:pPr algn="r">
              <a:spcAft>
                <a:spcPts val="1200"/>
              </a:spcAft>
            </a:pPr>
            <a:r>
              <a:rPr lang="fr-FR" sz="2800" dirty="0"/>
              <a:t>Les peuplements de </a:t>
            </a:r>
            <a:r>
              <a:rPr lang="fr-FR" sz="2800" b="1" i="1" dirty="0">
                <a:solidFill>
                  <a:srgbClr val="00B050"/>
                </a:solidFill>
              </a:rPr>
              <a:t>Phragmites</a:t>
            </a:r>
            <a:r>
              <a:rPr lang="fr-FR" sz="2800" dirty="0"/>
              <a:t> s’amenuisent ; </a:t>
            </a:r>
          </a:p>
          <a:p>
            <a:pPr algn="r">
              <a:spcAft>
                <a:spcPts val="1200"/>
              </a:spcAft>
            </a:pPr>
            <a:r>
              <a:rPr lang="fr-FR" sz="2800" dirty="0"/>
              <a:t>tandis que des peuplements de </a:t>
            </a:r>
            <a:r>
              <a:rPr lang="fr-FR" sz="2800" b="1" i="1" dirty="0">
                <a:solidFill>
                  <a:srgbClr val="00B050"/>
                </a:solidFill>
              </a:rPr>
              <a:t>P. </a:t>
            </a:r>
            <a:r>
              <a:rPr lang="fr-FR" sz="2800" b="1" i="1" dirty="0" err="1">
                <a:solidFill>
                  <a:srgbClr val="00B050"/>
                </a:solidFill>
              </a:rPr>
              <a:t>purpureum</a:t>
            </a:r>
            <a:r>
              <a:rPr lang="fr-FR" sz="2800" dirty="0"/>
              <a:t> tendent à disparaître.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CB67DFF-1F9D-BD47-B196-C9497273D7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987800" y="665660"/>
            <a:ext cx="8204200" cy="619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65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B5E8518-8DDE-244A-B067-F5D842B65E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297236"/>
              </p:ext>
            </p:extLst>
          </p:nvPr>
        </p:nvGraphicFramePr>
        <p:xfrm>
          <a:off x="339400" y="-19570"/>
          <a:ext cx="11852600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52600">
                  <a:extLst>
                    <a:ext uri="{9D8B030D-6E8A-4147-A177-3AD203B41FA5}">
                      <a16:colId xmlns:a16="http://schemas.microsoft.com/office/drawing/2014/main" val="3692763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4000" dirty="0"/>
                        <a:t>II. Impacts des activités anthropiques sur  </a:t>
                      </a:r>
                    </a:p>
                    <a:p>
                      <a:r>
                        <a:rPr lang="fr-FR" sz="4000" dirty="0"/>
                        <a:t>     l’environnement riverain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061867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D505D0E2-6EF7-C343-BEB2-3FFA006C23F3}"/>
              </a:ext>
            </a:extLst>
          </p:cNvPr>
          <p:cNvSpPr txBox="1"/>
          <p:nvPr/>
        </p:nvSpPr>
        <p:spPr>
          <a:xfrm>
            <a:off x="56928" y="1698138"/>
            <a:ext cx="370916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fr-FR" sz="2800" b="1" dirty="0"/>
              <a:t>Le lit de la rivière Ruzizi est mouvante</a:t>
            </a:r>
          </a:p>
          <a:p>
            <a:pPr algn="r">
              <a:spcAft>
                <a:spcPts val="1200"/>
              </a:spcAft>
            </a:pPr>
            <a:r>
              <a:rPr lang="fr-FR" sz="2800" dirty="0"/>
              <a:t>L’occupation des rives par des cultures ayant  remplacées la végétation naturelle au bord de la rivière favorise :</a:t>
            </a:r>
          </a:p>
          <a:p>
            <a:pPr algn="r">
              <a:spcAft>
                <a:spcPts val="1200"/>
              </a:spcAft>
            </a:pPr>
            <a:r>
              <a:rPr lang="fr-FR" sz="2800" dirty="0"/>
              <a:t>a/ la </a:t>
            </a:r>
            <a:r>
              <a:rPr lang="fr-FR" sz="2800" b="1" i="1" dirty="0"/>
              <a:t>déviation du lit</a:t>
            </a:r>
            <a:r>
              <a:rPr lang="fr-FR" sz="2800" dirty="0"/>
              <a:t> de la rivière.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36A263C-29CA-A547-AAB6-95571DA861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056"/>
          <a:stretch/>
        </p:blipFill>
        <p:spPr>
          <a:xfrm>
            <a:off x="3843578" y="2061275"/>
            <a:ext cx="8358825" cy="389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88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6EF64EF-E238-F649-83D8-BC9A348648C5}"/>
              </a:ext>
            </a:extLst>
          </p:cNvPr>
          <p:cNvSpPr txBox="1"/>
          <p:nvPr/>
        </p:nvSpPr>
        <p:spPr>
          <a:xfrm>
            <a:off x="35908" y="773245"/>
            <a:ext cx="3709161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fr-FR" sz="2800" b="1" dirty="0"/>
              <a:t>Le lit de la rivière Ruzizi est mouvante</a:t>
            </a:r>
          </a:p>
          <a:p>
            <a:pPr algn="r">
              <a:spcAft>
                <a:spcPts val="1200"/>
              </a:spcAft>
            </a:pPr>
            <a:r>
              <a:rPr lang="fr-FR" sz="2800" dirty="0"/>
              <a:t>L’occupation des rives par des cultures ayant  remplacées la végétation naturelle au bord de la rivière favorise :</a:t>
            </a:r>
          </a:p>
          <a:p>
            <a:pPr algn="r">
              <a:spcAft>
                <a:spcPts val="1200"/>
              </a:spcAft>
            </a:pPr>
            <a:r>
              <a:rPr lang="fr-FR" sz="2800" dirty="0"/>
              <a:t>b/ la </a:t>
            </a:r>
            <a:r>
              <a:rPr lang="fr-FR" sz="2800" b="1" i="1" dirty="0"/>
              <a:t>perte des terres congolaises</a:t>
            </a:r>
            <a:r>
              <a:rPr lang="fr-FR" sz="2800" dirty="0"/>
              <a:t> en faveur de la République burundaise.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51CEBCD-2450-8C4C-ACA9-BBD2F73181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5" t="28635" r="25055"/>
          <a:stretch/>
        </p:blipFill>
        <p:spPr>
          <a:xfrm>
            <a:off x="3804192" y="557940"/>
            <a:ext cx="8423971" cy="5804116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C047C11C-D2AD-4740-99D0-687C1FFD65DF}"/>
              </a:ext>
            </a:extLst>
          </p:cNvPr>
          <p:cNvCxnSpPr/>
          <p:nvPr/>
        </p:nvCxnSpPr>
        <p:spPr>
          <a:xfrm flipV="1">
            <a:off x="3668110" y="1891862"/>
            <a:ext cx="3678621" cy="331075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474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28233F2D-5505-5D40-87FE-3C44F14EC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775110"/>
              </p:ext>
            </p:extLst>
          </p:nvPr>
        </p:nvGraphicFramePr>
        <p:xfrm>
          <a:off x="339400" y="-19570"/>
          <a:ext cx="11852600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52600">
                  <a:extLst>
                    <a:ext uri="{9D8B030D-6E8A-4147-A177-3AD203B41FA5}">
                      <a16:colId xmlns:a16="http://schemas.microsoft.com/office/drawing/2014/main" val="3692763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4000" dirty="0"/>
                        <a:t>III. Sensibilisation du public, leaders et décideurs   </a:t>
                      </a:r>
                    </a:p>
                    <a:p>
                      <a:r>
                        <a:rPr lang="fr-FR" sz="4000" dirty="0"/>
                        <a:t>      riverains de la Ruzizi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061867"/>
                  </a:ext>
                </a:extLst>
              </a:tr>
            </a:tbl>
          </a:graphicData>
        </a:graphic>
      </p:graphicFrame>
      <p:pic>
        <p:nvPicPr>
          <p:cNvPr id="10" name="Image 9">
            <a:extLst>
              <a:ext uri="{FF2B5EF4-FFF2-40B4-BE49-F238E27FC236}">
                <a16:creationId xmlns:a16="http://schemas.microsoft.com/office/drawing/2014/main" id="{81B43672-DF5B-6C42-8EB7-C08CF7670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19" t="22603" b="15438"/>
          <a:stretch/>
        </p:blipFill>
        <p:spPr>
          <a:xfrm>
            <a:off x="2596054" y="1837607"/>
            <a:ext cx="9580636" cy="460523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FC7EA22-7A97-8447-B637-C99BAD32724B}"/>
              </a:ext>
            </a:extLst>
          </p:cNvPr>
          <p:cNvSpPr txBox="1"/>
          <p:nvPr/>
        </p:nvSpPr>
        <p:spPr>
          <a:xfrm>
            <a:off x="224016" y="2688162"/>
            <a:ext cx="22774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800" b="1" dirty="0"/>
              <a:t>a/ Visite du terrain avec le public, leaders et décideurs.</a:t>
            </a:r>
          </a:p>
        </p:txBody>
      </p:sp>
    </p:spTree>
    <p:extLst>
      <p:ext uri="{BB962C8B-B14F-4D97-AF65-F5344CB8AC3E}">
        <p14:creationId xmlns:p14="http://schemas.microsoft.com/office/powerpoint/2010/main" val="2992464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F04A219E-4552-CD4C-ADE2-D826E913EE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740924"/>
              </p:ext>
            </p:extLst>
          </p:nvPr>
        </p:nvGraphicFramePr>
        <p:xfrm>
          <a:off x="339400" y="-19570"/>
          <a:ext cx="11852600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52600">
                  <a:extLst>
                    <a:ext uri="{9D8B030D-6E8A-4147-A177-3AD203B41FA5}">
                      <a16:colId xmlns:a16="http://schemas.microsoft.com/office/drawing/2014/main" val="3692763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4000" dirty="0"/>
                        <a:t>IV. Actions en faveur de la restauration de la végétation</a:t>
                      </a:r>
                    </a:p>
                    <a:p>
                      <a:r>
                        <a:rPr lang="fr-FR" sz="4000" dirty="0"/>
                        <a:t>      au bord de la rivière Ruzizi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061867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45C64CE3-BD7C-DF44-A77B-A6C1A2637A7A}"/>
              </a:ext>
            </a:extLst>
          </p:cNvPr>
          <p:cNvSpPr txBox="1"/>
          <p:nvPr/>
        </p:nvSpPr>
        <p:spPr>
          <a:xfrm>
            <a:off x="45350" y="2496027"/>
            <a:ext cx="37091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fr-FR" sz="2800" b="1" dirty="0"/>
              <a:t>Les jeunes leaders de Ndunda décident de remettre </a:t>
            </a:r>
            <a:r>
              <a:rPr lang="fr-FR" sz="2800" b="1" i="1" dirty="0" err="1">
                <a:solidFill>
                  <a:srgbClr val="00B050"/>
                </a:solidFill>
              </a:rPr>
              <a:t>Pennisetum</a:t>
            </a:r>
            <a:r>
              <a:rPr lang="fr-FR" sz="2800" b="1" i="1" dirty="0">
                <a:solidFill>
                  <a:srgbClr val="00B050"/>
                </a:solidFill>
              </a:rPr>
              <a:t> </a:t>
            </a:r>
            <a:r>
              <a:rPr lang="fr-FR" sz="2800" b="1" i="1" dirty="0" err="1">
                <a:solidFill>
                  <a:srgbClr val="00B050"/>
                </a:solidFill>
              </a:rPr>
              <a:t>purpureum</a:t>
            </a:r>
            <a:r>
              <a:rPr lang="fr-FR" sz="2800" b="1" i="1" dirty="0">
                <a:solidFill>
                  <a:srgbClr val="00B050"/>
                </a:solidFill>
              </a:rPr>
              <a:t> </a:t>
            </a:r>
            <a:r>
              <a:rPr lang="fr-FR" sz="2800" b="1" dirty="0"/>
              <a:t>au bord de la Ruzizi.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F2F68BA-A7AE-BD48-A633-F276438FAD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09" t="18826"/>
          <a:stretch/>
        </p:blipFill>
        <p:spPr>
          <a:xfrm>
            <a:off x="3828081" y="1280560"/>
            <a:ext cx="8420746" cy="556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68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439</Words>
  <Application>Microsoft Office PowerPoint</Application>
  <PresentationFormat>Grand écran</PresentationFormat>
  <Paragraphs>45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Arial</vt:lpstr>
      <vt:lpstr>Avenir Next Condensed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Olivier Basa</cp:lastModifiedBy>
  <cp:revision>215</cp:revision>
  <dcterms:created xsi:type="dcterms:W3CDTF">2024-09-03T08:48:58Z</dcterms:created>
  <dcterms:modified xsi:type="dcterms:W3CDTF">2026-01-21T07:35:29Z</dcterms:modified>
</cp:coreProperties>
</file>