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556" r:id="rId6"/>
    <p:sldId id="566" r:id="rId7"/>
    <p:sldId id="567" r:id="rId8"/>
    <p:sldId id="568" r:id="rId9"/>
    <p:sldId id="562" r:id="rId10"/>
    <p:sldId id="557" r:id="rId11"/>
    <p:sldId id="309" r:id="rId12"/>
    <p:sldId id="304" r:id="rId13"/>
    <p:sldId id="305" r:id="rId14"/>
    <p:sldId id="308" r:id="rId15"/>
    <p:sldId id="564" r:id="rId16"/>
    <p:sldId id="565" r:id="rId17"/>
    <p:sldId id="265" r:id="rId18"/>
  </p:sldIdLst>
  <p:sldSz cx="173482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B5614C-ACEE-7A5D-63CA-148044FF7D20}" name="Pierre Huybrechts" initials="PH" userId="S::phuybrechts@naturalsciences.be::fcb2988d-3971-41cc-85ce-346ec87e61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4E"/>
    <a:srgbClr val="005D7F"/>
    <a:srgbClr val="A6D0E7"/>
    <a:srgbClr val="E83A47"/>
    <a:srgbClr val="FFDD00"/>
    <a:srgbClr val="FFED82"/>
    <a:srgbClr val="DCDDE5"/>
    <a:srgbClr val="854E9A"/>
    <a:srgbClr val="88B1B8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5827D-24C9-4996-881C-11F28805BC6B}" v="3" dt="2026-01-20T16:36:30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5226" autoAdjust="0"/>
  </p:normalViewPr>
  <p:slideViewPr>
    <p:cSldViewPr snapToGrid="0">
      <p:cViewPr varScale="1">
        <p:scale>
          <a:sx n="45" d="100"/>
          <a:sy n="45" d="100"/>
        </p:scale>
        <p:origin x="876" y="40"/>
      </p:cViewPr>
      <p:guideLst>
        <p:guide orient="horz" pos="3072"/>
        <p:guide pos="54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 De Koeijer" userId="2ca19022-ce29-43ff-967d-779a142b0955" providerId="ADAL" clId="{52930C36-2319-4ED0-AFA4-88E9A42FB953}"/>
    <pc:docChg chg="custSel addSld modSld">
      <pc:chgData name="Han De Koeijer" userId="2ca19022-ce29-43ff-967d-779a142b0955" providerId="ADAL" clId="{52930C36-2319-4ED0-AFA4-88E9A42FB953}" dt="2026-01-20T16:39:09.929" v="587" actId="20577"/>
      <pc:docMkLst>
        <pc:docMk/>
      </pc:docMkLst>
      <pc:sldChg chg="modSp mod">
        <pc:chgData name="Han De Koeijer" userId="2ca19022-ce29-43ff-967d-779a142b0955" providerId="ADAL" clId="{52930C36-2319-4ED0-AFA4-88E9A42FB953}" dt="2026-01-20T16:15:00.825" v="58" actId="20577"/>
        <pc:sldMkLst>
          <pc:docMk/>
          <pc:sldMk cId="3188803097" sldId="256"/>
        </pc:sldMkLst>
        <pc:spChg chg="mod">
          <ac:chgData name="Han De Koeijer" userId="2ca19022-ce29-43ff-967d-779a142b0955" providerId="ADAL" clId="{52930C36-2319-4ED0-AFA4-88E9A42FB953}" dt="2026-01-20T16:15:00.825" v="58" actId="20577"/>
          <ac:spMkLst>
            <pc:docMk/>
            <pc:sldMk cId="3188803097" sldId="256"/>
            <ac:spMk id="3" creationId="{17B99828-1746-704C-8C62-1B2BD8DEFCAB}"/>
          </ac:spMkLst>
        </pc:spChg>
        <pc:spChg chg="mod">
          <ac:chgData name="Han De Koeijer" userId="2ca19022-ce29-43ff-967d-779a142b0955" providerId="ADAL" clId="{52930C36-2319-4ED0-AFA4-88E9A42FB953}" dt="2026-01-20T16:14:24.427" v="31" actId="20577"/>
          <ac:spMkLst>
            <pc:docMk/>
            <pc:sldMk cId="3188803097" sldId="256"/>
            <ac:spMk id="4" creationId="{05489067-B4BB-3940-9111-020DB43CB77B}"/>
          </ac:spMkLst>
        </pc:spChg>
        <pc:spChg chg="mod">
          <ac:chgData name="Han De Koeijer" userId="2ca19022-ce29-43ff-967d-779a142b0955" providerId="ADAL" clId="{52930C36-2319-4ED0-AFA4-88E9A42FB953}" dt="2026-01-20T16:14:53.460" v="56" actId="20577"/>
          <ac:spMkLst>
            <pc:docMk/>
            <pc:sldMk cId="3188803097" sldId="256"/>
            <ac:spMk id="5" creationId="{189976BD-9371-8B3A-B011-6C6D4C31AF68}"/>
          </ac:spMkLst>
        </pc:spChg>
      </pc:sldChg>
      <pc:sldChg chg="addSp delSp modSp mod">
        <pc:chgData name="Han De Koeijer" userId="2ca19022-ce29-43ff-967d-779a142b0955" providerId="ADAL" clId="{52930C36-2319-4ED0-AFA4-88E9A42FB953}" dt="2026-01-20T16:36:30.478" v="544"/>
        <pc:sldMkLst>
          <pc:docMk/>
          <pc:sldMk cId="3284933261" sldId="556"/>
        </pc:sldMkLst>
        <pc:spChg chg="mod">
          <ac:chgData name="Han De Koeijer" userId="2ca19022-ce29-43ff-967d-779a142b0955" providerId="ADAL" clId="{52930C36-2319-4ED0-AFA4-88E9A42FB953}" dt="2026-01-20T16:30:04.265" v="311" actId="15"/>
          <ac:spMkLst>
            <pc:docMk/>
            <pc:sldMk cId="3284933261" sldId="556"/>
            <ac:spMk id="3" creationId="{D5C8807D-FDD5-5C83-E9D1-8EF586BE4BDE}"/>
          </ac:spMkLst>
        </pc:spChg>
        <pc:spChg chg="mod">
          <ac:chgData name="Han De Koeijer" userId="2ca19022-ce29-43ff-967d-779a142b0955" providerId="ADAL" clId="{52930C36-2319-4ED0-AFA4-88E9A42FB953}" dt="2026-01-20T16:15:44.077" v="84" actId="20577"/>
          <ac:spMkLst>
            <pc:docMk/>
            <pc:sldMk cId="3284933261" sldId="556"/>
            <ac:spMk id="14" creationId="{46EA96D8-6B49-6F02-1306-670D391A61CD}"/>
          </ac:spMkLst>
        </pc:spChg>
        <pc:picChg chg="add mod">
          <ac:chgData name="Han De Koeijer" userId="2ca19022-ce29-43ff-967d-779a142b0955" providerId="ADAL" clId="{52930C36-2319-4ED0-AFA4-88E9A42FB953}" dt="2026-01-20T16:36:30.478" v="544"/>
          <ac:picMkLst>
            <pc:docMk/>
            <pc:sldMk cId="3284933261" sldId="556"/>
            <ac:picMk id="2" creationId="{FCB92CBD-88C4-3DF1-1D63-A1EF8436BA2B}"/>
          </ac:picMkLst>
        </pc:picChg>
        <pc:picChg chg="del">
          <ac:chgData name="Han De Koeijer" userId="2ca19022-ce29-43ff-967d-779a142b0955" providerId="ADAL" clId="{52930C36-2319-4ED0-AFA4-88E9A42FB953}" dt="2026-01-20T16:27:07.082" v="168" actId="478"/>
          <ac:picMkLst>
            <pc:docMk/>
            <pc:sldMk cId="3284933261" sldId="556"/>
            <ac:picMk id="7" creationId="{ECF27082-BEEB-BC84-6072-40583042E056}"/>
          </ac:picMkLst>
        </pc:picChg>
        <pc:picChg chg="del">
          <ac:chgData name="Han De Koeijer" userId="2ca19022-ce29-43ff-967d-779a142b0955" providerId="ADAL" clId="{52930C36-2319-4ED0-AFA4-88E9A42FB953}" dt="2026-01-20T16:27:09.598" v="169" actId="478"/>
          <ac:picMkLst>
            <pc:docMk/>
            <pc:sldMk cId="3284933261" sldId="556"/>
            <ac:picMk id="9" creationId="{DB68A20A-514B-F763-37A6-142BF7E1535C}"/>
          </ac:picMkLst>
        </pc:picChg>
      </pc:sldChg>
      <pc:sldChg chg="modSp mod">
        <pc:chgData name="Han De Koeijer" userId="2ca19022-ce29-43ff-967d-779a142b0955" providerId="ADAL" clId="{52930C36-2319-4ED0-AFA4-88E9A42FB953}" dt="2026-01-20T16:36:25.682" v="543" actId="1076"/>
        <pc:sldMkLst>
          <pc:docMk/>
          <pc:sldMk cId="354114980" sldId="557"/>
        </pc:sldMkLst>
        <pc:picChg chg="mod">
          <ac:chgData name="Han De Koeijer" userId="2ca19022-ce29-43ff-967d-779a142b0955" providerId="ADAL" clId="{52930C36-2319-4ED0-AFA4-88E9A42FB953}" dt="2026-01-20T16:36:25.682" v="543" actId="1076"/>
          <ac:picMkLst>
            <pc:docMk/>
            <pc:sldMk cId="354114980" sldId="557"/>
            <ac:picMk id="2" creationId="{BE8E6D98-EF30-3831-55D6-DA60E082E39C}"/>
          </ac:picMkLst>
        </pc:picChg>
      </pc:sldChg>
      <pc:sldChg chg="modSp mod">
        <pc:chgData name="Han De Koeijer" userId="2ca19022-ce29-43ff-967d-779a142b0955" providerId="ADAL" clId="{52930C36-2319-4ED0-AFA4-88E9A42FB953}" dt="2026-01-20T16:27:41.013" v="188" actId="20577"/>
        <pc:sldMkLst>
          <pc:docMk/>
          <pc:sldMk cId="213329041" sldId="562"/>
        </pc:sldMkLst>
        <pc:spChg chg="mod">
          <ac:chgData name="Han De Koeijer" userId="2ca19022-ce29-43ff-967d-779a142b0955" providerId="ADAL" clId="{52930C36-2319-4ED0-AFA4-88E9A42FB953}" dt="2026-01-20T16:27:41.013" v="188" actId="20577"/>
          <ac:spMkLst>
            <pc:docMk/>
            <pc:sldMk cId="213329041" sldId="562"/>
            <ac:spMk id="3" creationId="{047D6627-6B30-701D-D2DB-47052709301C}"/>
          </ac:spMkLst>
        </pc:spChg>
        <pc:spChg chg="mod">
          <ac:chgData name="Han De Koeijer" userId="2ca19022-ce29-43ff-967d-779a142b0955" providerId="ADAL" clId="{52930C36-2319-4ED0-AFA4-88E9A42FB953}" dt="2026-01-20T16:27:33.371" v="179" actId="20577"/>
          <ac:spMkLst>
            <pc:docMk/>
            <pc:sldMk cId="213329041" sldId="562"/>
            <ac:spMk id="14" creationId="{7A23D31C-7535-C81B-B16D-520AC1CC1CEC}"/>
          </ac:spMkLst>
        </pc:spChg>
      </pc:sldChg>
      <pc:sldChg chg="modSp add mod">
        <pc:chgData name="Han De Koeijer" userId="2ca19022-ce29-43ff-967d-779a142b0955" providerId="ADAL" clId="{52930C36-2319-4ED0-AFA4-88E9A42FB953}" dt="2026-01-20T16:31:55.704" v="365" actId="20577"/>
        <pc:sldMkLst>
          <pc:docMk/>
          <pc:sldMk cId="586663496" sldId="566"/>
        </pc:sldMkLst>
        <pc:spChg chg="mod">
          <ac:chgData name="Han De Koeijer" userId="2ca19022-ce29-43ff-967d-779a142b0955" providerId="ADAL" clId="{52930C36-2319-4ED0-AFA4-88E9A42FB953}" dt="2026-01-20T16:31:55.704" v="365" actId="20577"/>
          <ac:spMkLst>
            <pc:docMk/>
            <pc:sldMk cId="586663496" sldId="566"/>
            <ac:spMk id="3" creationId="{43588340-B779-D89E-8521-B5F121464E87}"/>
          </ac:spMkLst>
        </pc:spChg>
        <pc:spChg chg="mod">
          <ac:chgData name="Han De Koeijer" userId="2ca19022-ce29-43ff-967d-779a142b0955" providerId="ADAL" clId="{52930C36-2319-4ED0-AFA4-88E9A42FB953}" dt="2026-01-20T16:30:52.320" v="339" actId="20577"/>
          <ac:spMkLst>
            <pc:docMk/>
            <pc:sldMk cId="586663496" sldId="566"/>
            <ac:spMk id="14" creationId="{C75C0109-FD56-F39D-8928-A27F060E2E1F}"/>
          </ac:spMkLst>
        </pc:spChg>
      </pc:sldChg>
      <pc:sldChg chg="modSp add mod">
        <pc:chgData name="Han De Koeijer" userId="2ca19022-ce29-43ff-967d-779a142b0955" providerId="ADAL" clId="{52930C36-2319-4ED0-AFA4-88E9A42FB953}" dt="2026-01-20T16:38:42.399" v="586" actId="20577"/>
        <pc:sldMkLst>
          <pc:docMk/>
          <pc:sldMk cId="1753171681" sldId="567"/>
        </pc:sldMkLst>
        <pc:spChg chg="mod">
          <ac:chgData name="Han De Koeijer" userId="2ca19022-ce29-43ff-967d-779a142b0955" providerId="ADAL" clId="{52930C36-2319-4ED0-AFA4-88E9A42FB953}" dt="2026-01-20T16:38:42.399" v="586" actId="20577"/>
          <ac:spMkLst>
            <pc:docMk/>
            <pc:sldMk cId="1753171681" sldId="567"/>
            <ac:spMk id="3" creationId="{F4AFE6F7-1730-0DDF-A3A7-2FE27D9B681B}"/>
          </ac:spMkLst>
        </pc:spChg>
        <pc:spChg chg="mod">
          <ac:chgData name="Han De Koeijer" userId="2ca19022-ce29-43ff-967d-779a142b0955" providerId="ADAL" clId="{52930C36-2319-4ED0-AFA4-88E9A42FB953}" dt="2026-01-20T16:33:54.602" v="377" actId="20577"/>
          <ac:spMkLst>
            <pc:docMk/>
            <pc:sldMk cId="1753171681" sldId="567"/>
            <ac:spMk id="14" creationId="{8B142AA7-91C5-84AE-E842-A54FD77EB131}"/>
          </ac:spMkLst>
        </pc:spChg>
      </pc:sldChg>
      <pc:sldChg chg="modSp add mod">
        <pc:chgData name="Han De Koeijer" userId="2ca19022-ce29-43ff-967d-779a142b0955" providerId="ADAL" clId="{52930C36-2319-4ED0-AFA4-88E9A42FB953}" dt="2026-01-20T16:39:09.929" v="587" actId="20577"/>
        <pc:sldMkLst>
          <pc:docMk/>
          <pc:sldMk cId="4114214832" sldId="568"/>
        </pc:sldMkLst>
        <pc:spChg chg="mod">
          <ac:chgData name="Han De Koeijer" userId="2ca19022-ce29-43ff-967d-779a142b0955" providerId="ADAL" clId="{52930C36-2319-4ED0-AFA4-88E9A42FB953}" dt="2026-01-20T16:39:09.929" v="587" actId="20577"/>
          <ac:spMkLst>
            <pc:docMk/>
            <pc:sldMk cId="4114214832" sldId="568"/>
            <ac:spMk id="3" creationId="{EFEF7B58-F82D-5640-88E7-F5AC6C0FB540}"/>
          </ac:spMkLst>
        </pc:spChg>
        <pc:spChg chg="mod">
          <ac:chgData name="Han De Koeijer" userId="2ca19022-ce29-43ff-967d-779a142b0955" providerId="ADAL" clId="{52930C36-2319-4ED0-AFA4-88E9A42FB953}" dt="2026-01-20T16:37:47.239" v="565" actId="20577"/>
          <ac:spMkLst>
            <pc:docMk/>
            <pc:sldMk cId="4114214832" sldId="568"/>
            <ac:spMk id="14" creationId="{BE98F188-0097-BFA0-8E0A-F19B0542AA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4C4185-7DAD-1213-E887-BB4BCE48C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2CFE8-BCD9-1E79-12F4-3EEF0C0E0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5331-2949-0146-8617-EABEC5B25C18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B1C58-F754-BE82-989D-450CF9DF3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BFCF2-E00C-A1BB-5267-0F4AC7626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D88C-FC42-EB47-8B8A-3A3D2530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2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D7104-EC7B-EC43-A08B-4E73C314DA8B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CC3C-FC6E-BC4B-A337-0AB153B1F8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3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FD6D0-F4A8-B38F-FD62-9502C120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85845C-945E-18F7-D3ED-44644D6EE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8D2E21-6953-9FC2-F8A7-10F617049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3DAA11-5AA0-CF8C-BDE5-E0EF7EED1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06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B9A5B-FB9C-0D91-D50D-B4FC0123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D0145F0-D675-03E7-68FE-8EAAC6C35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594BA9-9BC8-E1A6-1A97-37C4A2DA2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2BE327-33A4-8628-B49C-F3379B3C4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09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AD594-1CB9-033F-E439-1033E830D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357466-3A2A-DFF4-347F-D708A2745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49FADC-E806-DBDD-9963-16722E29D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17EC32-1DA9-87D6-4567-8C0E55E28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6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075A0-0A65-8AC7-A102-664F8E54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BED61B-3BFC-757E-A74C-7C9E1FCE8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A559E0-A9F0-17ED-14FC-324611827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F45A04-BEA9-B5D0-22C8-B18458B49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7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ACE5-8149-A8C1-0BE7-A7694DD2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43177-975C-1864-7D56-830EE3150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F59048-715A-7FF2-BE16-17D45BB41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7BB553-A2A7-BB78-8A8D-39E9F99FB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2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50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409A-25F4-50BD-F650-294A5144A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A498A-C4AC-FE70-AFC0-2C1A784B0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AD408-0972-C275-2C9F-14574C85B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A69E3-E572-999E-C475-BB4D26428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5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7781A-1A18-0608-A86F-F4165428F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91789-71AF-90B7-83BF-AC1A546C8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C0833-50FB-4A5E-0CB1-3493041A1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CE951-E3BB-C358-F3F6-A7DE08737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40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A6B2C-6925-A4C8-B167-CBE611898A3A}"/>
              </a:ext>
            </a:extLst>
          </p:cNvPr>
          <p:cNvSpPr/>
          <p:nvPr userDrawn="1"/>
        </p:nvSpPr>
        <p:spPr>
          <a:xfrm>
            <a:off x="0" y="0"/>
            <a:ext cx="173482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B9163700-C517-0CAB-1E92-A45299122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685577"/>
            <a:ext cx="7372349" cy="307777"/>
          </a:xfrm>
        </p:spPr>
        <p:txBody>
          <a:bodyPr lIns="0" tIns="0" rIns="0" bIns="0">
            <a:spAutoFit/>
          </a:bodyPr>
          <a:lstStyle>
            <a:lvl1pPr marL="342900" indent="-3429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2C03D933-C039-BE49-AEC7-C9500323A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5C46A5-0BFF-9247-A9B6-7A3C9728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72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1A77DC-53BD-A445-A509-1A788288E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3912" y="8803286"/>
            <a:ext cx="6737350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2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Picture </a:t>
            </a:r>
            <a:r>
              <a:rPr lang="fr-FR" err="1"/>
              <a:t>caption</a:t>
            </a:r>
            <a:r>
              <a:rPr lang="fr-FR"/>
              <a:t> = Impact 22pt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D10EA380-48D3-AD4A-8E7C-56EA2016D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3036" y="0"/>
            <a:ext cx="8675164" cy="726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> (</a:t>
            </a:r>
            <a:r>
              <a:rPr lang="fr-FR" err="1"/>
              <a:t>you</a:t>
            </a:r>
            <a:r>
              <a:rPr lang="fr-FR"/>
              <a:t> can </a:t>
            </a:r>
            <a:r>
              <a:rPr lang="fr-FR" err="1"/>
              <a:t>adapt</a:t>
            </a:r>
            <a:r>
              <a:rPr lang="fr-FR"/>
              <a:t> the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height</a:t>
            </a:r>
            <a:r>
              <a:rPr lang="fr-FR"/>
              <a:t> as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want</a:t>
            </a:r>
            <a:r>
              <a:rPr lang="fr-FR"/>
              <a:t> but not </a:t>
            </a:r>
            <a:r>
              <a:rPr lang="fr-FR" err="1"/>
              <a:t>its</a:t>
            </a:r>
            <a:r>
              <a:rPr lang="fr-FR"/>
              <a:t> </a:t>
            </a:r>
            <a:r>
              <a:rPr lang="fr-FR" err="1"/>
              <a:t>width</a:t>
            </a:r>
            <a:r>
              <a:rPr lang="fr-FR"/>
              <a:t>)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CF463DEF-93C3-2D4C-B344-AF9690F4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1F9266-6555-C349-9679-A051480B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524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5561582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56ED4770-D34D-DC4A-9DC5-3D5714511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99754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4CAD2F5-CD13-3240-8889-4CDC09130C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87688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C5D0D223-B2A4-0E41-855C-4E21B95ACB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1B9A76E7-37BF-344C-BBE2-2923EA8E0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A503A-CEAC-2142-A06E-DEEC9D70D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730B7C-DBBC-A645-9D51-5850A5054F4D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B7839F73-A884-7944-9BE3-93C2FC303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650876"/>
            <a:ext cx="2295526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4F96073-D3BB-8E4F-8087-F387E5B33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47703"/>
            <a:ext cx="7372349" cy="123110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= Arial Bold 22pt / </a:t>
            </a:r>
            <a:r>
              <a:rPr lang="fr-FR" err="1"/>
              <a:t>Title</a:t>
            </a:r>
            <a:r>
              <a:rPr lang="fr-FR"/>
              <a:t> = Arial </a:t>
            </a:r>
            <a:r>
              <a:rPr lang="fr-FR" err="1"/>
              <a:t>italic</a:t>
            </a:r>
            <a:r>
              <a:rPr lang="fr-FR"/>
              <a:t> 22pt / Email, Phone </a:t>
            </a:r>
            <a:r>
              <a:rPr lang="fr-FR" err="1"/>
              <a:t>numbers</a:t>
            </a:r>
            <a:r>
              <a:rPr lang="fr-FR"/>
              <a:t> and </a:t>
            </a:r>
            <a:r>
              <a:rPr lang="fr-FR" err="1"/>
              <a:t>address</a:t>
            </a:r>
            <a:r>
              <a:rPr lang="fr-FR"/>
              <a:t> = Arial 22pt =&gt; </a:t>
            </a:r>
            <a:r>
              <a:rPr lang="fr-FR" err="1"/>
              <a:t>Please</a:t>
            </a:r>
            <a:r>
              <a:rPr lang="fr-FR"/>
              <a:t> follow the </a:t>
            </a:r>
            <a:r>
              <a:rPr lang="fr-FR" err="1"/>
              <a:t>provided</a:t>
            </a:r>
            <a:r>
              <a:rPr lang="fr-FR"/>
              <a:t> </a:t>
            </a:r>
            <a:r>
              <a:rPr lang="fr-FR" err="1"/>
              <a:t>example</a:t>
            </a:r>
            <a:r>
              <a:rPr lang="fr-FR"/>
              <a:t> </a:t>
            </a:r>
            <a:r>
              <a:rPr lang="fr-FR" err="1"/>
              <a:t>layout</a:t>
            </a:r>
            <a:endParaRPr lang="fr-FR"/>
          </a:p>
          <a:p>
            <a:pPr lvl="0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229C09-CFCB-3C42-9460-81AFBF30C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42" y="7201807"/>
            <a:ext cx="3495179" cy="23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30058550-9F49-0DAA-69B2-D88155D71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>
              <a:solidFill>
                <a:srgbClr val="EF465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E50567-7E19-F445-A328-9DF6EAD4CCBA}"/>
              </a:ext>
            </a:extLst>
          </p:cNvPr>
          <p:cNvSpPr/>
          <p:nvPr userDrawn="1"/>
        </p:nvSpPr>
        <p:spPr>
          <a:xfrm>
            <a:off x="867410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B29454-B476-8542-978A-C647D4BE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b="0"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0602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99C08A1-85AF-724B-A7D9-BE8EB4081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027470C-EE89-1643-9FC6-82B1FD0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28414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3714695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1763" y="5319981"/>
            <a:ext cx="2811620" cy="3323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67929C-FAC8-614C-8316-1DAABC9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190" y="7229400"/>
            <a:ext cx="1770335" cy="2375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6A7473-339B-3944-B742-A2BD7343B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21918C7-91AF-EE4E-A3BA-4AD020B8D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11541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AB06F599-FF35-B34E-B897-27B9F04BEF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DA3C5954-B052-8845-9987-2EFEFE131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3D68211-92FC-8449-9E82-9C89CCCB8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874" y="5526880"/>
            <a:ext cx="7372667" cy="746358"/>
          </a:xfrm>
        </p:spPr>
        <p:txBody>
          <a:bodyPr>
            <a:spAutoFit/>
          </a:bodyPr>
          <a:lstStyle>
            <a:lvl1pPr>
              <a:lnSpc>
                <a:spcPts val="2400"/>
              </a:lnSpc>
              <a:spcBef>
                <a:spcPts val="300"/>
              </a:spcBef>
              <a:defRPr sz="2200"/>
            </a:lvl1pPr>
            <a:lvl2pPr>
              <a:lnSpc>
                <a:spcPts val="2400"/>
              </a:lnSpc>
              <a:spcBef>
                <a:spcPts val="300"/>
              </a:spcBef>
              <a:defRPr sz="2200"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3832FB8-7BF9-8440-9473-ED4977B96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1058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561ED9-4F29-6D4E-A731-3D2E4815A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E0F4A5C-BE18-5246-BAA9-CCF3A391F0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9881C5-6884-434A-8117-D95848FED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96B6B50C-BD23-C147-A126-64CBD056E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21ED32-9AA8-B242-807A-FD6A76FC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B6E1FB-E257-F841-93F9-7D3FFB64FE09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E1A698-5716-0A46-A17F-152DC61884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23914" y="650875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D5AA2742-E919-8647-9D42-33CEC21976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75481" y="611717"/>
            <a:ext cx="3600000" cy="2700000"/>
          </a:xfrm>
        </p:spPr>
        <p:txBody>
          <a:bodyPr anchor="ctr"/>
          <a:lstStyle>
            <a:lvl1pPr marL="0" marR="0" indent="0" algn="ctr" defTabSz="1300277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832FCAF2-6E08-6B40-A59F-86ECD0488F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45757" y="3534641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BAB82518-D148-0D4D-A136-56B5B80FE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097324" y="3495483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24A48FB8-6228-624D-B8DD-BF35171B5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24651C-2F7A-AE4D-91FE-312C44BB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35EA92E0-D6E0-B943-3691-C38CFDA49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4B753C49-5674-F719-A5E0-849C06EC5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</p:spTree>
    <p:extLst>
      <p:ext uri="{BB962C8B-B14F-4D97-AF65-F5344CB8AC3E}">
        <p14:creationId xmlns:p14="http://schemas.microsoft.com/office/powerpoint/2010/main" val="276591206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5791200"/>
            <a:ext cx="4935600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1B5D3D54-40E4-D64F-B166-5E4823424A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0200" y="5791200"/>
            <a:ext cx="4937124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8A653D3E-4219-264E-993B-5904D406EC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0973" y="5791200"/>
            <a:ext cx="4937124" cy="677108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3002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34B30DC-7C70-DA4A-953D-F1FA1E0F3043}"/>
              </a:ext>
            </a:extLst>
          </p:cNvPr>
          <p:cNvCxnSpPr/>
          <p:nvPr userDrawn="1"/>
        </p:nvCxnSpPr>
        <p:spPr>
          <a:xfrm>
            <a:off x="65087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1A5135E-F2E9-1D43-8B25-E86AE949E243}"/>
              </a:ext>
            </a:extLst>
          </p:cNvPr>
          <p:cNvCxnSpPr/>
          <p:nvPr userDrawn="1"/>
        </p:nvCxnSpPr>
        <p:spPr>
          <a:xfrm>
            <a:off x="6280973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0A0819A-69E8-5A4E-BBFB-8E675D49A12A}"/>
              </a:ext>
            </a:extLst>
          </p:cNvPr>
          <p:cNvCxnSpPr/>
          <p:nvPr userDrawn="1"/>
        </p:nvCxnSpPr>
        <p:spPr>
          <a:xfrm>
            <a:off x="1176172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3EC5661-6ED3-8F47-8131-D1E6D082B1AB}"/>
              </a:ext>
            </a:extLst>
          </p:cNvPr>
          <p:cNvCxnSpPr/>
          <p:nvPr userDrawn="1"/>
        </p:nvCxnSpPr>
        <p:spPr>
          <a:xfrm>
            <a:off x="65087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CB6CBA4-8DD6-0E42-ADD6-A8E76681A6F2}"/>
              </a:ext>
            </a:extLst>
          </p:cNvPr>
          <p:cNvCxnSpPr/>
          <p:nvPr userDrawn="1"/>
        </p:nvCxnSpPr>
        <p:spPr>
          <a:xfrm>
            <a:off x="6280973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8AA4DA0-50D5-2446-AD0E-643F98BEFD34}"/>
              </a:ext>
            </a:extLst>
          </p:cNvPr>
          <p:cNvCxnSpPr/>
          <p:nvPr userDrawn="1"/>
        </p:nvCxnSpPr>
        <p:spPr>
          <a:xfrm>
            <a:off x="1176172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pour une image  2">
            <a:extLst>
              <a:ext uri="{FF2B5EF4-FFF2-40B4-BE49-F238E27FC236}">
                <a16:creationId xmlns:a16="http://schemas.microsoft.com/office/drawing/2014/main" id="{36300282-BA06-B644-A81D-DBDE711449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974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0" name="Espace réservé pour une image  2">
            <a:extLst>
              <a:ext uri="{FF2B5EF4-FFF2-40B4-BE49-F238E27FC236}">
                <a16:creationId xmlns:a16="http://schemas.microsoft.com/office/drawing/2014/main" id="{41042515-CD9C-6147-97B7-1B35E5C31C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875" y="2148120"/>
            <a:ext cx="5087998" cy="30246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7B067BE6-E69F-0045-BCE5-A82B1F43714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60200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ACC758B3-A145-F84D-888B-0DE33EA71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DE584B-94E6-6C4F-B039-953F0C8B8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735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689" y="519205"/>
            <a:ext cx="14962823" cy="18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689" y="2596022"/>
            <a:ext cx="14962823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1" r:id="rId3"/>
    <p:sldLayoutId id="2147483673" r:id="rId4"/>
    <p:sldLayoutId id="2147483674" r:id="rId5"/>
    <p:sldLayoutId id="2147483676" r:id="rId6"/>
    <p:sldLayoutId id="2147483661" r:id="rId7"/>
    <p:sldLayoutId id="2147483675" r:id="rId8"/>
    <p:sldLayoutId id="2147483682" r:id="rId9"/>
    <p:sldLayoutId id="2147483678" r:id="rId10"/>
    <p:sldLayoutId id="2147483677" r:id="rId11"/>
    <p:sldLayoutId id="2147483679" r:id="rId12"/>
    <p:sldLayoutId id="2147483680" r:id="rId13"/>
    <p:sldLayoutId id="2147483684" r:id="rId14"/>
  </p:sldLayoutIdLst>
  <p:hf hdr="0" dt="0"/>
  <p:txStyles>
    <p:titleStyle>
      <a:lvl1pPr algn="l" defTabSz="1300277" rtl="0" eaLnBrk="1" latinLnBrk="0" hangingPunct="1">
        <a:lnSpc>
          <a:spcPts val="1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bd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d.int/convention/articles/default.shtml?a=cbd-2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DCD344-7FB8-164A-87BC-D1DE21E47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558" y="5319981"/>
            <a:ext cx="4492913" cy="844334"/>
          </a:xfrm>
        </p:spPr>
        <p:txBody>
          <a:bodyPr/>
          <a:lstStyle/>
          <a:p>
            <a:r>
              <a:rPr lang="fr-FR" dirty="0"/>
              <a:t>Han de Koeijer</a:t>
            </a:r>
          </a:p>
          <a:p>
            <a:r>
              <a:rPr lang="fr-FR" dirty="0"/>
              <a:t>Point focal CHM pour la Belgique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99828-1746-704C-8C62-1B2BD8DEF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23.01.2026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489067-B4BB-3940-9111-020DB43C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58" y="431934"/>
            <a:ext cx="7128281" cy="2047355"/>
          </a:xfrm>
        </p:spPr>
        <p:txBody>
          <a:bodyPr/>
          <a:lstStyle/>
          <a:p>
            <a:r>
              <a:rPr lang="fr-FR" sz="6000" dirty="0"/>
              <a:t>Future réunions CDB Liées au CHM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89976BD-9371-8B3A-B011-6C6D4C31AF68}"/>
              </a:ext>
            </a:extLst>
          </p:cNvPr>
          <p:cNvSpPr txBox="1">
            <a:spLocks/>
          </p:cNvSpPr>
          <p:nvPr/>
        </p:nvSpPr>
        <p:spPr>
          <a:xfrm>
            <a:off x="9663358" y="530788"/>
            <a:ext cx="7240685" cy="2892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Sommaire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SBI-6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SBSTTA 27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SBI7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COP17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C72D4D4-6B75-5A92-EE6D-F910A95E2661}"/>
              </a:ext>
            </a:extLst>
          </p:cNvPr>
          <p:cNvSpPr txBox="1">
            <a:spLocks/>
          </p:cNvSpPr>
          <p:nvPr/>
        </p:nvSpPr>
        <p:spPr>
          <a:xfrm>
            <a:off x="6427643" y="6343851"/>
            <a:ext cx="4492913" cy="6647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[Image illustrant les activités menées]</a:t>
            </a:r>
          </a:p>
        </p:txBody>
      </p:sp>
    </p:spTree>
    <p:extLst>
      <p:ext uri="{BB962C8B-B14F-4D97-AF65-F5344CB8AC3E}">
        <p14:creationId xmlns:p14="http://schemas.microsoft.com/office/powerpoint/2010/main" val="318880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AECE6-DE84-7998-6D3D-860608D3D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CB63-D311-AB8C-B7A1-979B1B2EF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F802C1-C8D6-E2DA-70DB-27AE92982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5" y="650875"/>
            <a:ext cx="7372348" cy="1731243"/>
          </a:xfrm>
        </p:spPr>
        <p:txBody>
          <a:bodyPr/>
          <a:lstStyle/>
          <a:p>
            <a:r>
              <a:rPr lang="en-US" dirty="0"/>
              <a:t>Le cadre de </a:t>
            </a:r>
            <a:r>
              <a:rPr lang="en-US" dirty="0" err="1"/>
              <a:t>suivi</a:t>
            </a:r>
            <a:r>
              <a:rPr lang="en-US" dirty="0"/>
              <a:t> et le rapport national</a:t>
            </a:r>
            <a:endParaRPr lang="en-BE" dirty="0"/>
          </a:p>
          <a:p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BA66-5D4C-FB43-8B53-8C41FAD62ADF}"/>
              </a:ext>
            </a:extLst>
          </p:cNvPr>
          <p:cNvSpPr txBox="1"/>
          <p:nvPr/>
        </p:nvSpPr>
        <p:spPr>
          <a:xfrm>
            <a:off x="471488" y="1982008"/>
            <a:ext cx="86772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CBD</a:t>
            </a:r>
            <a:r>
              <a:rPr lang="fr-FR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/COP/16/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32</a:t>
            </a:r>
            <a:endParaRPr lang="en-BE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Mécanismes de planification, de suivi, d’établissement de rapports et d’examen</a:t>
            </a:r>
            <a:endParaRPr lang="en-BE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2CE7B55C-27E3-EBBC-DE02-BD7ED9B4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26" y="3087980"/>
            <a:ext cx="13365187" cy="68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6643C-2019-9812-529B-6616184D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3197456"/>
            <a:ext cx="2381250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1FAAC2-7C76-78A6-51CA-1017AB3F49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011" t="20890" r="39854" b="24427"/>
          <a:stretch/>
        </p:blipFill>
        <p:spPr>
          <a:xfrm>
            <a:off x="12431485" y="268762"/>
            <a:ext cx="1872615" cy="26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11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4DD169-4712-3D25-5EDE-5C1B68ADF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80914"/>
              </p:ext>
            </p:extLst>
          </p:nvPr>
        </p:nvGraphicFramePr>
        <p:xfrm>
          <a:off x="1013485" y="233623"/>
          <a:ext cx="14966030" cy="91347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4966030">
                  <a:extLst>
                    <a:ext uri="{9D8B030D-6E8A-4147-A177-3AD203B41FA5}">
                      <a16:colId xmlns:a16="http://schemas.microsoft.com/office/drawing/2014/main" val="356265837"/>
                    </a:ext>
                  </a:extLst>
                </a:gridCol>
              </a:tblGrid>
              <a:tr h="913472">
                <a:tc>
                  <a:txBody>
                    <a:bodyPr/>
                    <a:lstStyle/>
                    <a:p>
                      <a:pPr algn="just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4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en-BE" sz="4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extLst>
                  <a:ext uri="{0D108BD9-81ED-4DB2-BD59-A6C34878D82A}">
                    <a16:rowId xmlns:a16="http://schemas.microsoft.com/office/drawing/2014/main" val="11372508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DFE01A6C-4906-DC1E-C4C6-AB3D4DE99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5" y="2552827"/>
            <a:ext cx="17348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87114-790A-267F-B0F9-06962D74C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85" y="1152895"/>
            <a:ext cx="15018564" cy="72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2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FE9B7-4771-0E9C-6609-0EAD7279C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4CC80F-24EA-31C7-C35A-5768908F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83749"/>
              </p:ext>
            </p:extLst>
          </p:nvPr>
        </p:nvGraphicFramePr>
        <p:xfrm>
          <a:off x="1013485" y="233623"/>
          <a:ext cx="14966030" cy="776380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57854">
                  <a:extLst>
                    <a:ext uri="{9D8B030D-6E8A-4147-A177-3AD203B41FA5}">
                      <a16:colId xmlns:a16="http://schemas.microsoft.com/office/drawing/2014/main" val="356265837"/>
                    </a:ext>
                  </a:extLst>
                </a:gridCol>
                <a:gridCol w="14008176">
                  <a:extLst>
                    <a:ext uri="{9D8B030D-6E8A-4147-A177-3AD203B41FA5}">
                      <a16:colId xmlns:a16="http://schemas.microsoft.com/office/drawing/2014/main" val="3621021532"/>
                    </a:ext>
                  </a:extLst>
                </a:gridCol>
              </a:tblGrid>
              <a:tr h="913472">
                <a:tc gridSpan="2">
                  <a:txBody>
                    <a:bodyPr/>
                    <a:lstStyle/>
                    <a:p>
                      <a:pPr algn="just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4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Cible National Section III</a:t>
                      </a:r>
                      <a:endParaRPr lang="en-BE" sz="4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5084"/>
                  </a:ext>
                </a:extLst>
              </a:tr>
              <a:tr h="1077933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BE" sz="2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Décrivez brièvement les </a:t>
                      </a: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mesures prises 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mettre cette cible en œuvre.</a:t>
                      </a:r>
                      <a:endParaRPr lang="en-BE" sz="20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extLst>
                  <a:ext uri="{0D108BD9-81ED-4DB2-BD59-A6C34878D82A}">
                    <a16:rowId xmlns:a16="http://schemas.microsoft.com/office/drawing/2014/main" val="1953905575"/>
                  </a:ext>
                </a:extLst>
              </a:tr>
              <a:tr h="2440157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BE" sz="20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Indiquez le </a:t>
                      </a: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actuel des progrès 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réalisés dans l’atteinte de la cible.</a:t>
                      </a:r>
                    </a:p>
                    <a:p>
                      <a:pPr lvl="1" algn="l" eaLnBrk="0" hangingPunct="0">
                        <a:tabLst>
                          <a:tab pos="457200" algn="l"/>
                        </a:tabLst>
                      </a:pP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☐ En voie d’atteindre la cible</a:t>
                      </a:r>
                      <a:endParaRPr lang="en-BE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1" algn="l" eaLnBrk="0" hangingPunct="0">
                        <a:tabLst>
                          <a:tab pos="457200" algn="l"/>
                        </a:tabLst>
                      </a:pP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☐ Progrès accomplis en vue d’atteindre l’objectif, mais trop lent</a:t>
                      </a:r>
                      <a:endParaRPr lang="en-BE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1" algn="l" eaLnBrk="0" hangingPunct="0">
                        <a:tabLst>
                          <a:tab pos="457200" algn="l"/>
                        </a:tabLst>
                      </a:pP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☐ Aucun changement notable </a:t>
                      </a:r>
                      <a:endParaRPr lang="en-BE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1" algn="l" eaLnBrk="0" hangingPunct="0">
                        <a:tabLst>
                          <a:tab pos="457200" algn="l"/>
                        </a:tabLst>
                      </a:pP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☐ Non applicable</a:t>
                      </a:r>
                      <a:endParaRPr lang="en-BE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1"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☐ Non connu</a:t>
                      </a:r>
                    </a:p>
                    <a:p>
                      <a:pPr lvl="1"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☐ </a:t>
                      </a:r>
                      <a:r>
                        <a:rPr lang="fr-FR" sz="1600" kern="1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(Atteinte)</a:t>
                      </a:r>
                      <a:endParaRPr lang="en-BE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endParaRPr lang="en-BE" sz="20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extLst>
                  <a:ext uri="{0D108BD9-81ED-4DB2-BD59-A6C34878D82A}">
                    <a16:rowId xmlns:a16="http://schemas.microsoft.com/office/drawing/2014/main" val="1983097732"/>
                  </a:ext>
                </a:extLst>
              </a:tr>
              <a:tr h="917603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BE" sz="20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Fournissez un résumé des </a:t>
                      </a: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principaux défis rencontrés et des différentes approches qui pourraient être adoptées 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poursuivre la mise en œuvre</a:t>
                      </a:r>
                    </a:p>
                  </a:txBody>
                  <a:tcPr marL="36164" marR="36164" marT="0" marB="0"/>
                </a:tc>
                <a:extLst>
                  <a:ext uri="{0D108BD9-81ED-4DB2-BD59-A6C34878D82A}">
                    <a16:rowId xmlns:a16="http://schemas.microsoft.com/office/drawing/2014/main" val="200044578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BE" sz="20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Fournissez des </a:t>
                      </a: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exemples ou des cas illustrant l'efficacité des mesures prises 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mettre en œuvre l'objectif. Fournissez des hyperliens pertinents ou joignez des documents ou des publications connexes, si nécessaire</a:t>
                      </a:r>
                      <a:endParaRPr lang="en-BE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extLst>
                  <a:ext uri="{0D108BD9-81ED-4DB2-BD59-A6C34878D82A}">
                    <a16:rowId xmlns:a16="http://schemas.microsoft.com/office/drawing/2014/main" val="4133512172"/>
                  </a:ext>
                </a:extLst>
              </a:tr>
              <a:tr h="882377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BE" sz="20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Décrivez brièvement </a:t>
                      </a: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la mise en œuvre de l'objectif est liée aux progrès réalisés 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la réalisation des objectifs de développement durable et des objectifs associés, ainsi qu'à la mise en œuvre d'autres accords connexes</a:t>
                      </a:r>
                      <a:endParaRPr lang="en-BE" sz="200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extLst>
                  <a:ext uri="{0D108BD9-81ED-4DB2-BD59-A6C34878D82A}">
                    <a16:rowId xmlns:a16="http://schemas.microsoft.com/office/drawing/2014/main" val="2636398753"/>
                  </a:ext>
                </a:extLst>
              </a:tr>
              <a:tr h="558658"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BE" sz="20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 indicatrices </a:t>
                      </a:r>
                      <a:r>
                        <a:rPr lang="fr-FR" sz="1800" kern="1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(champ déjà rempli à partir de la soumission des cibles nationales).</a:t>
                      </a:r>
                      <a:endParaRPr lang="en-BE" sz="2000" kern="1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64" marR="36164" marT="0" marB="0"/>
                </a:tc>
                <a:extLst>
                  <a:ext uri="{0D108BD9-81ED-4DB2-BD59-A6C34878D82A}">
                    <a16:rowId xmlns:a16="http://schemas.microsoft.com/office/drawing/2014/main" val="397862897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57A0430-681C-6C53-02D7-E19F5FD4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5" y="2552827"/>
            <a:ext cx="17348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F26CF-B0A3-4597-B10B-154BA526B36A}"/>
              </a:ext>
            </a:extLst>
          </p:cNvPr>
          <p:cNvSpPr txBox="1"/>
          <p:nvPr/>
        </p:nvSpPr>
        <p:spPr>
          <a:xfrm>
            <a:off x="1013484" y="8322960"/>
            <a:ext cx="13913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u="sng" dirty="0"/>
              <a:t>Question aux PFN</a:t>
            </a:r>
            <a:r>
              <a:rPr lang="en-US" sz="2400" dirty="0"/>
              <a:t>: Informer les participants de </a:t>
            </a:r>
            <a:r>
              <a:rPr lang="en-US" sz="2400" dirty="0" err="1"/>
              <a:t>l’état</a:t>
            </a:r>
            <a:r>
              <a:rPr lang="en-US" sz="2400" dirty="0"/>
              <a:t> </a:t>
            </a:r>
            <a:r>
              <a:rPr lang="en-US" sz="2400" dirty="0" err="1"/>
              <a:t>d’avancement</a:t>
            </a:r>
            <a:r>
              <a:rPr lang="en-US" sz="2400" dirty="0"/>
              <a:t> du 7ième rapport national</a:t>
            </a:r>
          </a:p>
        </p:txBody>
      </p:sp>
    </p:spTree>
    <p:extLst>
      <p:ext uri="{BB962C8B-B14F-4D97-AF65-F5344CB8AC3E}">
        <p14:creationId xmlns:p14="http://schemas.microsoft.com/office/powerpoint/2010/main" val="37280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9DF3F-8A5C-596B-E77B-971DADB3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F11B3D9E-F1E2-7D7E-1D39-B0B8BF05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5" y="2552827"/>
            <a:ext cx="17348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49C04-747E-F2DF-3F58-72B7F2D18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1872026"/>
            <a:ext cx="13925848" cy="6483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0D87A-C14B-DC51-8D23-FE7AC753A5FD}"/>
              </a:ext>
            </a:extLst>
          </p:cNvPr>
          <p:cNvSpPr txBox="1"/>
          <p:nvPr/>
        </p:nvSpPr>
        <p:spPr>
          <a:xfrm>
            <a:off x="2793206" y="977628"/>
            <a:ext cx="8672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3200" dirty="0"/>
              <a:t>https://ort-training.cbd.int/</a:t>
            </a:r>
          </a:p>
        </p:txBody>
      </p:sp>
    </p:spTree>
    <p:extLst>
      <p:ext uri="{BB962C8B-B14F-4D97-AF65-F5344CB8AC3E}">
        <p14:creationId xmlns:p14="http://schemas.microsoft.com/office/powerpoint/2010/main" val="159986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3973F8-C234-B44F-8B60-B72126061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6DC28E-0E6E-BF4C-8220-EF42240F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748" y="1547702"/>
            <a:ext cx="7372349" cy="2807321"/>
          </a:xfrm>
        </p:spPr>
        <p:txBody>
          <a:bodyPr>
            <a:normAutofit/>
          </a:bodyPr>
          <a:lstStyle/>
          <a:p>
            <a:r>
              <a:rPr lang="fr-FR" dirty="0"/>
              <a:t>Han de Koeijer</a:t>
            </a:r>
          </a:p>
          <a:p>
            <a:r>
              <a:rPr lang="fr-FR" i="1" dirty="0" err="1"/>
              <a:t>d.o</a:t>
            </a:r>
            <a:r>
              <a:rPr lang="fr-FR" i="1" dirty="0"/>
              <a:t>. Nature — CEBioS, </a:t>
            </a:r>
            <a:r>
              <a:rPr lang="fr-FR" i="1" dirty="0" err="1"/>
              <a:t>Belgian</a:t>
            </a:r>
            <a:r>
              <a:rPr lang="fr-FR" i="1" dirty="0"/>
              <a:t> focal point for the CHM</a:t>
            </a:r>
          </a:p>
          <a:p>
            <a:endParaRPr lang="fr-FR" i="1" dirty="0"/>
          </a:p>
          <a:p>
            <a:r>
              <a:rPr lang="fr-FR" dirty="0"/>
              <a:t>hdekoeijer@naturalsciences.be</a:t>
            </a:r>
          </a:p>
          <a:p>
            <a:r>
              <a:rPr lang="fr-FR" dirty="0"/>
              <a:t>T +32 (0)2 680 4267</a:t>
            </a:r>
          </a:p>
          <a:p>
            <a:r>
              <a:rPr lang="fr-FR" dirty="0"/>
              <a:t>M +32 (0)498 69 2526</a:t>
            </a:r>
          </a:p>
          <a:p>
            <a:endParaRPr lang="fr-FR" dirty="0">
              <a:latin typeface="PP Right Grotesk BE Compact Lig" pitchFamily="2" charset="77"/>
            </a:endParaRPr>
          </a:p>
          <a:p>
            <a:r>
              <a:rPr lang="fr-FR" dirty="0">
                <a:latin typeface="PP Right Grotesk BE Compact Lig" pitchFamily="2" charset="77"/>
              </a:rPr>
              <a:t>Vautier Street, 29</a:t>
            </a:r>
          </a:p>
          <a:p>
            <a:r>
              <a:rPr lang="fr-FR" dirty="0">
                <a:latin typeface="PP Right Grotesk BE Compact Lig" pitchFamily="2" charset="77"/>
              </a:rPr>
              <a:t>1000 Brussels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7D80E1-4543-5AFF-0E85-8D7A06C6E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877" y="8724091"/>
            <a:ext cx="1768246" cy="508920"/>
          </a:xfrm>
          <a:prstGeom prst="rect">
            <a:avLst/>
          </a:prstGeom>
        </p:spPr>
      </p:pic>
      <p:pic>
        <p:nvPicPr>
          <p:cNvPr id="6" name="Picture 5" descr="A group of birds swimming in the water&#10;&#10;Description automatically generated">
            <a:extLst>
              <a:ext uri="{FF2B5EF4-FFF2-40B4-BE49-F238E27FC236}">
                <a16:creationId xmlns:a16="http://schemas.microsoft.com/office/drawing/2014/main" id="{5A45DDAE-FE43-5670-D831-3D91A0AFB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968" y="177747"/>
            <a:ext cx="5352514" cy="3568342"/>
          </a:xfrm>
          <a:prstGeom prst="rect">
            <a:avLst/>
          </a:prstGeom>
        </p:spPr>
      </p:pic>
      <p:pic>
        <p:nvPicPr>
          <p:cNvPr id="8" name="Picture 7" descr="A forest with trees and grass&#10;&#10;Description automatically generated with medium confidence">
            <a:extLst>
              <a:ext uri="{FF2B5EF4-FFF2-40B4-BE49-F238E27FC236}">
                <a16:creationId xmlns:a16="http://schemas.microsoft.com/office/drawing/2014/main" id="{16F556C3-876D-7B7F-790F-B2FB2233B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214" y="3899083"/>
            <a:ext cx="7008021" cy="46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7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657359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Dates : 16 – 20 </a:t>
            </a:r>
            <a:r>
              <a:rPr lang="en-US" sz="2400" b="1" dirty="0" err="1"/>
              <a:t>février</a:t>
            </a:r>
            <a:r>
              <a:rPr lang="en-US" sz="2400" b="1" dirty="0"/>
              <a:t> 2026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Comment </a:t>
            </a:r>
            <a:r>
              <a:rPr lang="en-US" sz="2400" dirty="0" err="1"/>
              <a:t>voire</a:t>
            </a:r>
            <a:r>
              <a:rPr lang="en-US" sz="2400" dirty="0"/>
              <a:t> </a:t>
            </a:r>
            <a:r>
              <a:rPr lang="en-US" sz="2400" dirty="0" err="1"/>
              <a:t>l’agenda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https://cbd.int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https://www.cbd.int/meetings</a:t>
            </a:r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 </a:t>
            </a:r>
            <a:r>
              <a:rPr lang="en-US" sz="2400" dirty="0" err="1"/>
              <a:t>directement</a:t>
            </a:r>
            <a:r>
              <a:rPr lang="en-US" sz="2400" dirty="0"/>
              <a:t> au CHM</a:t>
            </a:r>
          </a:p>
          <a:p>
            <a:endParaRPr lang="en-US" sz="2400" dirty="0"/>
          </a:p>
          <a:p>
            <a:pPr lvl="1"/>
            <a:r>
              <a:rPr lang="en-US" sz="2400" dirty="0"/>
              <a:t>AI 6 </a:t>
            </a:r>
            <a:r>
              <a:rPr lang="en-US" sz="2400" dirty="0" err="1"/>
              <a:t>Coopération</a:t>
            </a:r>
            <a:r>
              <a:rPr lang="en-US" sz="2400" dirty="0"/>
              <a:t> technique et Scientifique</a:t>
            </a:r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indirectement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lvl="1"/>
            <a:r>
              <a:rPr lang="en-US" sz="2400" dirty="0"/>
              <a:t>AI 3 PMRR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1. SBI – 6, Rome, Italie</a:t>
            </a:r>
          </a:p>
          <a:p>
            <a:endParaRPr lang="fr-FR" sz="3200" dirty="0"/>
          </a:p>
        </p:txBody>
      </p:sp>
      <p:pic>
        <p:nvPicPr>
          <p:cNvPr id="2" name="Picture 1" descr="A blue starfish on a colorful background&#10;&#10;Description automatically generated">
            <a:extLst>
              <a:ext uri="{FF2B5EF4-FFF2-40B4-BE49-F238E27FC236}">
                <a16:creationId xmlns:a16="http://schemas.microsoft.com/office/drawing/2014/main" id="{FCB92CBD-88C4-3DF1-1D63-A1EF8436B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389" y="3226918"/>
            <a:ext cx="8671811" cy="28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F79EA-4D5F-D503-0AEE-8EAE26C65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588340-B779-D89E-8521-B5F121464E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42683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Dates : 27 </a:t>
            </a:r>
            <a:r>
              <a:rPr lang="en-US" sz="2400" b="1" dirty="0" err="1"/>
              <a:t>juillet</a:t>
            </a:r>
            <a:r>
              <a:rPr lang="en-US" sz="2400" b="1" dirty="0"/>
              <a:t> – 1 </a:t>
            </a:r>
            <a:r>
              <a:rPr lang="en-US" sz="2400" b="1" dirty="0" err="1"/>
              <a:t>Aout</a:t>
            </a:r>
            <a:r>
              <a:rPr lang="en-US" sz="2400" b="1" dirty="0"/>
              <a:t> 2026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 </a:t>
            </a:r>
            <a:r>
              <a:rPr lang="en-US" sz="2400" dirty="0" err="1"/>
              <a:t>directement</a:t>
            </a:r>
            <a:r>
              <a:rPr lang="en-US" sz="2400" dirty="0"/>
              <a:t> au CHM</a:t>
            </a:r>
          </a:p>
          <a:p>
            <a:endParaRPr lang="en-US" sz="2400" dirty="0"/>
          </a:p>
          <a:p>
            <a:pPr lvl="1"/>
            <a:r>
              <a:rPr lang="en-US" sz="2400" dirty="0" err="1"/>
              <a:t>Aucune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indirectement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lvl="1"/>
            <a:r>
              <a:rPr lang="en-US" sz="2400" dirty="0"/>
              <a:t>AI 3 PMRR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840AF3-E64C-FCCA-67D4-DD00DF6AB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C75C0109-FD56-F39D-8928-A27F060E2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SBSTTA 27, Nairobi, Kenya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8666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15F0-7401-90BC-E9F8-201F76515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AFE6F7-1730-0DDF-A3A7-2FE27D9B6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544508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Dates : 4 - 12 </a:t>
            </a:r>
            <a:r>
              <a:rPr lang="en-US" sz="2400" b="1" dirty="0" err="1"/>
              <a:t>Aout</a:t>
            </a:r>
            <a:r>
              <a:rPr lang="en-US" sz="2400" b="1" dirty="0"/>
              <a:t> 2026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 </a:t>
            </a:r>
            <a:r>
              <a:rPr lang="en-US" sz="2400" dirty="0" err="1"/>
              <a:t>directement</a:t>
            </a:r>
            <a:r>
              <a:rPr lang="en-US" sz="2400" dirty="0"/>
              <a:t> au CHM</a:t>
            </a:r>
          </a:p>
          <a:p>
            <a:endParaRPr lang="en-US" sz="2400" dirty="0"/>
          </a:p>
          <a:p>
            <a:pPr lvl="1"/>
            <a:r>
              <a:rPr lang="en-US" sz="2400" dirty="0"/>
              <a:t>AI10 </a:t>
            </a:r>
            <a:r>
              <a:rPr lang="en-US" sz="2400" dirty="0" err="1"/>
              <a:t>Coopération</a:t>
            </a:r>
            <a:r>
              <a:rPr lang="en-US" sz="2400" dirty="0"/>
              <a:t> technique et </a:t>
            </a:r>
            <a:r>
              <a:rPr lang="en-US" sz="2400" dirty="0" err="1"/>
              <a:t>scientifique</a:t>
            </a:r>
            <a:endParaRPr lang="en-US" sz="2400" dirty="0"/>
          </a:p>
          <a:p>
            <a:pPr lvl="1"/>
            <a:r>
              <a:rPr lang="en-US" sz="2400" dirty="0"/>
              <a:t>AI 11 CHM et gestion des </a:t>
            </a:r>
            <a:r>
              <a:rPr lang="en-US" sz="2400" dirty="0" err="1"/>
              <a:t>connaissances</a:t>
            </a:r>
            <a:endParaRPr lang="en-US" sz="2400" dirty="0"/>
          </a:p>
          <a:p>
            <a:pPr lvl="1"/>
            <a:r>
              <a:rPr lang="en-US" sz="2400" dirty="0"/>
              <a:t>AI 13 Communication, education et </a:t>
            </a:r>
            <a:r>
              <a:rPr lang="en-US" sz="2400" dirty="0" err="1"/>
              <a:t>sensibilisation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indirectement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lvl="1"/>
            <a:r>
              <a:rPr lang="en-US" sz="2400" dirty="0"/>
              <a:t>AI 3 PMRR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E4883-25B2-5D17-A476-A47CE31E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B142AA7-91C5-84AE-E842-A54FD77EB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3. SBI - 6, Nairobi, Kenya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5317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DC21-79A7-AA56-97B4-D259A5FB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EF7B58-F82D-5640-88E7-F5AC6C0FB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544508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Dates : 19 – 30 Octobre 2026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 </a:t>
            </a:r>
            <a:r>
              <a:rPr lang="en-US" sz="2400" dirty="0" err="1"/>
              <a:t>directement</a:t>
            </a:r>
            <a:r>
              <a:rPr lang="en-US" sz="2400" dirty="0"/>
              <a:t> au CHM</a:t>
            </a:r>
          </a:p>
          <a:p>
            <a:endParaRPr lang="en-US" sz="2400" dirty="0"/>
          </a:p>
          <a:p>
            <a:pPr lvl="1"/>
            <a:r>
              <a:rPr lang="en-US" sz="2400" dirty="0"/>
              <a:t>AI10 </a:t>
            </a:r>
            <a:r>
              <a:rPr lang="en-US" sz="2400"/>
              <a:t>Coopération</a:t>
            </a:r>
            <a:r>
              <a:rPr lang="en-US" sz="2400" dirty="0"/>
              <a:t> technique et </a:t>
            </a:r>
            <a:r>
              <a:rPr lang="en-US" sz="2400" dirty="0" err="1"/>
              <a:t>scientifique</a:t>
            </a:r>
            <a:endParaRPr lang="en-US" sz="2400" dirty="0"/>
          </a:p>
          <a:p>
            <a:pPr lvl="1"/>
            <a:r>
              <a:rPr lang="en-US" sz="2400" dirty="0"/>
              <a:t>AI 11 CHM et gestion des </a:t>
            </a:r>
            <a:r>
              <a:rPr lang="en-US" sz="2400" dirty="0" err="1"/>
              <a:t>connaissances</a:t>
            </a:r>
            <a:endParaRPr lang="en-US" sz="2400" dirty="0"/>
          </a:p>
          <a:p>
            <a:pPr lvl="1"/>
            <a:r>
              <a:rPr lang="en-US" sz="2400" dirty="0"/>
              <a:t>AI 13 Communication, education et </a:t>
            </a:r>
            <a:r>
              <a:rPr lang="en-US" sz="2400" dirty="0" err="1"/>
              <a:t>sensibilisation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Sujets</a:t>
            </a:r>
            <a:r>
              <a:rPr lang="en-US" sz="2400" dirty="0"/>
              <a:t> </a:t>
            </a:r>
            <a:r>
              <a:rPr lang="en-US" sz="2400" dirty="0" err="1"/>
              <a:t>indirectement</a:t>
            </a:r>
            <a:r>
              <a:rPr lang="en-US" sz="2400" dirty="0"/>
              <a:t> </a:t>
            </a:r>
            <a:r>
              <a:rPr lang="en-US" sz="2400" dirty="0" err="1"/>
              <a:t>liés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lvl="1"/>
            <a:r>
              <a:rPr lang="en-US" sz="2400" dirty="0"/>
              <a:t>AI 3 PMRR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69C1D0-2070-668C-DD4B-14BA29B45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E98F188-0097-BFA0-8E0A-F19B0542A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3. COP 17, </a:t>
            </a:r>
            <a:r>
              <a:rPr lang="fr-FR" sz="3200" dirty="0" err="1"/>
              <a:t>Armenie</a:t>
            </a:r>
            <a:r>
              <a:rPr lang="fr-FR" sz="3200" dirty="0"/>
              <a:t>, Kenya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1421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04848-66B9-BD2E-6C8D-9D3891B4E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7D6627-6B30-701D-D2DB-470527093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82273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Nairobi,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 err="1"/>
              <a:t>Actualisation</a:t>
            </a:r>
            <a:r>
              <a:rPr lang="en-US" dirty="0"/>
              <a:t> des SPANB </a:t>
            </a:r>
            <a:r>
              <a:rPr lang="en-US" dirty="0" err="1"/>
              <a:t>existantes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nouvelles</a:t>
            </a:r>
            <a:r>
              <a:rPr lang="en-US" dirty="0"/>
              <a:t> SPANB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 </a:t>
            </a:r>
            <a:r>
              <a:rPr lang="en-US" dirty="0" err="1"/>
              <a:t>Inclure</a:t>
            </a:r>
            <a:r>
              <a:rPr lang="en-US" dirty="0"/>
              <a:t> des </a:t>
            </a:r>
            <a:r>
              <a:rPr lang="en-US" dirty="0" err="1"/>
              <a:t>indicateurs</a:t>
            </a:r>
            <a:r>
              <a:rPr lang="en-US" dirty="0"/>
              <a:t> du GBF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indicateurs</a:t>
            </a:r>
            <a:r>
              <a:rPr lang="en-US" dirty="0"/>
              <a:t> </a:t>
            </a:r>
            <a:r>
              <a:rPr lang="en-US" dirty="0" err="1"/>
              <a:t>nationaux</a:t>
            </a: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Actuellement</a:t>
            </a:r>
            <a:r>
              <a:rPr lang="en-US" dirty="0"/>
              <a:t> 73 SPANB </a:t>
            </a:r>
            <a:r>
              <a:rPr lang="en-US" dirty="0" err="1"/>
              <a:t>publiés</a:t>
            </a:r>
            <a:r>
              <a:rPr lang="en-US" dirty="0"/>
              <a:t> par 69 Pays (UK = 4 SPANB)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Retards à cause de:</a:t>
            </a:r>
          </a:p>
          <a:p>
            <a:pPr marL="342900" indent="-342900"/>
            <a:endParaRPr lang="en-US" dirty="0"/>
          </a:p>
          <a:p>
            <a:pPr marL="968908" lvl="1" indent="-342900"/>
            <a:r>
              <a:rPr lang="en-US" dirty="0" err="1"/>
              <a:t>Difficultés</a:t>
            </a:r>
            <a:r>
              <a:rPr lang="en-US" dirty="0"/>
              <a:t> pour </a:t>
            </a:r>
            <a:r>
              <a:rPr lang="en-US" dirty="0" err="1"/>
              <a:t>obtenir</a:t>
            </a:r>
            <a:r>
              <a:rPr lang="en-US" dirty="0"/>
              <a:t> des fonds FEM</a:t>
            </a:r>
          </a:p>
          <a:p>
            <a:pPr marL="968908" lvl="1" indent="-342900"/>
            <a:r>
              <a:rPr lang="en-US" dirty="0"/>
              <a:t>Exigences par des </a:t>
            </a:r>
            <a:r>
              <a:rPr lang="en-US" dirty="0" err="1"/>
              <a:t>bureaux</a:t>
            </a:r>
            <a:r>
              <a:rPr lang="en-US" dirty="0"/>
              <a:t> des </a:t>
            </a:r>
            <a:r>
              <a:rPr lang="en-US" dirty="0" err="1"/>
              <a:t>agences</a:t>
            </a:r>
            <a:r>
              <a:rPr lang="en-US" dirty="0"/>
              <a:t> FEM dans les pays</a:t>
            </a:r>
          </a:p>
          <a:p>
            <a:pPr marL="968908" lvl="1" indent="-342900"/>
            <a:r>
              <a:rPr lang="en-US" dirty="0"/>
              <a:t>Inclusion de la </a:t>
            </a:r>
            <a:r>
              <a:rPr lang="en-US" dirty="0" err="1"/>
              <a:t>societé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civile</a:t>
            </a:r>
          </a:p>
          <a:p>
            <a:pPr marL="968908" lvl="1" indent="-342900"/>
            <a:r>
              <a:rPr lang="en-US" dirty="0" err="1"/>
              <a:t>Lenteur</a:t>
            </a:r>
            <a:r>
              <a:rPr lang="en-US" dirty="0"/>
              <a:t> dans le processus </a:t>
            </a:r>
            <a:r>
              <a:rPr lang="en-US" dirty="0" err="1"/>
              <a:t>d’approbation</a:t>
            </a:r>
            <a:r>
              <a:rPr lang="en-US" dirty="0"/>
              <a:t> au </a:t>
            </a:r>
            <a:r>
              <a:rPr lang="en-US" dirty="0" err="1"/>
              <a:t>niveau</a:t>
            </a:r>
            <a:r>
              <a:rPr lang="en-US" dirty="0"/>
              <a:t> national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 aux PFN: Informer les participants de </a:t>
            </a:r>
            <a:r>
              <a:rPr lang="en-US" dirty="0" err="1"/>
              <a:t>l’état</a:t>
            </a:r>
            <a:r>
              <a:rPr lang="en-US" dirty="0"/>
              <a:t> </a:t>
            </a:r>
            <a:r>
              <a:rPr lang="en-US" dirty="0" err="1"/>
              <a:t>d’avancement</a:t>
            </a:r>
            <a:r>
              <a:rPr lang="en-US" dirty="0"/>
              <a:t> du SPANB et du processus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2D46E9-414E-98C9-758A-78D873F91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A23D31C-7535-C81B-B16D-520AC1CC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SBSTTA 27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FE40F-BBF5-FFF4-6D48-E072EECB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493" y="1227956"/>
            <a:ext cx="7760099" cy="312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F3F0A-F634-9B33-4DF7-1AE38C53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52" y="5342543"/>
            <a:ext cx="8496737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789B-9F72-5E0D-EC84-E94FC91C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6D914-C249-B9F7-266A-C4C330C40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593" y="1649795"/>
            <a:ext cx="7372349" cy="81022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Obligation pour les parties </a:t>
            </a:r>
            <a:r>
              <a:rPr lang="en-US" dirty="0" err="1"/>
              <a:t>prenantes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article 26</a:t>
            </a:r>
            <a:endParaRPr lang="en-US" dirty="0"/>
          </a:p>
          <a:p>
            <a:pPr algn="just"/>
            <a:endParaRPr lang="fr-FR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buNone/>
            </a:pPr>
            <a:r>
              <a:rPr lang="fr-FR" dirty="0">
                <a:ea typeface="SimSun" panose="02010600030101010101" pitchFamily="2" charset="-122"/>
              </a:rPr>
              <a:t>CBD/COP/16/</a:t>
            </a:r>
            <a:r>
              <a:rPr lang="en-US" dirty="0">
                <a:ea typeface="SimSun" panose="02010600030101010101" pitchFamily="2" charset="-122"/>
              </a:rPr>
              <a:t>32</a:t>
            </a:r>
            <a:endParaRPr lang="en-BE" dirty="0">
              <a:ea typeface="SimSun" panose="02010600030101010101" pitchFamily="2" charset="-122"/>
            </a:endParaRPr>
          </a:p>
          <a:p>
            <a:pPr algn="just"/>
            <a:r>
              <a:rPr lang="fr-FR" dirty="0">
                <a:ea typeface="SimSun" panose="02010600030101010101" pitchFamily="2" charset="-122"/>
              </a:rPr>
              <a:t>Mécanismes de planification, de suivi, d’établissement de rapports et d’examen</a:t>
            </a:r>
            <a:endParaRPr lang="en-BE" dirty="0">
              <a:ea typeface="SimSun" panose="02010600030101010101" pitchFamily="2" charset="-122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en-BE" b="1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en-BE" dirty="0"/>
              <a:t>    Date limite pour le 7e rapport national : 28 février 2026.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en-BE" b="1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BE" b="1" dirty="0"/>
              <a:t>Outils et méthodologies :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BE" dirty="0"/>
              <a:t>Utilisation de l'outil de présentation des rapports en ligne pour soumettre les données.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en-BE" dirty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BE" dirty="0"/>
              <a:t>Possibilité de collaborer avec d'autres processus d'établissement de rapports, y compris ceux relatifs aux Objectifs de Développement Durable.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en-BE" dirty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BE" dirty="0"/>
              <a:t>Intégration des engagements d'acteurs non étatiques (annexe II).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en-BE" dirty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BE" dirty="0"/>
              <a:t>Contribuer également à un examen mondial</a:t>
            </a:r>
            <a:r>
              <a:rPr lang="fr-FR" dirty="0"/>
              <a:t> pour évaluer les progrès collectifs dans la mise en œuvre du Cadre mondial 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B3ECB-7E8F-69DC-EAF2-4ABFAB4C1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4F3FC4FF-F182-6F11-79FD-D755B019EC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en-GB" sz="3200" dirty="0"/>
              <a:t>3. 7ième rapport national</a:t>
            </a:r>
          </a:p>
          <a:p>
            <a:endParaRPr lang="en-GB" sz="3200" dirty="0"/>
          </a:p>
        </p:txBody>
      </p:sp>
      <p:pic>
        <p:nvPicPr>
          <p:cNvPr id="2" name="Picture 1" descr="A blue starfish on a colorful background&#10;&#10;Description automatically generated">
            <a:extLst>
              <a:ext uri="{FF2B5EF4-FFF2-40B4-BE49-F238E27FC236}">
                <a16:creationId xmlns:a16="http://schemas.microsoft.com/office/drawing/2014/main" id="{BE8E6D98-EF30-3831-55D6-DA60E082E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389" y="3226918"/>
            <a:ext cx="8671811" cy="28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5BCA-2895-BB32-8C17-D4B5F8AE6E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446125" y="8872538"/>
            <a:ext cx="3902075" cy="193675"/>
          </a:xfrm>
          <a:prstGeom prst="rect">
            <a:avLst/>
          </a:prstGeom>
        </p:spPr>
        <p:txBody>
          <a:bodyPr/>
          <a:lstStyle/>
          <a:p>
            <a:fld id="{0EDF5173-184C-1B4B-8899-5CD0872459C6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073BD-0196-7E07-F77D-42AB6A7F1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63" y="510653"/>
            <a:ext cx="15413455" cy="87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6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B773-E881-14C6-8153-D7A22CDAE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A07C4-F3DD-EA8F-215F-A6B1310E1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F80A4C2-FE49-DE27-3056-18558CE93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5" y="650876"/>
            <a:ext cx="7372348" cy="2332168"/>
          </a:xfrm>
        </p:spPr>
        <p:txBody>
          <a:bodyPr/>
          <a:lstStyle/>
          <a:p>
            <a:r>
              <a:rPr lang="en-US" dirty="0"/>
              <a:t>Le cadre de </a:t>
            </a:r>
            <a:r>
              <a:rPr lang="en-US" dirty="0" err="1"/>
              <a:t>suivi</a:t>
            </a:r>
            <a:r>
              <a:rPr lang="en-US" dirty="0"/>
              <a:t> et le rapport national</a:t>
            </a:r>
          </a:p>
          <a:p>
            <a:endParaRPr lang="en-US" dirty="0"/>
          </a:p>
          <a:p>
            <a:r>
              <a:rPr lang="en-US" dirty="0"/>
              <a:t>Online reporting tool</a:t>
            </a:r>
            <a:endParaRPr lang="en-BE" dirty="0"/>
          </a:p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4D9FC-6860-C8ED-6222-2F5A610E8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11" t="20890" r="39854" b="24427"/>
          <a:stretch/>
        </p:blipFill>
        <p:spPr>
          <a:xfrm>
            <a:off x="0" y="3733751"/>
            <a:ext cx="3837482" cy="5332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5C9EC-6099-1D3B-82C2-C6962D318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68" y="3848363"/>
            <a:ext cx="3120793" cy="45864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33FF648-124E-DD16-811D-556A172E5953}"/>
              </a:ext>
            </a:extLst>
          </p:cNvPr>
          <p:cNvSpPr txBox="1"/>
          <p:nvPr/>
        </p:nvSpPr>
        <p:spPr>
          <a:xfrm>
            <a:off x="9148762" y="1982008"/>
            <a:ext cx="7953818" cy="4810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Modèle pour les septièmes et huitièmes rapports nationaux</a:t>
            </a:r>
            <a:endParaRPr lang="en-BE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I.     	Bref aperçu du processus de préparation du rapport</a:t>
            </a:r>
            <a:endParaRPr lang="en-BE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II.	État de la stratégie et du plan d’action national de biodiversité (SPANB) révisé ou actualisé conforme au Cadre mondial de la biodiversité de Kunming-Montréal </a:t>
            </a:r>
            <a:endParaRPr lang="en-BE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III.	Évaluation des progrès réalisés dans l’atteinte des cibles nationales </a:t>
            </a:r>
            <a:endParaRPr lang="en-BE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IV.	Évaluation des progrès nationaux qui contribuent à la réalisation des objectifs du Cadre mondial de la biodiversité de Kunming-Montréal</a:t>
            </a:r>
            <a:endParaRPr lang="en-BE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V. 	Conclusions relatives à la mise en œuvre de la Convention sur la diversité biologique et du Cadre mondial de la biodiversité de Kunming-Montréal</a:t>
            </a:r>
            <a:endParaRPr lang="en-BE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836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0098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1d2c57-93c1-40e7-bb24-7527ca1646c5" xsi:nil="true"/>
    <lcf76f155ced4ddcb4097134ff3c332f xmlns="67ea7819-508a-408f-a688-c6a0cf1eb86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16D259BB7594881F1B92037591576" ma:contentTypeVersion="13" ma:contentTypeDescription="Crée un document." ma:contentTypeScope="" ma:versionID="383a0c950e5a4eda21cec6f514c1b74b">
  <xsd:schema xmlns:xsd="http://www.w3.org/2001/XMLSchema" xmlns:xs="http://www.w3.org/2001/XMLSchema" xmlns:p="http://schemas.microsoft.com/office/2006/metadata/properties" xmlns:ns2="67ea7819-508a-408f-a688-c6a0cf1eb86b" xmlns:ns3="dd1d2c57-93c1-40e7-bb24-7527ca1646c5" targetNamespace="http://schemas.microsoft.com/office/2006/metadata/properties" ma:root="true" ma:fieldsID="0c3aedb7d84a53d3c2cf676a94f4c9a3" ns2:_="" ns3:_="">
    <xsd:import namespace="67ea7819-508a-408f-a688-c6a0cf1eb86b"/>
    <xsd:import namespace="dd1d2c57-93c1-40e7-bb24-7527ca164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a7819-508a-408f-a688-c6a0cf1eb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87cc964-1fad-4322-8c46-b34bf62841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d2c57-93c1-40e7-bb24-7527ca1646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c2a1c8-8b85-40a0-8d7a-b46c8bf26ffb}" ma:internalName="TaxCatchAll" ma:showField="CatchAllData" ma:web="dd1d2c57-93c1-40e7-bb24-7527ca164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4792A6-B7E3-496A-B37E-8248016B9706}">
  <ds:schemaRefs>
    <ds:schemaRef ds:uri="67ea7819-508a-408f-a688-c6a0cf1eb86b"/>
    <ds:schemaRef ds:uri="dd1d2c57-93c1-40e7-bb24-7527ca1646c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65FBEF-95D4-4C42-9A38-9941A2FE2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a7819-508a-408f-a688-c6a0cf1eb86b"/>
    <ds:schemaRef ds:uri="dd1d2c57-93c1-40e7-bb24-7527ca164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879901-E10E-4065-8C29-B52917439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812</Words>
  <Application>Microsoft Office PowerPoint</Application>
  <PresentationFormat>Custom</PresentationFormat>
  <Paragraphs>163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Impact</vt:lpstr>
      <vt:lpstr>PP Right Grotesk BE Compact Dar</vt:lpstr>
      <vt:lpstr>PP Right Grotesk BE Compact Lig</vt:lpstr>
      <vt:lpstr>Times New Roman</vt:lpstr>
      <vt:lpstr>Thème Office</vt:lpstr>
      <vt:lpstr>Future réunions CDB Liées au CHM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DUBOIS</dc:creator>
  <cp:lastModifiedBy>Han De Koeijer</cp:lastModifiedBy>
  <cp:revision>32</cp:revision>
  <dcterms:created xsi:type="dcterms:W3CDTF">2022-03-16T16:23:10Z</dcterms:created>
  <dcterms:modified xsi:type="dcterms:W3CDTF">2026-01-20T16:39:15Z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0x01010060B16D259BB7594881F1B92037591576</vt:lpwstr>
  </property>
  <property fmtid="{D5CDD505-2E9C-101B-9397-08002B2CF9AE}" pid="3" name="MediaServiceImageTags">
    <vt:lpwstr/>
  </property>
</Properties>
</file>