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0"/>
  </p:notesMasterIdLst>
  <p:handoutMasterIdLst>
    <p:handoutMasterId r:id="rId11"/>
  </p:handoutMasterIdLst>
  <p:sldIdLst>
    <p:sldId id="256" r:id="rId5"/>
    <p:sldId id="267" r:id="rId6"/>
    <p:sldId id="268" r:id="rId7"/>
    <p:sldId id="270" r:id="rId8"/>
    <p:sldId id="265" r:id="rId9"/>
  </p:sldIdLst>
  <p:sldSz cx="17348200" cy="97520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4E"/>
    <a:srgbClr val="005D7F"/>
    <a:srgbClr val="A6D0E7"/>
    <a:srgbClr val="E83A47"/>
    <a:srgbClr val="FFDD00"/>
    <a:srgbClr val="FFED82"/>
    <a:srgbClr val="DCDDE5"/>
    <a:srgbClr val="854E9A"/>
    <a:srgbClr val="88B1B8"/>
    <a:srgbClr val="E74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334509-C082-23C4-3A98-DA7B69D93846}" v="17" dt="2026-01-22T07:46:28.4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82" autoAdjust="0"/>
    <p:restoredTop sz="95226" autoAdjust="0"/>
  </p:normalViewPr>
  <p:slideViewPr>
    <p:cSldViewPr snapToGrid="0">
      <p:cViewPr varScale="1">
        <p:scale>
          <a:sx n="58" d="100"/>
          <a:sy n="58" d="100"/>
        </p:scale>
        <p:origin x="835" y="72"/>
      </p:cViewPr>
      <p:guideLst>
        <p:guide orient="horz" pos="3072"/>
        <p:guide pos="54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re Huybrechts" userId="S::phuybrechts@naturalsciences.be::fcb2988d-3971-41cc-85ce-346ec87e618b" providerId="AD" clId="Web-{2C334509-C082-23C4-3A98-DA7B69D93846}"/>
    <pc:docChg chg="modSld">
      <pc:chgData name="Pierre Huybrechts" userId="S::phuybrechts@naturalsciences.be::fcb2988d-3971-41cc-85ce-346ec87e618b" providerId="AD" clId="Web-{2C334509-C082-23C4-3A98-DA7B69D93846}" dt="2026-01-22T07:46:26.628" v="7" actId="20577"/>
      <pc:docMkLst>
        <pc:docMk/>
      </pc:docMkLst>
      <pc:sldChg chg="modSp">
        <pc:chgData name="Pierre Huybrechts" userId="S::phuybrechts@naturalsciences.be::fcb2988d-3971-41cc-85ce-346ec87e618b" providerId="AD" clId="Web-{2C334509-C082-23C4-3A98-DA7B69D93846}" dt="2026-01-22T07:46:26.628" v="7" actId="20577"/>
        <pc:sldMkLst>
          <pc:docMk/>
          <pc:sldMk cId="3188803097" sldId="256"/>
        </pc:sldMkLst>
        <pc:spChg chg="mod">
          <ac:chgData name="Pierre Huybrechts" userId="S::phuybrechts@naturalsciences.be::fcb2988d-3971-41cc-85ce-346ec87e618b" providerId="AD" clId="Web-{2C334509-C082-23C4-3A98-DA7B69D93846}" dt="2026-01-22T07:46:26.628" v="7" actId="20577"/>
          <ac:spMkLst>
            <pc:docMk/>
            <pc:sldMk cId="3188803097" sldId="256"/>
            <ac:spMk id="5" creationId="{189976BD-9371-8B3A-B011-6C6D4C31AF6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C4C4185-7DAD-1213-E887-BB4BCE48C4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E92CFE8-BCD9-1E79-12F4-3EEF0C0E01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25331-2949-0146-8617-EABEC5B25C18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FB1C58-F754-BE82-989D-450CF9DF31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5BFCF2-E00C-A1BB-5267-0F4AC7626A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AD88C-FC42-EB47-8B8A-3A3D2530805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723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D7104-EC7B-EC43-A08B-4E73C314DA8B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1CC3C-FC6E-BC4B-A337-0AB153B1F8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719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A6B2C-6925-A4C8-B167-CBE611898A3A}"/>
              </a:ext>
            </a:extLst>
          </p:cNvPr>
          <p:cNvSpPr/>
          <p:nvPr userDrawn="1"/>
        </p:nvSpPr>
        <p:spPr>
          <a:xfrm>
            <a:off x="0" y="0"/>
            <a:ext cx="17348200" cy="9752013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pic>
        <p:nvPicPr>
          <p:cNvPr id="3" name="Image 8">
            <a:extLst>
              <a:ext uri="{FF2B5EF4-FFF2-40B4-BE49-F238E27FC236}">
                <a16:creationId xmlns:a16="http://schemas.microsoft.com/office/drawing/2014/main" id="{B9163700-C517-0CAB-1E92-A45299122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3908" y="2377080"/>
            <a:ext cx="7300383" cy="499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73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830805-D1BF-D742-B0FE-5251E04240D8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DCD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23912" y="685577"/>
            <a:ext cx="7372349" cy="307777"/>
          </a:xfrm>
        </p:spPr>
        <p:txBody>
          <a:bodyPr lIns="0" tIns="0" rIns="0" bIns="0">
            <a:spAutoFit/>
          </a:bodyPr>
          <a:lstStyle>
            <a:lvl1pPr marL="342900" indent="-34290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Bulletpoints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7C21395E-C534-6642-A28E-08A0C68DEF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lang="fr-FR" sz="1400" b="0" i="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</a:pPr>
            <a:r>
              <a:rPr lang="fr-FR"/>
              <a:t>DOCUMENT NAME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9E518D90-D740-924E-8AC4-D544EB19D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2C03D933-C039-BE49-AEC7-C9500323AF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5C46A5-0BFF-9247-A9B6-7A3C97287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4727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830805-D1BF-D742-B0FE-5251E04240D8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DCD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818800"/>
            <a:ext cx="7372349" cy="307777"/>
          </a:xfrm>
        </p:spPr>
        <p:txBody>
          <a:bodyPr lIns="0" tIns="0" rIns="0" bIns="0">
            <a:spAutoFit/>
          </a:bodyPr>
          <a:lstStyle>
            <a:lvl1pPr marL="349200" indent="-45720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Bulletpoints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7C21395E-C534-6642-A28E-08A0C68DEF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lang="fr-FR" sz="1400" b="0" i="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</a:pPr>
            <a:r>
              <a:rPr lang="fr-FR"/>
              <a:t>DOCUMENT NAME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9E518D90-D740-924E-8AC4-D544EB19D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1A77DC-53BD-A445-A509-1A788288E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3912" y="8803286"/>
            <a:ext cx="6737350" cy="30777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2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Picture </a:t>
            </a:r>
            <a:r>
              <a:rPr lang="fr-FR" err="1"/>
              <a:t>caption</a:t>
            </a:r>
            <a:r>
              <a:rPr lang="fr-FR"/>
              <a:t> = Impact 22pt</a:t>
            </a:r>
          </a:p>
        </p:txBody>
      </p:sp>
      <p:sp>
        <p:nvSpPr>
          <p:cNvPr id="22" name="Espace réservé pour une image  2">
            <a:extLst>
              <a:ext uri="{FF2B5EF4-FFF2-40B4-BE49-F238E27FC236}">
                <a16:creationId xmlns:a16="http://schemas.microsoft.com/office/drawing/2014/main" id="{D10EA380-48D3-AD4A-8E7C-56EA2016DF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73036" y="0"/>
            <a:ext cx="8675164" cy="726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r>
              <a:rPr lang="fr-FR"/>
              <a:t> (</a:t>
            </a:r>
            <a:r>
              <a:rPr lang="fr-FR" err="1"/>
              <a:t>you</a:t>
            </a:r>
            <a:r>
              <a:rPr lang="fr-FR"/>
              <a:t> can </a:t>
            </a:r>
            <a:r>
              <a:rPr lang="fr-FR" err="1"/>
              <a:t>adapt</a:t>
            </a:r>
            <a:r>
              <a:rPr lang="fr-FR"/>
              <a:t> the </a:t>
            </a:r>
            <a:r>
              <a:rPr lang="fr-FR" err="1"/>
              <a:t>picture</a:t>
            </a:r>
            <a:r>
              <a:rPr lang="fr-FR"/>
              <a:t> </a:t>
            </a:r>
            <a:r>
              <a:rPr lang="fr-FR" err="1"/>
              <a:t>height</a:t>
            </a:r>
            <a:r>
              <a:rPr lang="fr-FR"/>
              <a:t> as </a:t>
            </a:r>
            <a:r>
              <a:rPr lang="fr-FR" err="1"/>
              <a:t>you</a:t>
            </a:r>
            <a:r>
              <a:rPr lang="fr-FR"/>
              <a:t> </a:t>
            </a:r>
            <a:r>
              <a:rPr lang="fr-FR" err="1"/>
              <a:t>want</a:t>
            </a:r>
            <a:r>
              <a:rPr lang="fr-FR"/>
              <a:t> but not </a:t>
            </a:r>
            <a:r>
              <a:rPr lang="fr-FR" err="1"/>
              <a:t>its</a:t>
            </a:r>
            <a:r>
              <a:rPr lang="fr-FR"/>
              <a:t> </a:t>
            </a:r>
            <a:r>
              <a:rPr lang="fr-FR" err="1"/>
              <a:t>width</a:t>
            </a:r>
            <a:r>
              <a:rPr lang="fr-FR"/>
              <a:t>)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CF463DEF-93C3-2D4C-B344-AF9690F431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E1F9266-6555-C349-9679-A051480B8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PP Right Grotesk BE Compact Dar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05246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23912" y="5561582"/>
            <a:ext cx="7372349" cy="30777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= Arial Bold 22pt / </a:t>
            </a:r>
            <a:r>
              <a:rPr lang="fr-FR" err="1"/>
              <a:t>Bulletpoint</a:t>
            </a:r>
            <a:r>
              <a:rPr lang="fr-FR"/>
              <a:t> and/or = Arial 22pt</a:t>
            </a:r>
          </a:p>
        </p:txBody>
      </p:sp>
      <p:sp>
        <p:nvSpPr>
          <p:cNvPr id="22" name="Espace réservé du texte 16">
            <a:extLst>
              <a:ext uri="{FF2B5EF4-FFF2-40B4-BE49-F238E27FC236}">
                <a16:creationId xmlns:a16="http://schemas.microsoft.com/office/drawing/2014/main" id="{56ED4770-D34D-DC4A-9DC5-3D57145117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748" y="1599754"/>
            <a:ext cx="7372349" cy="30777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= Arial Bold 22pt / </a:t>
            </a:r>
            <a:r>
              <a:rPr lang="fr-FR" err="1"/>
              <a:t>Bulletpoint</a:t>
            </a:r>
            <a:r>
              <a:rPr lang="fr-FR"/>
              <a:t> and/or = Arial 22pt</a:t>
            </a:r>
          </a:p>
        </p:txBody>
      </p:sp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94CAD2F5-CD13-3240-8889-4CDC09130C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876880"/>
            <a:ext cx="8674100" cy="48760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5" name="Espace réservé pour une image  2">
            <a:extLst>
              <a:ext uri="{FF2B5EF4-FFF2-40B4-BE49-F238E27FC236}">
                <a16:creationId xmlns:a16="http://schemas.microsoft.com/office/drawing/2014/main" id="{C5D0D223-B2A4-0E41-855C-4E21B95ACB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74100" y="0"/>
            <a:ext cx="8674100" cy="48760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1B9A76E7-37BF-344C-BBE2-2923EA8E01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33A503A-CEAC-2142-A06E-DEEC9D70D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PP Right Grotesk BE Compact Dar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820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730B7C-DBBC-A645-9D51-5850A5054F4D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005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7" name="Espace réservé du texte 20">
            <a:extLst>
              <a:ext uri="{FF2B5EF4-FFF2-40B4-BE49-F238E27FC236}">
                <a16:creationId xmlns:a16="http://schemas.microsoft.com/office/drawing/2014/main" id="{B7839F73-A884-7944-9BE3-93C2FC303E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650876"/>
            <a:ext cx="2295526" cy="1661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2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CONTACT</a:t>
            </a:r>
          </a:p>
        </p:txBody>
      </p:sp>
      <p:sp>
        <p:nvSpPr>
          <p:cNvPr id="8" name="Espace réservé du texte 16">
            <a:extLst>
              <a:ext uri="{FF2B5EF4-FFF2-40B4-BE49-F238E27FC236}">
                <a16:creationId xmlns:a16="http://schemas.microsoft.com/office/drawing/2014/main" id="{B4F96073-D3BB-8E4F-8087-F387E5B339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748" y="1547703"/>
            <a:ext cx="7372349" cy="1231106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Name = Arial Bold 22pt / </a:t>
            </a:r>
            <a:r>
              <a:rPr lang="fr-FR" err="1"/>
              <a:t>Title</a:t>
            </a:r>
            <a:r>
              <a:rPr lang="fr-FR"/>
              <a:t> = Arial </a:t>
            </a:r>
            <a:r>
              <a:rPr lang="fr-FR" err="1"/>
              <a:t>italic</a:t>
            </a:r>
            <a:r>
              <a:rPr lang="fr-FR"/>
              <a:t> 22pt / Email, Phone </a:t>
            </a:r>
            <a:r>
              <a:rPr lang="fr-FR" err="1"/>
              <a:t>numbers</a:t>
            </a:r>
            <a:r>
              <a:rPr lang="fr-FR"/>
              <a:t> and </a:t>
            </a:r>
            <a:r>
              <a:rPr lang="fr-FR" err="1"/>
              <a:t>address</a:t>
            </a:r>
            <a:r>
              <a:rPr lang="fr-FR"/>
              <a:t> = Arial 22pt =&gt; </a:t>
            </a:r>
            <a:r>
              <a:rPr lang="fr-FR" err="1"/>
              <a:t>Please</a:t>
            </a:r>
            <a:r>
              <a:rPr lang="fr-FR"/>
              <a:t> follow the </a:t>
            </a:r>
            <a:r>
              <a:rPr lang="fr-FR" err="1"/>
              <a:t>provided</a:t>
            </a:r>
            <a:r>
              <a:rPr lang="fr-FR"/>
              <a:t> </a:t>
            </a:r>
            <a:r>
              <a:rPr lang="fr-FR" err="1"/>
              <a:t>example</a:t>
            </a:r>
            <a:r>
              <a:rPr lang="fr-FR"/>
              <a:t> </a:t>
            </a:r>
            <a:r>
              <a:rPr lang="fr-FR" err="1"/>
              <a:t>layout</a:t>
            </a:r>
            <a:endParaRPr lang="fr-FR"/>
          </a:p>
          <a:p>
            <a:pPr lvl="0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B229C09-CFCB-3C42-9460-81AFBF30C3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42" y="7201807"/>
            <a:ext cx="3495179" cy="239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68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72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>
            <a:extLst>
              <a:ext uri="{FF2B5EF4-FFF2-40B4-BE49-F238E27FC236}">
                <a16:creationId xmlns:a16="http://schemas.microsoft.com/office/drawing/2014/main" id="{30058550-9F49-0DAA-69B2-D88155D71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3908" y="2377080"/>
            <a:ext cx="7300383" cy="499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>
              <a:solidFill>
                <a:srgbClr val="EF4651"/>
              </a:solidFill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A797E2C-1F9F-2D40-8E49-EEDAF0F343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558" y="5319981"/>
            <a:ext cx="4492913" cy="3323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or Signature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51FE8DDB-0B6C-DC46-802E-47D216A46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04731" y="5319981"/>
            <a:ext cx="4492913" cy="332399"/>
          </a:xfrm>
        </p:spPr>
        <p:txBody>
          <a:bodyPr lIns="0" tIns="0" rIns="0" bIns="0">
            <a:spAutoFit/>
          </a:bodyPr>
          <a:lstStyle>
            <a:lvl1pPr marL="0" indent="0" algn="r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1FAF62-296F-3D46-8A8C-ED1DA7714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61004" y="7229400"/>
            <a:ext cx="1770335" cy="23754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9C072F-AECF-0D45-B73F-9C573D8BC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331" y="6921686"/>
            <a:ext cx="2113643" cy="27462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E50567-7E19-F445-A328-9DF6EAD4CCBA}"/>
              </a:ext>
            </a:extLst>
          </p:cNvPr>
          <p:cNvSpPr/>
          <p:nvPr userDrawn="1"/>
        </p:nvSpPr>
        <p:spPr>
          <a:xfrm>
            <a:off x="8674100" y="0"/>
            <a:ext cx="8674100" cy="4876007"/>
          </a:xfrm>
          <a:prstGeom prst="rect">
            <a:avLst/>
          </a:prstGeom>
          <a:solidFill>
            <a:srgbClr val="005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B29454-B476-8542-978A-C647D4BE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58" y="650875"/>
            <a:ext cx="7372668" cy="2549480"/>
          </a:xfrm>
        </p:spPr>
        <p:txBody>
          <a:bodyPr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 b="0"/>
            </a:lvl1pPr>
          </a:lstStyle>
          <a:p>
            <a:pPr marL="0" lvl="0" indent="0">
              <a:lnSpc>
                <a:spcPts val="10000"/>
              </a:lnSpc>
              <a:spcBef>
                <a:spcPts val="0"/>
              </a:spcBef>
              <a:buNone/>
            </a:pP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br>
              <a:rPr lang="fr-FR"/>
            </a:br>
            <a:r>
              <a:rPr lang="fr-FR"/>
              <a:t>= Impact 80pt</a:t>
            </a:r>
          </a:p>
        </p:txBody>
      </p:sp>
    </p:spTree>
    <p:extLst>
      <p:ext uri="{BB962C8B-B14F-4D97-AF65-F5344CB8AC3E}">
        <p14:creationId xmlns:p14="http://schemas.microsoft.com/office/powerpoint/2010/main" val="3060293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A797E2C-1F9F-2D40-8E49-EEDAF0F343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558" y="5319981"/>
            <a:ext cx="4492913" cy="3323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or Signature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51FE8DDB-0B6C-DC46-802E-47D216A46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04731" y="5319981"/>
            <a:ext cx="4492913" cy="332399"/>
          </a:xfrm>
        </p:spPr>
        <p:txBody>
          <a:bodyPr lIns="0" tIns="0" rIns="0" bIns="0">
            <a:spAutoFit/>
          </a:bodyPr>
          <a:lstStyle>
            <a:lvl1pPr marL="0" indent="0" algn="r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899C08A1-85AF-724B-A7D9-BE8EB4081A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4100" y="0"/>
            <a:ext cx="8674100" cy="48760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picture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1FAF62-296F-3D46-8A8C-ED1DA7714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61004" y="7229400"/>
            <a:ext cx="1770335" cy="23754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9C072F-AECF-0D45-B73F-9C573D8BC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331" y="6921686"/>
            <a:ext cx="2113643" cy="2746247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6027470C-EE89-1643-9FC6-82B1FD02C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58" y="650875"/>
            <a:ext cx="7372668" cy="2549480"/>
          </a:xfrm>
        </p:spPr>
        <p:txBody>
          <a:bodyPr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0">
              <a:lnSpc>
                <a:spcPts val="10000"/>
              </a:lnSpc>
              <a:spcBef>
                <a:spcPts val="0"/>
              </a:spcBef>
              <a:buNone/>
            </a:pP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br>
              <a:rPr lang="fr-FR"/>
            </a:br>
            <a:r>
              <a:rPr lang="fr-FR"/>
              <a:t>= Impact 80pt</a:t>
            </a:r>
          </a:p>
        </p:txBody>
      </p:sp>
    </p:spTree>
    <p:extLst>
      <p:ext uri="{BB962C8B-B14F-4D97-AF65-F5344CB8AC3E}">
        <p14:creationId xmlns:p14="http://schemas.microsoft.com/office/powerpoint/2010/main" val="284149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005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A797E2C-1F9F-2D40-8E49-EEDAF0F343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558" y="5319981"/>
            <a:ext cx="3714695" cy="3323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or Signature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51FE8DDB-0B6C-DC46-802E-47D216A46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1763" y="5319981"/>
            <a:ext cx="2811620" cy="332399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1EEDE2E-6266-304B-8DE6-779503C099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4100" y="-1"/>
            <a:ext cx="8674100" cy="97520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picture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67929C-FAC8-614C-8316-1DAABC98F8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71190" y="7229400"/>
            <a:ext cx="1770335" cy="23754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6A7473-339B-3944-B742-A2BD7343B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331" y="6921686"/>
            <a:ext cx="2113643" cy="2746247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21918C7-91AF-EE4E-A3BA-4AD020B8D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58" y="650875"/>
            <a:ext cx="7372668" cy="2549480"/>
          </a:xfrm>
        </p:spPr>
        <p:txBody>
          <a:bodyPr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0">
              <a:lnSpc>
                <a:spcPts val="10000"/>
              </a:lnSpc>
              <a:spcBef>
                <a:spcPts val="0"/>
              </a:spcBef>
              <a:buNone/>
            </a:pP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br>
              <a:rPr lang="fr-FR"/>
            </a:br>
            <a:r>
              <a:rPr lang="fr-FR"/>
              <a:t>= Impact 80pt</a:t>
            </a:r>
          </a:p>
        </p:txBody>
      </p:sp>
    </p:spTree>
    <p:extLst>
      <p:ext uri="{BB962C8B-B14F-4D97-AF65-F5344CB8AC3E}">
        <p14:creationId xmlns:p14="http://schemas.microsoft.com/office/powerpoint/2010/main" val="1154132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1EEDE2E-6266-304B-8DE6-779503C099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4100" y="-1"/>
            <a:ext cx="8674100" cy="97520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7" name="Espace réservé du texte 20">
            <a:extLst>
              <a:ext uri="{FF2B5EF4-FFF2-40B4-BE49-F238E27FC236}">
                <a16:creationId xmlns:a16="http://schemas.microsoft.com/office/drawing/2014/main" id="{AB06F599-FF35-B34E-B897-27B9F04BEF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DOCUMENT NAME</a:t>
            </a:r>
          </a:p>
        </p:txBody>
      </p:sp>
      <p:sp>
        <p:nvSpPr>
          <p:cNvPr id="9" name="Espace réservé du texte 20">
            <a:extLst>
              <a:ext uri="{FF2B5EF4-FFF2-40B4-BE49-F238E27FC236}">
                <a16:creationId xmlns:a16="http://schemas.microsoft.com/office/drawing/2014/main" id="{DA3C5954-B052-8845-9987-2EFEFE131D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03D68211-92FC-8449-9E82-9C89CCCB88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4" y="5526880"/>
            <a:ext cx="7372667" cy="746358"/>
          </a:xfrm>
        </p:spPr>
        <p:txBody>
          <a:bodyPr>
            <a:spAutoFit/>
          </a:bodyPr>
          <a:lstStyle>
            <a:lvl1pPr>
              <a:lnSpc>
                <a:spcPts val="2400"/>
              </a:lnSpc>
              <a:spcBef>
                <a:spcPts val="300"/>
              </a:spcBef>
              <a:defRPr sz="2200"/>
            </a:lvl1pPr>
            <a:lvl2pPr>
              <a:lnSpc>
                <a:spcPts val="2400"/>
              </a:lnSpc>
              <a:spcBef>
                <a:spcPts val="300"/>
              </a:spcBef>
              <a:defRPr sz="2200"/>
            </a:lvl2pPr>
          </a:lstStyle>
          <a:p>
            <a:pPr lvl="0"/>
            <a:r>
              <a:rPr lang="fr-FR" err="1"/>
              <a:t>Bulletpoint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C3832FB8-7BF9-8440-9473-ED4977B96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58" y="650875"/>
            <a:ext cx="7372668" cy="2549480"/>
          </a:xfrm>
        </p:spPr>
        <p:txBody>
          <a:bodyPr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0">
              <a:lnSpc>
                <a:spcPts val="10000"/>
              </a:lnSpc>
              <a:spcBef>
                <a:spcPts val="0"/>
              </a:spcBef>
              <a:buNone/>
            </a:pP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br>
              <a:rPr lang="fr-FR"/>
            </a:br>
            <a:r>
              <a:rPr lang="fr-FR"/>
              <a:t>= Impact 80pt</a:t>
            </a:r>
          </a:p>
        </p:txBody>
      </p:sp>
    </p:spTree>
    <p:extLst>
      <p:ext uri="{BB962C8B-B14F-4D97-AF65-F5344CB8AC3E}">
        <p14:creationId xmlns:p14="http://schemas.microsoft.com/office/powerpoint/2010/main" val="3105863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830805-D1BF-D742-B0FE-5251E04240D8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D561ED9-4F29-6D4E-A731-3D2E4815AF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1E0F4A5C-BE18-5246-BAA9-CCF3A391F0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818800"/>
            <a:ext cx="7372349" cy="307777"/>
          </a:xfrm>
        </p:spPr>
        <p:txBody>
          <a:bodyPr lIns="0" tIns="0" rIns="0" bIns="0">
            <a:spAutoFit/>
          </a:bodyPr>
          <a:lstStyle>
            <a:lvl1pPr marL="349200" indent="-45720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fr-FR" err="1"/>
              <a:t>Bulletpoint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FD9881C5-6884-434A-8117-D95848FEDD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DOCUMENT NAME</a:t>
            </a:r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id="{96B6B50C-BD23-C147-A126-64CBD056E9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21ED32-9AA8-B242-807A-FD6A76FCB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67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BB6E1FB-E257-F841-93F9-7D3FFB64FE09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6E1A698-5716-0A46-A17F-152DC61884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323914" y="650875"/>
            <a:ext cx="3600000" cy="270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0" name="Espace réservé pour une image  2">
            <a:extLst>
              <a:ext uri="{FF2B5EF4-FFF2-40B4-BE49-F238E27FC236}">
                <a16:creationId xmlns:a16="http://schemas.microsoft.com/office/drawing/2014/main" id="{D5AA2742-E919-8647-9D42-33CEC219763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075481" y="611717"/>
            <a:ext cx="3600000" cy="2700000"/>
          </a:xfrm>
        </p:spPr>
        <p:txBody>
          <a:bodyPr anchor="ctr"/>
          <a:lstStyle>
            <a:lvl1pPr marL="0" marR="0" indent="0" algn="ctr" defTabSz="1300277" rtl="0" eaLnBrk="1" fontAlgn="auto" latinLnBrk="0" hangingPunct="1">
              <a:lnSpc>
                <a:spcPct val="90000"/>
              </a:lnSpc>
              <a:spcBef>
                <a:spcPts val="14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832FCAF2-6E08-6B40-A59F-86ECD0488FD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45757" y="3534641"/>
            <a:ext cx="3600000" cy="270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5" name="Espace réservé pour une image  2">
            <a:extLst>
              <a:ext uri="{FF2B5EF4-FFF2-40B4-BE49-F238E27FC236}">
                <a16:creationId xmlns:a16="http://schemas.microsoft.com/office/drawing/2014/main" id="{BAB82518-D148-0D4D-A136-56B5B80FEE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097324" y="3495483"/>
            <a:ext cx="3600000" cy="270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818800"/>
            <a:ext cx="7372349" cy="307777"/>
          </a:xfrm>
        </p:spPr>
        <p:txBody>
          <a:bodyPr lIns="0" tIns="0" rIns="0" bIns="0">
            <a:spAutoFit/>
          </a:bodyPr>
          <a:lstStyle>
            <a:lvl1pPr marL="349200" indent="-45720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Bulletpoint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24A48FB8-6228-624D-B8DD-BF35171B5C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324651C-2F7A-AE4D-91FE-312C44BB6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4" name="Espace réservé du texte 20">
            <a:extLst>
              <a:ext uri="{FF2B5EF4-FFF2-40B4-BE49-F238E27FC236}">
                <a16:creationId xmlns:a16="http://schemas.microsoft.com/office/drawing/2014/main" id="{35EA92E0-D6E0-B943-3691-C38CFDA49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DOCUMENT NAME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4B753C49-5674-F719-A5E0-849C06EC5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</p:spTree>
    <p:extLst>
      <p:ext uri="{BB962C8B-B14F-4D97-AF65-F5344CB8AC3E}">
        <p14:creationId xmlns:p14="http://schemas.microsoft.com/office/powerpoint/2010/main" val="276591206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5791200"/>
            <a:ext cx="4935600" cy="615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= Arial Bold 22pt / </a:t>
            </a:r>
            <a:br>
              <a:rPr lang="fr-FR"/>
            </a:br>
            <a:r>
              <a:rPr lang="fr-FR" err="1"/>
              <a:t>Bulletpoints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7C21395E-C534-6642-A28E-08A0C68DEF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DOCUMENT NAME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9E518D90-D740-924E-8AC4-D544EB19D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32" name="Espace réservé du texte 16">
            <a:extLst>
              <a:ext uri="{FF2B5EF4-FFF2-40B4-BE49-F238E27FC236}">
                <a16:creationId xmlns:a16="http://schemas.microsoft.com/office/drawing/2014/main" id="{1B5D3D54-40E4-D64F-B166-5E4823424A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60200" y="5791200"/>
            <a:ext cx="4937124" cy="615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= Arial Bold 22pt / </a:t>
            </a:r>
            <a:br>
              <a:rPr lang="fr-FR"/>
            </a:br>
            <a:r>
              <a:rPr lang="fr-FR" err="1"/>
              <a:t>Bulletpoints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33" name="Espace réservé du texte 16">
            <a:extLst>
              <a:ext uri="{FF2B5EF4-FFF2-40B4-BE49-F238E27FC236}">
                <a16:creationId xmlns:a16="http://schemas.microsoft.com/office/drawing/2014/main" id="{8A653D3E-4219-264E-993B-5904D406EC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0973" y="5791200"/>
            <a:ext cx="4937124" cy="677108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3002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err="1"/>
              <a:t>Subtitle</a:t>
            </a:r>
            <a:r>
              <a:rPr lang="fr-FR"/>
              <a:t> = Arial Bold 22pt / </a:t>
            </a:r>
            <a:br>
              <a:rPr lang="fr-FR"/>
            </a:br>
            <a:r>
              <a:rPr lang="fr-FR" err="1"/>
              <a:t>Bulletpoints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34B30DC-7C70-DA4A-953D-F1FA1E0F3043}"/>
              </a:ext>
            </a:extLst>
          </p:cNvPr>
          <p:cNvCxnSpPr/>
          <p:nvPr userDrawn="1"/>
        </p:nvCxnSpPr>
        <p:spPr>
          <a:xfrm>
            <a:off x="650874" y="5486401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61A5135E-F2E9-1D43-8B25-E86AE949E243}"/>
              </a:ext>
            </a:extLst>
          </p:cNvPr>
          <p:cNvCxnSpPr/>
          <p:nvPr userDrawn="1"/>
        </p:nvCxnSpPr>
        <p:spPr>
          <a:xfrm>
            <a:off x="6280973" y="5486401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0A0819A-69E8-5A4E-BBFB-8E675D49A12A}"/>
              </a:ext>
            </a:extLst>
          </p:cNvPr>
          <p:cNvCxnSpPr/>
          <p:nvPr userDrawn="1"/>
        </p:nvCxnSpPr>
        <p:spPr>
          <a:xfrm>
            <a:off x="11761724" y="5486401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3EC5661-6ED3-8F47-8131-D1E6D082B1AB}"/>
              </a:ext>
            </a:extLst>
          </p:cNvPr>
          <p:cNvCxnSpPr/>
          <p:nvPr userDrawn="1"/>
        </p:nvCxnSpPr>
        <p:spPr>
          <a:xfrm>
            <a:off x="650874" y="8651194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ACB6CBA4-8DD6-0E42-ADD6-A8E76681A6F2}"/>
              </a:ext>
            </a:extLst>
          </p:cNvPr>
          <p:cNvCxnSpPr/>
          <p:nvPr userDrawn="1"/>
        </p:nvCxnSpPr>
        <p:spPr>
          <a:xfrm>
            <a:off x="6280973" y="8651194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8AA4DA0-50D5-2446-AD0E-643F98BEFD34}"/>
              </a:ext>
            </a:extLst>
          </p:cNvPr>
          <p:cNvCxnSpPr/>
          <p:nvPr userDrawn="1"/>
        </p:nvCxnSpPr>
        <p:spPr>
          <a:xfrm>
            <a:off x="11761724" y="8651194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ce réservé pour une image  2">
            <a:extLst>
              <a:ext uri="{FF2B5EF4-FFF2-40B4-BE49-F238E27FC236}">
                <a16:creationId xmlns:a16="http://schemas.microsoft.com/office/drawing/2014/main" id="{36300282-BA06-B644-A81D-DBDE711449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80974" y="2113891"/>
            <a:ext cx="4935599" cy="30588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40" name="Espace réservé pour une image  2">
            <a:extLst>
              <a:ext uri="{FF2B5EF4-FFF2-40B4-BE49-F238E27FC236}">
                <a16:creationId xmlns:a16="http://schemas.microsoft.com/office/drawing/2014/main" id="{41042515-CD9C-6147-97B7-1B35E5C31C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0875" y="2148120"/>
            <a:ext cx="5087998" cy="30246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42" name="Espace réservé pour une image  2">
            <a:extLst>
              <a:ext uri="{FF2B5EF4-FFF2-40B4-BE49-F238E27FC236}">
                <a16:creationId xmlns:a16="http://schemas.microsoft.com/office/drawing/2014/main" id="{7B067BE6-E69F-0045-BCE5-A82B1F43714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760200" y="2113891"/>
            <a:ext cx="4935599" cy="30588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ACC758B3-A145-F84D-888B-0DE33EA719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DE584B-94E6-6C4F-B039-953F0C8B8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97352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689" y="519205"/>
            <a:ext cx="14962823" cy="1884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2689" y="2596022"/>
            <a:ext cx="14962823" cy="61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1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1" r:id="rId3"/>
    <p:sldLayoutId id="2147483673" r:id="rId4"/>
    <p:sldLayoutId id="2147483674" r:id="rId5"/>
    <p:sldLayoutId id="2147483676" r:id="rId6"/>
    <p:sldLayoutId id="2147483661" r:id="rId7"/>
    <p:sldLayoutId id="2147483675" r:id="rId8"/>
    <p:sldLayoutId id="2147483682" r:id="rId9"/>
    <p:sldLayoutId id="2147483678" r:id="rId10"/>
    <p:sldLayoutId id="2147483677" r:id="rId11"/>
    <p:sldLayoutId id="2147483679" r:id="rId12"/>
    <p:sldLayoutId id="2147483680" r:id="rId13"/>
    <p:sldLayoutId id="2147483684" r:id="rId14"/>
  </p:sldLayoutIdLst>
  <p:hf hdr="0" dt="0"/>
  <p:txStyles>
    <p:titleStyle>
      <a:lvl1pPr algn="l" defTabSz="1300277" rtl="0" eaLnBrk="1" latinLnBrk="0" hangingPunct="1">
        <a:lnSpc>
          <a:spcPts val="10000"/>
        </a:lnSpc>
        <a:spcBef>
          <a:spcPct val="0"/>
        </a:spcBef>
        <a:buNone/>
        <a:defRPr sz="8000" b="0" i="0" kern="12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25069" indent="-325069" algn="l" defTabSz="1300277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22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7520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00" b="0" i="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62534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00" b="0" i="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275484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925623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575761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8DCD344-7FB8-164A-87BC-D1DE21E479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558" y="5319981"/>
            <a:ext cx="4492913" cy="332399"/>
          </a:xfrm>
        </p:spPr>
        <p:txBody>
          <a:bodyPr/>
          <a:lstStyle/>
          <a:p>
            <a:r>
              <a:rPr lang="fr-FR" dirty="0"/>
              <a:t>Participants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B99828-1746-704C-8C62-1B2BD8DEF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21.01.2026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5489067-B4BB-3940-9111-020DB43CB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58" y="431934"/>
            <a:ext cx="7128281" cy="3073277"/>
          </a:xfrm>
        </p:spPr>
        <p:txBody>
          <a:bodyPr/>
          <a:lstStyle/>
          <a:p>
            <a:r>
              <a:rPr lang="fr-FR" sz="6000" dirty="0"/>
              <a:t>Jour 1:</a:t>
            </a:r>
            <a:br>
              <a:rPr lang="fr-FR" sz="6000" dirty="0"/>
            </a:br>
            <a:r>
              <a:rPr lang="fr-FR" sz="6000" dirty="0"/>
              <a:t>Résultats appel Sensibilisation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189976BD-9371-8B3A-B011-6C6D4C31AF68}"/>
              </a:ext>
            </a:extLst>
          </p:cNvPr>
          <p:cNvSpPr txBox="1">
            <a:spLocks/>
          </p:cNvSpPr>
          <p:nvPr/>
        </p:nvSpPr>
        <p:spPr>
          <a:xfrm>
            <a:off x="9663358" y="530788"/>
            <a:ext cx="7240685" cy="28920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solidFill>
                  <a:schemeClr val="bg1"/>
                </a:solidFill>
              </a:rPr>
              <a:t>Sommaire</a:t>
            </a:r>
          </a:p>
          <a:p>
            <a:pPr algn="l"/>
            <a:endParaRPr lang="fr-FR" dirty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fr-FR" dirty="0">
                <a:solidFill>
                  <a:schemeClr val="bg1"/>
                </a:solidFill>
              </a:rPr>
              <a:t>Introduction appel 2024-25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>
                <a:solidFill>
                  <a:schemeClr val="bg1"/>
                </a:solidFill>
                <a:latin typeface="Impact"/>
                <a:cs typeface="Arial"/>
              </a:rPr>
              <a:t>Burundi, RDC,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  <a:latin typeface="Impact"/>
                <a:cs typeface="Arial"/>
              </a:rPr>
              <a:t>Autres</a:t>
            </a:r>
            <a:r>
              <a:rPr lang="en-US" dirty="0">
                <a:solidFill>
                  <a:schemeClr val="bg1"/>
                </a:solidFill>
                <a:latin typeface="Impact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Impact"/>
                <a:cs typeface="Arial"/>
              </a:rPr>
              <a:t>projets</a:t>
            </a:r>
            <a:r>
              <a:rPr lang="en-US" dirty="0">
                <a:solidFill>
                  <a:schemeClr val="bg1"/>
                </a:solidFill>
                <a:latin typeface="Impact"/>
                <a:cs typeface="Arial"/>
              </a:rPr>
              <a:t> ?</a:t>
            </a:r>
            <a:endParaRPr lang="en-GB" dirty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GB" dirty="0" err="1">
                <a:solidFill>
                  <a:schemeClr val="bg1"/>
                </a:solidFill>
              </a:rPr>
              <a:t>Sujets</a:t>
            </a:r>
            <a:r>
              <a:rPr lang="en-GB" dirty="0">
                <a:solidFill>
                  <a:schemeClr val="bg1"/>
                </a:solidFill>
              </a:rPr>
              <a:t> pour </a:t>
            </a:r>
            <a:r>
              <a:rPr lang="en-GB" dirty="0" err="1">
                <a:solidFill>
                  <a:schemeClr val="bg1"/>
                </a:solidFill>
              </a:rPr>
              <a:t>appel</a:t>
            </a:r>
            <a:r>
              <a:rPr lang="en-GB" dirty="0">
                <a:solidFill>
                  <a:schemeClr val="bg1"/>
                </a:solidFill>
              </a:rPr>
              <a:t> 2026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453F47F-901D-F604-3614-83721626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027" y="4984243"/>
            <a:ext cx="2599642" cy="46177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9646C40-2B5F-A90E-6012-63F3521F7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70" y="4984242"/>
            <a:ext cx="6119273" cy="4617785"/>
          </a:xfrm>
          <a:prstGeom prst="rect">
            <a:avLst/>
          </a:prstGeom>
        </p:spPr>
      </p:pic>
      <p:pic>
        <p:nvPicPr>
          <p:cNvPr id="12" name="Image 11" descr="Une image contenant habits, meubles, personne, intérieur&#10;&#10;Le contenu généré par l’IA peut être incorrect.">
            <a:extLst>
              <a:ext uri="{FF2B5EF4-FFF2-40B4-BE49-F238E27FC236}">
                <a16:creationId xmlns:a16="http://schemas.microsoft.com/office/drawing/2014/main" id="{48D58342-FABF-1E33-6F70-DB44D05B0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353" y="4984243"/>
            <a:ext cx="5775991" cy="46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03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0E012B3-FDC1-4549-B763-E55EE7CD0B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dirty="0"/>
              <a:t>Activités éligibles</a:t>
            </a:r>
            <a:endParaRPr lang="fr-FR" sz="2400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1. Sensibilisation du public aux cibles du Cadre mondial pour la biodiversité (CMB)</a:t>
            </a:r>
          </a:p>
          <a:p>
            <a:pPr lvl="1"/>
            <a:r>
              <a:rPr lang="fr-FR" sz="1800" dirty="0"/>
              <a:t>Les projets doivent contribuer à l’éducation ou à la sensibilisation autour d’une ou plusieurs des cibles suivantes : Cibles 4, 5, 6, 7, 8</a:t>
            </a:r>
          </a:p>
          <a:p>
            <a:pPr lvl="1"/>
            <a:r>
              <a:rPr lang="fr-FR" sz="1800" dirty="0"/>
              <a:t>Les projets doivent montrer comment ils s’alignent sur les stratégies et plans d’action nationaux pour la biodiversité.</a:t>
            </a:r>
          </a:p>
          <a:p>
            <a:endParaRPr lang="fr-FR" dirty="0"/>
          </a:p>
          <a:p>
            <a:r>
              <a:rPr lang="fr-FR" dirty="0"/>
              <a:t>2. Participation citoyenne pour la restauration des écosystèmes</a:t>
            </a:r>
          </a:p>
          <a:p>
            <a:pPr lvl="1"/>
            <a:r>
              <a:rPr lang="fr-FR" dirty="0"/>
              <a:t>Les projets doivent promouvoir l’implication des communautés locales dans la restauration d’habitats ou d’écosystèmes dégradés</a:t>
            </a:r>
          </a:p>
          <a:p>
            <a:pPr marL="650139" lvl="1" indent="0">
              <a:buNone/>
            </a:pPr>
            <a:endParaRPr lang="fr-FR" dirty="0"/>
          </a:p>
          <a:p>
            <a:r>
              <a:rPr lang="fr-FR" dirty="0"/>
              <a:t>3. Science citoyenne</a:t>
            </a:r>
          </a:p>
          <a:p>
            <a:pPr lvl="1"/>
            <a:r>
              <a:rPr lang="fr-FR" dirty="0"/>
              <a:t>Les projets impliquant les citoyens dans le suivi de la biodiversité (ex. observation d’espèces) sont encouragés.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algn="l"/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B73F03-D138-274E-807E-1C1E2B85B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75" y="8872537"/>
            <a:ext cx="2295526" cy="193899"/>
          </a:xfrm>
        </p:spPr>
        <p:txBody>
          <a:bodyPr/>
          <a:lstStyle/>
          <a:p>
            <a:r>
              <a:rPr lang="fr-FR" dirty="0"/>
              <a:t>Atelier CHM, Bénin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621279-2D94-D743-84EF-E3ED3A15A0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21.01.26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17C682F-EE06-B24B-9139-C504CAA7CD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fr-FR" dirty="0"/>
              <a:t>Introduction Appel 2024-25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E57349-9A10-9148-8F70-D2E509306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9" name="Picture 8" descr="A lizard on a tree branch&#10;&#10;Description automatically generated">
            <a:extLst>
              <a:ext uri="{FF2B5EF4-FFF2-40B4-BE49-F238E27FC236}">
                <a16:creationId xmlns:a16="http://schemas.microsoft.com/office/drawing/2014/main" id="{9007D6F1-BDE6-2D9D-2459-1DE99CE6E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267" y="1553368"/>
            <a:ext cx="8860367" cy="6645275"/>
          </a:xfrm>
          <a:prstGeom prst="rect">
            <a:avLst/>
          </a:prstGeom>
        </p:spPr>
      </p:pic>
      <p:pic>
        <p:nvPicPr>
          <p:cNvPr id="11" name="Image 10" descr="Une image contenant plein air, nature, paysage, forêt&#10;&#10;Le contenu généré par l’IA peut être incorrect.">
            <a:extLst>
              <a:ext uri="{FF2B5EF4-FFF2-40B4-BE49-F238E27FC236}">
                <a16:creationId xmlns:a16="http://schemas.microsoft.com/office/drawing/2014/main" id="{69DB0A29-EA2D-20FF-6EFE-7B37038EA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267" y="1553367"/>
            <a:ext cx="8860366" cy="66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6519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78AC5-0597-11E5-7DBA-6A4FC6C43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C327F69-DFFA-B7FF-E17D-69D80389DB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dirty="0"/>
              <a:t>Projets reçus et retenus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19 projets reçus</a:t>
            </a:r>
          </a:p>
          <a:p>
            <a:endParaRPr lang="fr-FR" dirty="0"/>
          </a:p>
          <a:p>
            <a:r>
              <a:rPr lang="fr-FR" dirty="0"/>
              <a:t>5 Bénin, 2 Burundi, 4 RDC, 3 Tanzanie, 1 Côte d’Ivoire, 1 Ghana, 1 Kenya, 2 Togo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7 projets sélectionnés et financés</a:t>
            </a:r>
          </a:p>
          <a:p>
            <a:endParaRPr lang="fr-FR" dirty="0"/>
          </a:p>
          <a:p>
            <a:r>
              <a:rPr lang="fr-FR" dirty="0"/>
              <a:t>2 Bénin, 2 Tanzanie, 1 Burundi, 1 RDC, 1 Cote d’Ivoire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b="1" u="sng" dirty="0"/>
              <a:t>Critères</a:t>
            </a:r>
          </a:p>
          <a:p>
            <a:r>
              <a:rPr lang="fr-FR" dirty="0"/>
              <a:t>Nombre de pays impliqués	</a:t>
            </a:r>
          </a:p>
          <a:p>
            <a:r>
              <a:rPr lang="en-US" dirty="0"/>
              <a:t>Cadre avec les themes </a:t>
            </a:r>
            <a:r>
              <a:rPr lang="en-US" dirty="0" err="1"/>
              <a:t>prioritaires</a:t>
            </a:r>
            <a:r>
              <a:rPr lang="en-US" dirty="0"/>
              <a:t> de </a:t>
            </a:r>
            <a:r>
              <a:rPr lang="en-US" dirty="0" err="1"/>
              <a:t>l’appel</a:t>
            </a:r>
            <a:r>
              <a:rPr lang="en-US" dirty="0"/>
              <a:t>: </a:t>
            </a:r>
            <a:r>
              <a:rPr lang="fr-FR" dirty="0"/>
              <a:t>Sensibilisation du public aux cibles du Cadre mondial pour la biodiversité (CMB)</a:t>
            </a:r>
            <a:r>
              <a:rPr lang="en-US" dirty="0"/>
              <a:t> (1) ; </a:t>
            </a:r>
            <a:r>
              <a:rPr lang="fr-FR" dirty="0"/>
              <a:t>Participation citoyenne pour la restauration des écosystèmes</a:t>
            </a:r>
            <a:r>
              <a:rPr lang="en-US" dirty="0"/>
              <a:t> (2); Science </a:t>
            </a:r>
            <a:r>
              <a:rPr lang="en-US" dirty="0" err="1"/>
              <a:t>citoyenne</a:t>
            </a:r>
            <a:r>
              <a:rPr lang="en-US" dirty="0"/>
              <a:t>(3)</a:t>
            </a:r>
          </a:p>
          <a:p>
            <a:r>
              <a:rPr lang="fr-FR" dirty="0"/>
              <a:t>Prise de contact et collaboration avec le CHM national</a:t>
            </a:r>
          </a:p>
          <a:p>
            <a:r>
              <a:rPr lang="fr-FR" dirty="0"/>
              <a:t>Clarté des objectifs</a:t>
            </a:r>
          </a:p>
          <a:p>
            <a:r>
              <a:rPr lang="fr-FR" dirty="0"/>
              <a:t>Clarté des résultats</a:t>
            </a:r>
          </a:p>
          <a:p>
            <a:r>
              <a:rPr lang="fr-FR" dirty="0"/>
              <a:t>Pertinence des publics cibles </a:t>
            </a:r>
          </a:p>
          <a:p>
            <a:r>
              <a:rPr lang="fr-FR" dirty="0"/>
              <a:t>Pertinence des canaux de communication sélectionnés</a:t>
            </a:r>
          </a:p>
          <a:p>
            <a:r>
              <a:rPr lang="fr-FR" dirty="0"/>
              <a:t>Budget et calendrier réaliste </a:t>
            </a:r>
          </a:p>
          <a:p>
            <a:r>
              <a:rPr lang="fr-FR" dirty="0"/>
              <a:t>Critère d’inclusivité (Genre - Jeunesse - Peuples autochtones - Minorités locales)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algn="l"/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83DB4F-867B-D44D-FB2F-5A21407894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75" y="8872537"/>
            <a:ext cx="2295526" cy="193899"/>
          </a:xfrm>
        </p:spPr>
        <p:txBody>
          <a:bodyPr/>
          <a:lstStyle/>
          <a:p>
            <a:r>
              <a:rPr lang="fr-FR" dirty="0"/>
              <a:t>Atelier CHM, Bénin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06300E-DD0E-26A4-7AFF-F7FAF51850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21.01.26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DCEA5A0-E983-F047-1238-CF5669854E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fr-FR" dirty="0"/>
              <a:t>Introduction Appel 2024-25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EE1F46-C80C-E472-1BAE-957A1A019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8" name="Image 7" descr="Une image contenant texte, plein air, plante, arbre&#10;&#10;Le contenu généré par l’IA peut être incorrect.">
            <a:extLst>
              <a:ext uri="{FF2B5EF4-FFF2-40B4-BE49-F238E27FC236}">
                <a16:creationId xmlns:a16="http://schemas.microsoft.com/office/drawing/2014/main" id="{9AAB5D76-F722-42B9-F237-47C43E76E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76" y="1413318"/>
            <a:ext cx="4094911" cy="727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1376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8FDE0-C3BE-2C78-A257-5C595C6B3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755B1E3-74A5-8904-BDA7-F1C38CF841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dirty="0"/>
              <a:t>Questions aux participants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Projets de 1 an ou deux ans 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Sujets</a:t>
            </a:r>
          </a:p>
          <a:p>
            <a:endParaRPr lang="fr-FR" dirty="0"/>
          </a:p>
          <a:p>
            <a:r>
              <a:rPr lang="fr-FR" dirty="0"/>
              <a:t>Même que 2024-2025 ?</a:t>
            </a:r>
          </a:p>
          <a:p>
            <a:endParaRPr lang="fr-FR" dirty="0"/>
          </a:p>
          <a:p>
            <a:r>
              <a:rPr lang="fr-FR" dirty="0"/>
              <a:t>Supprimer un ou deux ?</a:t>
            </a:r>
          </a:p>
          <a:p>
            <a:endParaRPr lang="fr-FR" dirty="0"/>
          </a:p>
          <a:p>
            <a:r>
              <a:rPr lang="fr-FR" dirty="0"/>
              <a:t>Nouveaux ?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Quelles étaient les difficultés ?</a:t>
            </a:r>
          </a:p>
          <a:p>
            <a:endParaRPr lang="fr-FR" dirty="0"/>
          </a:p>
          <a:p>
            <a:r>
              <a:rPr lang="fr-FR" dirty="0"/>
              <a:t>Comment avez-vous abordé les critères d’inclusivité?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algn="l"/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5FC99F-DDB5-0C49-7C1B-47096F0A61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75" y="8872537"/>
            <a:ext cx="2295526" cy="193899"/>
          </a:xfrm>
        </p:spPr>
        <p:txBody>
          <a:bodyPr/>
          <a:lstStyle/>
          <a:p>
            <a:r>
              <a:rPr lang="fr-FR" dirty="0"/>
              <a:t>Atelier CHM, Bénin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80C8C0-2231-3CE2-712E-3F9D483504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21.01.26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EEC509F-403C-A769-77E6-7B2B875269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fr-FR" dirty="0"/>
              <a:t>Appel 2026-27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64ED58-3AE0-FA5F-D2F5-941E0CEA1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9" name="Picture 8" descr="A lizard on a tree branch&#10;&#10;Description automatically generated">
            <a:extLst>
              <a:ext uri="{FF2B5EF4-FFF2-40B4-BE49-F238E27FC236}">
                <a16:creationId xmlns:a16="http://schemas.microsoft.com/office/drawing/2014/main" id="{44E7A3A7-FD22-9BF7-A29E-6A6A9A5FF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267" y="1553368"/>
            <a:ext cx="8860367" cy="66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6827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63973F8-C234-B44F-8B60-B721260614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CONTACT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6DC28E-0E6E-BF4C-8220-EF42240F8A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8748" y="1547702"/>
            <a:ext cx="7372349" cy="2807321"/>
          </a:xfrm>
        </p:spPr>
        <p:txBody>
          <a:bodyPr>
            <a:normAutofit/>
          </a:bodyPr>
          <a:lstStyle/>
          <a:p>
            <a:r>
              <a:rPr lang="fr-FR" dirty="0"/>
              <a:t>Pierre Huybrechts</a:t>
            </a:r>
          </a:p>
          <a:p>
            <a:r>
              <a:rPr lang="fr-FR" i="1" dirty="0" err="1"/>
              <a:t>d.o</a:t>
            </a:r>
            <a:r>
              <a:rPr lang="fr-FR" i="1" dirty="0"/>
              <a:t>. </a:t>
            </a:r>
            <a:r>
              <a:rPr lang="fr-FR" i="1" dirty="0" err="1"/>
              <a:t>Biodiversity</a:t>
            </a:r>
            <a:r>
              <a:rPr lang="fr-FR" i="1" dirty="0"/>
              <a:t> — </a:t>
            </a:r>
            <a:r>
              <a:rPr lang="fr-FR" i="1" dirty="0" err="1"/>
              <a:t>CEBioS</a:t>
            </a:r>
            <a:endParaRPr lang="fr-FR" i="1" dirty="0"/>
          </a:p>
          <a:p>
            <a:endParaRPr lang="fr-FR" i="1" dirty="0"/>
          </a:p>
          <a:p>
            <a:r>
              <a:rPr lang="fr-FR" dirty="0"/>
              <a:t>phuybrechts@naturalsciences.be</a:t>
            </a:r>
          </a:p>
          <a:p>
            <a:r>
              <a:rPr lang="fr-FR" dirty="0"/>
              <a:t>T +32 (0)2 680 4267</a:t>
            </a:r>
          </a:p>
          <a:p>
            <a:endParaRPr lang="fr-FR" dirty="0">
              <a:latin typeface="PP Right Grotesk BE Compact Lig" pitchFamily="2" charset="77"/>
            </a:endParaRPr>
          </a:p>
          <a:p>
            <a:r>
              <a:rPr lang="fr-FR" dirty="0">
                <a:latin typeface="PP Right Grotesk BE Compact Lig" pitchFamily="2" charset="77"/>
              </a:rPr>
              <a:t>Vautier Street, 29</a:t>
            </a:r>
          </a:p>
          <a:p>
            <a:r>
              <a:rPr lang="fr-FR" dirty="0">
                <a:latin typeface="PP Right Grotesk BE Compact Lig" pitchFamily="2" charset="77"/>
              </a:rPr>
              <a:t>1000 Brussels</a:t>
            </a: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17D80E1-4543-5AFF-0E85-8D7A06C6E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6877" y="8724091"/>
            <a:ext cx="1768246" cy="508920"/>
          </a:xfrm>
          <a:prstGeom prst="rect">
            <a:avLst/>
          </a:prstGeom>
        </p:spPr>
      </p:pic>
      <p:pic>
        <p:nvPicPr>
          <p:cNvPr id="6" name="Picture 5" descr="A group of birds swimming in the water&#10;&#10;Description automatically generated">
            <a:extLst>
              <a:ext uri="{FF2B5EF4-FFF2-40B4-BE49-F238E27FC236}">
                <a16:creationId xmlns:a16="http://schemas.microsoft.com/office/drawing/2014/main" id="{5A45DDAE-FE43-5670-D831-3D91A0AFB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968" y="177747"/>
            <a:ext cx="5352514" cy="3568342"/>
          </a:xfrm>
          <a:prstGeom prst="rect">
            <a:avLst/>
          </a:prstGeom>
        </p:spPr>
      </p:pic>
      <p:pic>
        <p:nvPicPr>
          <p:cNvPr id="8" name="Picture 7" descr="A forest with trees and grass&#10;&#10;Description automatically generated with medium confidence">
            <a:extLst>
              <a:ext uri="{FF2B5EF4-FFF2-40B4-BE49-F238E27FC236}">
                <a16:creationId xmlns:a16="http://schemas.microsoft.com/office/drawing/2014/main" id="{16F556C3-876D-7B7F-790F-B2FB2233B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4214" y="3899083"/>
            <a:ext cx="7008021" cy="467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759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009800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d1d2c57-93c1-40e7-bb24-7527ca1646c5" xsi:nil="true"/>
    <lcf76f155ced4ddcb4097134ff3c332f xmlns="67ea7819-508a-408f-a688-c6a0cf1eb86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B16D259BB7594881F1B92037591576" ma:contentTypeVersion="13" ma:contentTypeDescription="Crée un document." ma:contentTypeScope="" ma:versionID="383a0c950e5a4eda21cec6f514c1b74b">
  <xsd:schema xmlns:xsd="http://www.w3.org/2001/XMLSchema" xmlns:xs="http://www.w3.org/2001/XMLSchema" xmlns:p="http://schemas.microsoft.com/office/2006/metadata/properties" xmlns:ns2="67ea7819-508a-408f-a688-c6a0cf1eb86b" xmlns:ns3="dd1d2c57-93c1-40e7-bb24-7527ca1646c5" targetNamespace="http://schemas.microsoft.com/office/2006/metadata/properties" ma:root="true" ma:fieldsID="0c3aedb7d84a53d3c2cf676a94f4c9a3" ns2:_="" ns3:_="">
    <xsd:import namespace="67ea7819-508a-408f-a688-c6a0cf1eb86b"/>
    <xsd:import namespace="dd1d2c57-93c1-40e7-bb24-7527ca1646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ea7819-508a-408f-a688-c6a0cf1eb8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887cc964-1fad-4322-8c46-b34bf62841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d2c57-93c1-40e7-bb24-7527ca1646c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2c2a1c8-8b85-40a0-8d7a-b46c8bf26ffb}" ma:internalName="TaxCatchAll" ma:showField="CatchAllData" ma:web="dd1d2c57-93c1-40e7-bb24-7527ca1646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4792A6-B7E3-496A-B37E-8248016B9706}">
  <ds:schemaRefs>
    <ds:schemaRef ds:uri="67ea7819-508a-408f-a688-c6a0cf1eb86b"/>
    <ds:schemaRef ds:uri="dd1d2c57-93c1-40e7-bb24-7527ca1646c5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565FBEF-95D4-4C42-9A38-9941A2FE2C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ea7819-508a-408f-a688-c6a0cf1eb86b"/>
    <ds:schemaRef ds:uri="dd1d2c57-93c1-40e7-bb24-7527ca1646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879901-E10E-4065-8C29-B52917439C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367</Words>
  <Application>Microsoft Office PowerPoint</Application>
  <PresentationFormat>Custom</PresentationFormat>
  <Paragraphs>108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Thème Office</vt:lpstr>
      <vt:lpstr>Jour 1: Résultats appel Sensibilisation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DUBOIS</dc:creator>
  <cp:lastModifiedBy>Pierre Huybrechts</cp:lastModifiedBy>
  <cp:revision>35</cp:revision>
  <dcterms:created xsi:type="dcterms:W3CDTF">2022-03-16T16:23:10Z</dcterms:created>
  <dcterms:modified xsi:type="dcterms:W3CDTF">2026-01-22T07:46:36Z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0x01010060B16D259BB7594881F1B92037591576</vt:lpwstr>
  </property>
  <property fmtid="{D5CDD505-2E9C-101B-9397-08002B2CF9AE}" pid="3" name="MediaServiceImageTags">
    <vt:lpwstr/>
  </property>
</Properties>
</file>