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66" r:id="rId5"/>
    <p:sldId id="267" r:id="rId6"/>
    <p:sldId id="273" r:id="rId7"/>
    <p:sldId id="272" r:id="rId8"/>
    <p:sldId id="274" r:id="rId9"/>
    <p:sldId id="275" r:id="rId10"/>
    <p:sldId id="276" r:id="rId11"/>
    <p:sldId id="264" r:id="rId12"/>
    <p:sldId id="283" r:id="rId13"/>
    <p:sldId id="269" r:id="rId14"/>
    <p:sldId id="277" r:id="rId15"/>
    <p:sldId id="270" r:id="rId16"/>
    <p:sldId id="278" r:id="rId17"/>
    <p:sldId id="279" r:id="rId18"/>
    <p:sldId id="280" r:id="rId19"/>
    <p:sldId id="261" r:id="rId20"/>
    <p:sldId id="281" r:id="rId21"/>
    <p:sldId id="282" r:id="rId22"/>
    <p:sldId id="259" r:id="rId2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33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92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9FA0E-9335-4153-AB57-DEE6E143AB14}" type="datetimeFigureOut">
              <a:rPr lang="fr-FR" smtClean="0"/>
              <a:pPr/>
              <a:t>23/04/2012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5CFDD-0E9F-40D3-979D-B2AAC17BC81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9FA0E-9335-4153-AB57-DEE6E143AB14}" type="datetimeFigureOut">
              <a:rPr lang="fr-FR" smtClean="0"/>
              <a:pPr/>
              <a:t>23/04/2012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5CFDD-0E9F-40D3-979D-B2AAC17BC81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9FA0E-9335-4153-AB57-DEE6E143AB14}" type="datetimeFigureOut">
              <a:rPr lang="fr-FR" smtClean="0"/>
              <a:pPr/>
              <a:t>23/04/2012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5CFDD-0E9F-40D3-979D-B2AAC17BC81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9FA0E-9335-4153-AB57-DEE6E143AB14}" type="datetimeFigureOut">
              <a:rPr lang="fr-FR" smtClean="0"/>
              <a:pPr/>
              <a:t>23/04/2012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5CFDD-0E9F-40D3-979D-B2AAC17BC81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9FA0E-9335-4153-AB57-DEE6E143AB14}" type="datetimeFigureOut">
              <a:rPr lang="fr-FR" smtClean="0"/>
              <a:pPr/>
              <a:t>23/04/2012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5CFDD-0E9F-40D3-979D-B2AAC17BC81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9FA0E-9335-4153-AB57-DEE6E143AB14}" type="datetimeFigureOut">
              <a:rPr lang="fr-FR" smtClean="0"/>
              <a:pPr/>
              <a:t>23/04/2012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5CFDD-0E9F-40D3-979D-B2AAC17BC81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9FA0E-9335-4153-AB57-DEE6E143AB14}" type="datetimeFigureOut">
              <a:rPr lang="fr-FR" smtClean="0"/>
              <a:pPr/>
              <a:t>23/04/2012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5CFDD-0E9F-40D3-979D-B2AAC17BC81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9FA0E-9335-4153-AB57-DEE6E143AB14}" type="datetimeFigureOut">
              <a:rPr lang="fr-FR" smtClean="0"/>
              <a:pPr/>
              <a:t>23/04/2012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5CFDD-0E9F-40D3-979D-B2AAC17BC81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9FA0E-9335-4153-AB57-DEE6E143AB14}" type="datetimeFigureOut">
              <a:rPr lang="fr-FR" smtClean="0"/>
              <a:pPr/>
              <a:t>23/04/2012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5CFDD-0E9F-40D3-979D-B2AAC17BC81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9FA0E-9335-4153-AB57-DEE6E143AB14}" type="datetimeFigureOut">
              <a:rPr lang="fr-FR" smtClean="0"/>
              <a:pPr/>
              <a:t>23/04/2012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5CFDD-0E9F-40D3-979D-B2AAC17BC81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9FA0E-9335-4153-AB57-DEE6E143AB14}" type="datetimeFigureOut">
              <a:rPr lang="fr-FR" smtClean="0"/>
              <a:pPr/>
              <a:t>23/04/2012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5CFDD-0E9F-40D3-979D-B2AAC17BC81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B9FA0E-9335-4153-AB57-DEE6E143AB14}" type="datetimeFigureOut">
              <a:rPr lang="fr-FR" smtClean="0"/>
              <a:pPr/>
              <a:t>23/04/2012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65CFDD-0E9F-40D3-979D-B2AAC17BC81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Spirit\premiere pp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80513" cy="6858000"/>
          </a:xfrm>
          <a:prstGeom prst="rect">
            <a:avLst/>
          </a:prstGeom>
          <a:noFill/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23528" y="2857496"/>
            <a:ext cx="8640960" cy="857256"/>
          </a:xfrm>
        </p:spPr>
        <p:txBody>
          <a:bodyPr>
            <a:noAutofit/>
          </a:bodyPr>
          <a:lstStyle/>
          <a:p>
            <a:r>
              <a:rPr lang="fr-FR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ntique Olive" pitchFamily="2" charset="0"/>
              </a:rPr>
              <a:t>Centre d’Echanges d’Information (CHM) de la Convention sur la Diversité Biologique en Afrique Centrale</a:t>
            </a:r>
            <a:endParaRPr lang="fr-FR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ntique Olive" pitchFamily="2" charset="0"/>
            </a:endParaRPr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1091800" y="4172896"/>
            <a:ext cx="7160840" cy="971560"/>
          </a:xfrm>
        </p:spPr>
        <p:txBody>
          <a:bodyPr>
            <a:normAutofit/>
          </a:bodyPr>
          <a:lstStyle/>
          <a:p>
            <a:r>
              <a:rPr lang="fr-FR" dirty="0" smtClean="0">
                <a:solidFill>
                  <a:schemeClr val="tx1"/>
                </a:solidFill>
              </a:rPr>
              <a:t>Etat des lieux et perspectives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2" name="Espace réservé du pied de page 8"/>
          <p:cNvSpPr>
            <a:spLocks noGrp="1"/>
          </p:cNvSpPr>
          <p:nvPr>
            <p:ph type="ftr" sz="quarter" idx="11"/>
          </p:nvPr>
        </p:nvSpPr>
        <p:spPr>
          <a:xfrm>
            <a:off x="1907704" y="6356350"/>
            <a:ext cx="7236296" cy="365125"/>
          </a:xfrm>
          <a:noFill/>
          <a:ln>
            <a:noFill/>
          </a:ln>
        </p:spPr>
        <p:txBody>
          <a:bodyPr vert="horz" lIns="91440" tIns="45720" rIns="91440" bIns="45720" rtlCol="0" anchor="ctr"/>
          <a:lstStyle/>
          <a:p>
            <a:r>
              <a:rPr lang="fr-FR" sz="2000" b="1" cap="small" dirty="0" smtClean="0">
                <a:solidFill>
                  <a:schemeClr val="bg1"/>
                </a:solidFill>
              </a:rPr>
              <a:t>Atelier « stratégie du partenariat belge 2013-2020 pour le CHM, brainstorming pour la future coopération avec les pays partenaires »</a:t>
            </a:r>
            <a:endParaRPr lang="fr-BE" sz="2000" b="1" cap="small" dirty="0">
              <a:solidFill>
                <a:schemeClr val="bg1"/>
              </a:solidFill>
            </a:endParaRPr>
          </a:p>
        </p:txBody>
      </p:sp>
      <p:sp>
        <p:nvSpPr>
          <p:cNvPr id="13" name="Espace réservé de la date 7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1810544" cy="365125"/>
          </a:xfrm>
          <a:noFill/>
        </p:spPr>
        <p:txBody>
          <a:bodyPr/>
          <a:lstStyle/>
          <a:p>
            <a:r>
              <a:rPr lang="fr-FR" sz="1400" b="1" cap="small" dirty="0" smtClean="0">
                <a:solidFill>
                  <a:schemeClr val="bg1"/>
                </a:solidFill>
              </a:rPr>
              <a:t>23-25 avril 2012</a:t>
            </a:r>
            <a:endParaRPr lang="fr-BE" b="1" cap="small" dirty="0">
              <a:solidFill>
                <a:schemeClr val="bg1"/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8643966" y="5988626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B99472BB-6F18-4CBE-9BE2-1D8D58B50E60}" type="slidenum">
              <a:rPr lang="fr-FR" b="1" smtClean="0">
                <a:solidFill>
                  <a:schemeClr val="bg1"/>
                </a:solidFill>
              </a:rPr>
              <a:pPr/>
              <a:t>1</a:t>
            </a:fld>
            <a:endParaRPr lang="fr-FR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/>
          <p:cNvSpPr txBox="1"/>
          <p:nvPr/>
        </p:nvSpPr>
        <p:spPr>
          <a:xfrm>
            <a:off x="8643966" y="5988626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B99472BB-6F18-4CBE-9BE2-1D8D58B50E60}" type="slidenum">
              <a:rPr lang="fr-FR" smtClean="0">
                <a:solidFill>
                  <a:schemeClr val="bg1"/>
                </a:solidFill>
              </a:rPr>
              <a:pPr/>
              <a:t>10</a:t>
            </a:fld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3" name="Espace réservé du texte 2"/>
          <p:cNvSpPr txBox="1">
            <a:spLocks/>
          </p:cNvSpPr>
          <p:nvPr/>
        </p:nvSpPr>
        <p:spPr>
          <a:xfrm>
            <a:off x="4499992" y="6245622"/>
            <a:ext cx="5184576" cy="6397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Commission</a:t>
            </a:r>
            <a:r>
              <a:rPr kumimoji="0" lang="fr-FR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des </a:t>
            </a:r>
            <a:r>
              <a:rPr lang="fr-FR" dirty="0" smtClean="0">
                <a:solidFill>
                  <a:schemeClr val="bg1"/>
                </a:solidFill>
              </a:rPr>
              <a:t>F</a:t>
            </a:r>
            <a:r>
              <a:rPr kumimoji="0" lang="fr-FR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</a:t>
            </a:r>
            <a:r>
              <a:rPr lang="fr-FR" dirty="0" err="1" smtClean="0">
                <a:solidFill>
                  <a:schemeClr val="bg1"/>
                </a:solidFill>
              </a:rPr>
              <a:t>rêts</a:t>
            </a:r>
            <a:r>
              <a:rPr lang="fr-FR" dirty="0" smtClean="0">
                <a:solidFill>
                  <a:schemeClr val="bg1"/>
                </a:solidFill>
              </a:rPr>
              <a:t> d’Afrique Centrale</a:t>
            </a:r>
            <a:endParaRPr kumimoji="0" lang="fr-FR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Espace réservé de la date 7"/>
          <p:cNvSpPr>
            <a:spLocks noGrp="1"/>
          </p:cNvSpPr>
          <p:nvPr>
            <p:ph type="dt" sz="half" idx="10"/>
          </p:nvPr>
        </p:nvSpPr>
        <p:spPr>
          <a:xfrm>
            <a:off x="457200" y="6491260"/>
            <a:ext cx="1810544" cy="365125"/>
          </a:xfrm>
          <a:noFill/>
        </p:spPr>
        <p:txBody>
          <a:bodyPr/>
          <a:lstStyle/>
          <a:p>
            <a:r>
              <a:rPr lang="fr-FR" sz="1400" b="1" cap="small" dirty="0" smtClean="0">
                <a:solidFill>
                  <a:schemeClr val="bg1"/>
                </a:solidFill>
              </a:rPr>
              <a:t>23-25 avril 2012</a:t>
            </a:r>
            <a:endParaRPr lang="fr-BE" b="1" cap="small" dirty="0">
              <a:solidFill>
                <a:schemeClr val="bg1"/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145040" y="1498028"/>
            <a:ext cx="8858280" cy="5063669"/>
          </a:xfrm>
          <a:prstGeom prst="ellipse">
            <a:avLst/>
          </a:prstGeom>
          <a:effectLst>
            <a:glow rad="635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3"/>
          </a:lnRef>
          <a:fillRef idx="1001">
            <a:schemeClr val="lt1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lIns="0" tIns="0" rIns="0" bIns="0">
            <a:spAutoFit/>
          </a:bodyPr>
          <a:lstStyle/>
          <a:p>
            <a:pPr marL="342900" indent="-342900">
              <a:buClrTx/>
              <a:buSzPct val="100000"/>
              <a:buFontTx/>
              <a:buAutoNum type="arabicPeriod"/>
              <a:defRPr/>
            </a:pPr>
            <a:r>
              <a:rPr lang="fr-FR" sz="1850" b="1" dirty="0">
                <a:solidFill>
                  <a:srgbClr val="FF0000"/>
                </a:solidFill>
              </a:rPr>
              <a:t>Harmonisation des politiques forestières et fiscales</a:t>
            </a:r>
          </a:p>
          <a:p>
            <a:pPr marL="342900" indent="-342900">
              <a:buClrTx/>
              <a:buSzPct val="100000"/>
              <a:buFontTx/>
              <a:buAutoNum type="arabicPeriod"/>
              <a:defRPr/>
            </a:pPr>
            <a:r>
              <a:rPr lang="fr-FR" sz="1850" b="1" dirty="0">
                <a:solidFill>
                  <a:schemeClr val="tx1"/>
                </a:solidFill>
              </a:rPr>
              <a:t>Connaissance de la ressource</a:t>
            </a:r>
          </a:p>
          <a:p>
            <a:pPr marL="342900" indent="-342900">
              <a:buClrTx/>
              <a:buSzPct val="100000"/>
              <a:buFontTx/>
              <a:buAutoNum type="arabicPeriod"/>
              <a:defRPr/>
            </a:pPr>
            <a:endParaRPr lang="fr-FR" sz="300" b="1" dirty="0">
              <a:solidFill>
                <a:schemeClr val="tx1"/>
              </a:solidFill>
            </a:endParaRPr>
          </a:p>
          <a:p>
            <a:pPr marL="342900" indent="-342900">
              <a:buClrTx/>
              <a:buSzPct val="100000"/>
              <a:buFontTx/>
              <a:buAutoNum type="arabicPeriod" startAt="3"/>
              <a:defRPr/>
            </a:pPr>
            <a:r>
              <a:rPr lang="fr-FR" sz="1850" b="1" dirty="0">
                <a:solidFill>
                  <a:schemeClr val="tx1"/>
                </a:solidFill>
              </a:rPr>
              <a:t> Aménagement des écosystèmes et reboisement forestier</a:t>
            </a:r>
          </a:p>
          <a:p>
            <a:pPr marL="342900" indent="-342900">
              <a:buClrTx/>
              <a:buSzPct val="100000"/>
              <a:buFontTx/>
              <a:buAutoNum type="arabicPeriod" startAt="3"/>
              <a:defRPr/>
            </a:pPr>
            <a:r>
              <a:rPr lang="fr-FR" sz="1850" b="1" dirty="0">
                <a:solidFill>
                  <a:srgbClr val="FF0000"/>
                </a:solidFill>
              </a:rPr>
              <a:t>Conservation de la diversité biologique</a:t>
            </a:r>
          </a:p>
          <a:p>
            <a:pPr marL="342900" indent="-342900">
              <a:buClrTx/>
              <a:buSzPct val="100000"/>
              <a:buFontTx/>
              <a:buAutoNum type="arabicPeriod" startAt="3"/>
              <a:defRPr/>
            </a:pPr>
            <a:r>
              <a:rPr lang="fr-FR" sz="1850" b="1" dirty="0">
                <a:solidFill>
                  <a:schemeClr val="tx1"/>
                </a:solidFill>
              </a:rPr>
              <a:t>Valorisation durable des ressources forestières</a:t>
            </a:r>
          </a:p>
          <a:p>
            <a:pPr marL="342900" indent="-342900">
              <a:buClrTx/>
              <a:buSzPct val="100000"/>
              <a:buFontTx/>
              <a:buAutoNum type="arabicPeriod" startAt="3"/>
              <a:defRPr/>
            </a:pPr>
            <a:endParaRPr lang="fr-FR" sz="300" b="1" dirty="0">
              <a:solidFill>
                <a:schemeClr val="tx1"/>
              </a:solidFill>
            </a:endParaRPr>
          </a:p>
          <a:p>
            <a:pPr marL="342900" indent="-342900">
              <a:buClrTx/>
              <a:buSzPct val="100000"/>
              <a:buFontTx/>
              <a:buAutoNum type="arabicPeriod" startAt="3"/>
              <a:defRPr/>
            </a:pPr>
            <a:r>
              <a:rPr lang="fr-FR" sz="1850" b="1" dirty="0">
                <a:solidFill>
                  <a:schemeClr val="tx1"/>
                </a:solidFill>
              </a:rPr>
              <a:t>Développement des activités alternatives et réduction de la pauvreté</a:t>
            </a:r>
          </a:p>
          <a:p>
            <a:pPr marL="342900" indent="-342900">
              <a:buClrTx/>
              <a:buSzPct val="100000"/>
              <a:buFontTx/>
              <a:buAutoNum type="arabicPeriod" startAt="3"/>
              <a:defRPr/>
            </a:pPr>
            <a:endParaRPr lang="fr-FR" sz="300" b="1" dirty="0">
              <a:solidFill>
                <a:schemeClr val="tx1"/>
              </a:solidFill>
            </a:endParaRPr>
          </a:p>
          <a:p>
            <a:pPr marL="342900" indent="-342900">
              <a:buClrTx/>
              <a:buSzPct val="100000"/>
              <a:buFontTx/>
              <a:buAutoNum type="arabicPeriod" startAt="7"/>
              <a:defRPr/>
            </a:pPr>
            <a:r>
              <a:rPr lang="fr-FR" sz="1850" b="1" dirty="0">
                <a:solidFill>
                  <a:srgbClr val="FF0000"/>
                </a:solidFill>
              </a:rPr>
              <a:t>Renforcement des capacités, participation des acteurs et formation</a:t>
            </a:r>
          </a:p>
          <a:p>
            <a:pPr marL="342900" indent="-342900">
              <a:buClrTx/>
              <a:buSzPct val="100000"/>
              <a:buFontTx/>
              <a:buAutoNum type="arabicPeriod" startAt="7"/>
              <a:defRPr/>
            </a:pPr>
            <a:endParaRPr lang="fr-FR" sz="300" b="1" dirty="0">
              <a:solidFill>
                <a:schemeClr val="tx1"/>
              </a:solidFill>
            </a:endParaRPr>
          </a:p>
          <a:p>
            <a:pPr marL="342900" indent="-342900">
              <a:buClrTx/>
              <a:buSzPct val="100000"/>
              <a:defRPr/>
            </a:pPr>
            <a:r>
              <a:rPr lang="fr-FR" sz="1850" b="1" dirty="0">
                <a:solidFill>
                  <a:schemeClr val="tx1"/>
                </a:solidFill>
              </a:rPr>
              <a:t>8. 	Recherche-développement</a:t>
            </a:r>
          </a:p>
          <a:p>
            <a:pPr marL="342900" indent="-342900">
              <a:buClrTx/>
              <a:buSzPct val="100000"/>
              <a:buFontTx/>
              <a:buAutoNum type="arabicPeriod" startAt="9"/>
              <a:defRPr/>
            </a:pPr>
            <a:r>
              <a:rPr lang="fr-FR" sz="1850" b="1" dirty="0">
                <a:solidFill>
                  <a:schemeClr val="tx1"/>
                </a:solidFill>
              </a:rPr>
              <a:t>Développement des mécanismes de financement</a:t>
            </a:r>
          </a:p>
          <a:p>
            <a:pPr marL="342900" indent="-342900">
              <a:buClrTx/>
              <a:buSzPct val="100000"/>
              <a:defRPr/>
            </a:pPr>
            <a:r>
              <a:rPr lang="fr-FR" sz="1850" b="1" dirty="0">
                <a:solidFill>
                  <a:schemeClr val="tx1"/>
                </a:solidFill>
              </a:rPr>
              <a:t>10. </a:t>
            </a:r>
            <a:r>
              <a:rPr lang="fr-FR" sz="1850" b="1" dirty="0">
                <a:solidFill>
                  <a:srgbClr val="FF0000"/>
                </a:solidFill>
              </a:rPr>
              <a:t>Coopération et partenariat</a:t>
            </a:r>
          </a:p>
        </p:txBody>
      </p:sp>
      <p:sp>
        <p:nvSpPr>
          <p:cNvPr id="15" name="ZoneTexte 14"/>
          <p:cNvSpPr txBox="1"/>
          <p:nvPr/>
        </p:nvSpPr>
        <p:spPr>
          <a:xfrm>
            <a:off x="1115616" y="575586"/>
            <a:ext cx="7880747" cy="1020763"/>
          </a:xfrm>
          <a:prstGeom prst="round2DiagRect">
            <a:avLst/>
          </a:prstGeom>
          <a:noFill/>
          <a:ln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fr-FR" sz="1800" b="1" dirty="0">
                <a:solidFill>
                  <a:srgbClr val="006600"/>
                </a:solidFill>
                <a:latin typeface="Aharoni" pitchFamily="2" charset="-79"/>
                <a:cs typeface="Aharoni" pitchFamily="2" charset="-79"/>
              </a:rPr>
              <a:t>Plate-forme d’actions prioritaires à mettre en œuvre à l’échelle régionale et nationale pour atteindre les objectifs de conservation et de gestion durable des écosystèmes forestiers d’Afrique Centrale</a:t>
            </a:r>
            <a:endParaRPr lang="fr-FR" sz="1800" dirty="0">
              <a:solidFill>
                <a:srgbClr val="006600"/>
              </a:solidFill>
            </a:endParaRPr>
          </a:p>
        </p:txBody>
      </p:sp>
      <p:sp>
        <p:nvSpPr>
          <p:cNvPr id="17" name="Espace réservé du contenu 2"/>
          <p:cNvSpPr txBox="1">
            <a:spLocks/>
          </p:cNvSpPr>
          <p:nvPr/>
        </p:nvSpPr>
        <p:spPr>
          <a:xfrm>
            <a:off x="1331640" y="0"/>
            <a:ext cx="7344816" cy="10001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fr-FR" sz="3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Plan de Convergence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2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/>
          <p:cNvSpPr txBox="1"/>
          <p:nvPr/>
        </p:nvSpPr>
        <p:spPr>
          <a:xfrm>
            <a:off x="8643966" y="5988626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B99472BB-6F18-4CBE-9BE2-1D8D58B50E60}" type="slidenum">
              <a:rPr lang="fr-FR" smtClean="0">
                <a:solidFill>
                  <a:schemeClr val="bg1"/>
                </a:solidFill>
              </a:rPr>
              <a:pPr/>
              <a:t>11</a:t>
            </a:fld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3" name="Espace réservé du texte 2"/>
          <p:cNvSpPr txBox="1">
            <a:spLocks/>
          </p:cNvSpPr>
          <p:nvPr/>
        </p:nvSpPr>
        <p:spPr>
          <a:xfrm>
            <a:off x="4499992" y="6245622"/>
            <a:ext cx="5184576" cy="6397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Commission</a:t>
            </a:r>
            <a:r>
              <a:rPr kumimoji="0" lang="fr-FR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des </a:t>
            </a:r>
            <a:r>
              <a:rPr lang="fr-FR" dirty="0" smtClean="0">
                <a:solidFill>
                  <a:schemeClr val="bg1"/>
                </a:solidFill>
              </a:rPr>
              <a:t>F</a:t>
            </a:r>
            <a:r>
              <a:rPr kumimoji="0" lang="fr-FR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</a:t>
            </a:r>
            <a:r>
              <a:rPr lang="fr-FR" dirty="0" err="1" smtClean="0">
                <a:solidFill>
                  <a:schemeClr val="bg1"/>
                </a:solidFill>
              </a:rPr>
              <a:t>rêts</a:t>
            </a:r>
            <a:r>
              <a:rPr lang="fr-FR" dirty="0" smtClean="0">
                <a:solidFill>
                  <a:schemeClr val="bg1"/>
                </a:solidFill>
              </a:rPr>
              <a:t> d’Afrique Centrale</a:t>
            </a:r>
            <a:endParaRPr kumimoji="0" lang="fr-FR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Espace réservé de la date 7"/>
          <p:cNvSpPr>
            <a:spLocks noGrp="1"/>
          </p:cNvSpPr>
          <p:nvPr>
            <p:ph type="dt" sz="half" idx="10"/>
          </p:nvPr>
        </p:nvSpPr>
        <p:spPr>
          <a:xfrm>
            <a:off x="457200" y="6491260"/>
            <a:ext cx="1810544" cy="365125"/>
          </a:xfrm>
          <a:noFill/>
        </p:spPr>
        <p:txBody>
          <a:bodyPr/>
          <a:lstStyle/>
          <a:p>
            <a:r>
              <a:rPr lang="fr-FR" sz="1400" b="1" cap="small" dirty="0" smtClean="0">
                <a:solidFill>
                  <a:schemeClr val="bg1"/>
                </a:solidFill>
              </a:rPr>
              <a:t>23-25 avril 2012</a:t>
            </a:r>
            <a:endParaRPr lang="fr-BE" b="1" cap="small" dirty="0">
              <a:solidFill>
                <a:schemeClr val="bg1"/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145040" y="1498028"/>
            <a:ext cx="8858280" cy="5063669"/>
          </a:xfrm>
          <a:prstGeom prst="ellipse">
            <a:avLst/>
          </a:prstGeom>
          <a:effectLst>
            <a:glow rad="635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3"/>
          </a:lnRef>
          <a:fillRef idx="1001">
            <a:schemeClr val="lt1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lIns="0" tIns="0" rIns="0" bIns="0">
            <a:spAutoFit/>
          </a:bodyPr>
          <a:lstStyle/>
          <a:p>
            <a:pPr marL="342900" indent="-342900">
              <a:buClrTx/>
              <a:buSzPct val="100000"/>
              <a:buFontTx/>
              <a:buAutoNum type="arabicPeriod"/>
              <a:defRPr/>
            </a:pPr>
            <a:r>
              <a:rPr lang="fr-FR" sz="1850" b="1" dirty="0">
                <a:solidFill>
                  <a:srgbClr val="FF0000"/>
                </a:solidFill>
              </a:rPr>
              <a:t>Harmonisation des politiques forestières et fiscales</a:t>
            </a:r>
          </a:p>
          <a:p>
            <a:pPr marL="342900" indent="-342900">
              <a:buClrTx/>
              <a:buSzPct val="100000"/>
              <a:buFontTx/>
              <a:buAutoNum type="arabicPeriod"/>
              <a:defRPr/>
            </a:pPr>
            <a:r>
              <a:rPr lang="fr-FR" sz="1850" b="1" dirty="0">
                <a:solidFill>
                  <a:schemeClr val="tx1"/>
                </a:solidFill>
              </a:rPr>
              <a:t>Connaissance de la ressource</a:t>
            </a:r>
          </a:p>
          <a:p>
            <a:pPr marL="342900" indent="-342900">
              <a:buClrTx/>
              <a:buSzPct val="100000"/>
              <a:buFontTx/>
              <a:buAutoNum type="arabicPeriod"/>
              <a:defRPr/>
            </a:pPr>
            <a:endParaRPr lang="fr-FR" sz="300" b="1" dirty="0">
              <a:solidFill>
                <a:schemeClr val="tx1"/>
              </a:solidFill>
            </a:endParaRPr>
          </a:p>
          <a:p>
            <a:pPr marL="342900" indent="-342900">
              <a:buClrTx/>
              <a:buSzPct val="100000"/>
              <a:buFontTx/>
              <a:buAutoNum type="arabicPeriod" startAt="3"/>
              <a:defRPr/>
            </a:pPr>
            <a:r>
              <a:rPr lang="fr-FR" sz="1850" b="1" dirty="0">
                <a:solidFill>
                  <a:schemeClr val="tx1"/>
                </a:solidFill>
              </a:rPr>
              <a:t> Aménagement des écosystèmes et reboisement forestier</a:t>
            </a:r>
          </a:p>
          <a:p>
            <a:pPr marL="342900" indent="-342900">
              <a:buClrTx/>
              <a:buSzPct val="100000"/>
              <a:buFontTx/>
              <a:buAutoNum type="arabicPeriod" startAt="3"/>
              <a:defRPr/>
            </a:pPr>
            <a:r>
              <a:rPr lang="fr-FR" sz="1850" b="1" dirty="0">
                <a:solidFill>
                  <a:srgbClr val="FF0000"/>
                </a:solidFill>
              </a:rPr>
              <a:t>Conservation de la diversité biologique</a:t>
            </a:r>
          </a:p>
          <a:p>
            <a:pPr marL="342900" indent="-342900">
              <a:buClrTx/>
              <a:buSzPct val="100000"/>
              <a:buFontTx/>
              <a:buAutoNum type="arabicPeriod" startAt="3"/>
              <a:defRPr/>
            </a:pPr>
            <a:r>
              <a:rPr lang="fr-FR" sz="1850" b="1" dirty="0">
                <a:solidFill>
                  <a:schemeClr val="tx1"/>
                </a:solidFill>
              </a:rPr>
              <a:t>Valorisation durable des ressources forestières</a:t>
            </a:r>
          </a:p>
          <a:p>
            <a:pPr marL="342900" indent="-342900">
              <a:buClrTx/>
              <a:buSzPct val="100000"/>
              <a:buFontTx/>
              <a:buAutoNum type="arabicPeriod" startAt="3"/>
              <a:defRPr/>
            </a:pPr>
            <a:endParaRPr lang="fr-FR" sz="300" b="1" dirty="0">
              <a:solidFill>
                <a:schemeClr val="tx1"/>
              </a:solidFill>
            </a:endParaRPr>
          </a:p>
          <a:p>
            <a:pPr marL="342900" indent="-342900">
              <a:buClrTx/>
              <a:buSzPct val="100000"/>
              <a:buFontTx/>
              <a:buAutoNum type="arabicPeriod" startAt="3"/>
              <a:defRPr/>
            </a:pPr>
            <a:r>
              <a:rPr lang="fr-FR" sz="1850" b="1" dirty="0">
                <a:solidFill>
                  <a:schemeClr val="tx1"/>
                </a:solidFill>
              </a:rPr>
              <a:t>Développement des activités alternatives et réduction de la pauvreté</a:t>
            </a:r>
          </a:p>
          <a:p>
            <a:pPr marL="342900" indent="-342900">
              <a:buClrTx/>
              <a:buSzPct val="100000"/>
              <a:buFontTx/>
              <a:buAutoNum type="arabicPeriod" startAt="3"/>
              <a:defRPr/>
            </a:pPr>
            <a:endParaRPr lang="fr-FR" sz="300" b="1" dirty="0">
              <a:solidFill>
                <a:schemeClr val="tx1"/>
              </a:solidFill>
            </a:endParaRPr>
          </a:p>
          <a:p>
            <a:pPr marL="342900" indent="-342900">
              <a:buClrTx/>
              <a:buSzPct val="100000"/>
              <a:buFontTx/>
              <a:buAutoNum type="arabicPeriod" startAt="7"/>
              <a:defRPr/>
            </a:pPr>
            <a:r>
              <a:rPr lang="fr-FR" sz="1850" b="1" dirty="0">
                <a:solidFill>
                  <a:srgbClr val="FF0000"/>
                </a:solidFill>
              </a:rPr>
              <a:t>Renforcement des capacités, participation des acteurs et formation</a:t>
            </a:r>
          </a:p>
          <a:p>
            <a:pPr marL="342900" indent="-342900">
              <a:buClrTx/>
              <a:buSzPct val="100000"/>
              <a:buFontTx/>
              <a:buAutoNum type="arabicPeriod" startAt="7"/>
              <a:defRPr/>
            </a:pPr>
            <a:endParaRPr lang="fr-FR" sz="300" b="1" dirty="0">
              <a:solidFill>
                <a:schemeClr val="tx1"/>
              </a:solidFill>
            </a:endParaRPr>
          </a:p>
          <a:p>
            <a:pPr marL="342900" indent="-342900">
              <a:buClrTx/>
              <a:buSzPct val="100000"/>
              <a:defRPr/>
            </a:pPr>
            <a:r>
              <a:rPr lang="fr-FR" sz="1850" b="1" dirty="0">
                <a:solidFill>
                  <a:schemeClr val="tx1"/>
                </a:solidFill>
              </a:rPr>
              <a:t>8. 	Recherche-développement</a:t>
            </a:r>
          </a:p>
          <a:p>
            <a:pPr marL="342900" indent="-342900">
              <a:buClrTx/>
              <a:buSzPct val="100000"/>
              <a:buFontTx/>
              <a:buAutoNum type="arabicPeriod" startAt="9"/>
              <a:defRPr/>
            </a:pPr>
            <a:r>
              <a:rPr lang="fr-FR" sz="1850" b="1" dirty="0">
                <a:solidFill>
                  <a:schemeClr val="tx1"/>
                </a:solidFill>
              </a:rPr>
              <a:t>Développement des mécanismes de financement</a:t>
            </a:r>
          </a:p>
          <a:p>
            <a:pPr marL="342900" indent="-342900">
              <a:buClrTx/>
              <a:buSzPct val="100000"/>
              <a:defRPr/>
            </a:pPr>
            <a:r>
              <a:rPr lang="fr-FR" sz="1850" b="1" dirty="0">
                <a:solidFill>
                  <a:schemeClr val="tx1"/>
                </a:solidFill>
              </a:rPr>
              <a:t>10. </a:t>
            </a:r>
            <a:r>
              <a:rPr lang="fr-FR" sz="1850" b="1" dirty="0">
                <a:solidFill>
                  <a:srgbClr val="FF0000"/>
                </a:solidFill>
              </a:rPr>
              <a:t>Coopération et partenariat</a:t>
            </a:r>
          </a:p>
        </p:txBody>
      </p:sp>
      <p:sp>
        <p:nvSpPr>
          <p:cNvPr id="15" name="ZoneTexte 14"/>
          <p:cNvSpPr txBox="1"/>
          <p:nvPr/>
        </p:nvSpPr>
        <p:spPr>
          <a:xfrm>
            <a:off x="1115616" y="575586"/>
            <a:ext cx="7880747" cy="1020763"/>
          </a:xfrm>
          <a:prstGeom prst="round2DiagRect">
            <a:avLst/>
          </a:prstGeom>
          <a:noFill/>
          <a:ln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fr-FR" sz="1800" b="1" dirty="0">
                <a:solidFill>
                  <a:srgbClr val="006600"/>
                </a:solidFill>
                <a:latin typeface="Aharoni" pitchFamily="2" charset="-79"/>
                <a:cs typeface="Aharoni" pitchFamily="2" charset="-79"/>
              </a:rPr>
              <a:t>Plate-forme d’actions prioritaires à mettre en œuvre à l’échelle régionale et nationale pour atteindre les objectifs de conservation et de gestion durable des écosystèmes forestiers d’Afrique Centrale</a:t>
            </a:r>
            <a:endParaRPr lang="fr-FR" sz="1800" dirty="0">
              <a:solidFill>
                <a:srgbClr val="006600"/>
              </a:solidFill>
            </a:endParaRPr>
          </a:p>
        </p:txBody>
      </p:sp>
      <p:sp>
        <p:nvSpPr>
          <p:cNvPr id="17" name="Espace réservé du contenu 2"/>
          <p:cNvSpPr txBox="1">
            <a:spLocks/>
          </p:cNvSpPr>
          <p:nvPr/>
        </p:nvSpPr>
        <p:spPr>
          <a:xfrm>
            <a:off x="1331640" y="0"/>
            <a:ext cx="7344816" cy="10001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fr-FR" sz="3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Plan de Convergence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2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8" name="AutoShape 28"/>
          <p:cNvSpPr>
            <a:spLocks noChangeArrowheads="1"/>
          </p:cNvSpPr>
          <p:nvPr/>
        </p:nvSpPr>
        <p:spPr bwMode="auto">
          <a:xfrm rot="5400000">
            <a:off x="229736" y="5503519"/>
            <a:ext cx="761161" cy="1220635"/>
          </a:xfrm>
          <a:prstGeom prst="flowChartAlternateProcess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13500000" scaled="1"/>
            <a:tileRect/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innerShdw blurRad="114300">
              <a:prstClr val="black"/>
            </a:innerShdw>
          </a:effectLst>
        </p:spPr>
        <p:txBody>
          <a:bodyPr rot="10800000" vert="eaVert" wrap="none" anchor="ctr"/>
          <a:lstStyle/>
          <a:p>
            <a:pPr>
              <a:defRPr/>
            </a:pPr>
            <a:r>
              <a:rPr lang="fr-FR" sz="1500" dirty="0"/>
              <a:t>Composante</a:t>
            </a:r>
          </a:p>
          <a:p>
            <a:pPr>
              <a:defRPr/>
            </a:pPr>
            <a:r>
              <a:rPr lang="fr-FR" sz="1500" dirty="0"/>
              <a:t>Congo</a:t>
            </a:r>
          </a:p>
        </p:txBody>
      </p:sp>
      <p:sp>
        <p:nvSpPr>
          <p:cNvPr id="19" name="AutoShape 29"/>
          <p:cNvSpPr>
            <a:spLocks noChangeArrowheads="1"/>
          </p:cNvSpPr>
          <p:nvPr/>
        </p:nvSpPr>
        <p:spPr bwMode="auto">
          <a:xfrm rot="16200000">
            <a:off x="248288" y="1452520"/>
            <a:ext cx="717872" cy="1214448"/>
          </a:xfrm>
          <a:prstGeom prst="flowChartAlternateProcess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13500000" scaled="1"/>
            <a:tileRect/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innerShdw blurRad="114300">
              <a:prstClr val="black"/>
            </a:innerShdw>
          </a:effectLst>
        </p:spPr>
        <p:txBody>
          <a:bodyPr vert="eaVert" wrap="none" anchor="ctr"/>
          <a:lstStyle/>
          <a:p>
            <a:pPr>
              <a:defRPr/>
            </a:pPr>
            <a:r>
              <a:rPr lang="fr-FR" sz="1500" dirty="0"/>
              <a:t>Composante</a:t>
            </a:r>
          </a:p>
          <a:p>
            <a:pPr>
              <a:defRPr/>
            </a:pPr>
            <a:r>
              <a:rPr lang="fr-FR" sz="1500" dirty="0"/>
              <a:t>Cameroun</a:t>
            </a:r>
          </a:p>
        </p:txBody>
      </p:sp>
      <p:sp>
        <p:nvSpPr>
          <p:cNvPr id="20" name="AutoShape 30"/>
          <p:cNvSpPr>
            <a:spLocks noChangeArrowheads="1"/>
          </p:cNvSpPr>
          <p:nvPr/>
        </p:nvSpPr>
        <p:spPr bwMode="auto">
          <a:xfrm rot="16200000">
            <a:off x="233772" y="2331132"/>
            <a:ext cx="720080" cy="1187624"/>
          </a:xfrm>
          <a:prstGeom prst="flowChartAlternateProcess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13500000" scaled="1"/>
            <a:tileRect/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innerShdw blurRad="114300">
              <a:prstClr val="black"/>
            </a:innerShdw>
          </a:effectLst>
        </p:spPr>
        <p:txBody>
          <a:bodyPr vert="eaVert" wrap="none" anchor="ctr"/>
          <a:lstStyle/>
          <a:p>
            <a:pPr>
              <a:defRPr/>
            </a:pPr>
            <a:r>
              <a:rPr lang="fr-FR" sz="1500" dirty="0"/>
              <a:t>Composante</a:t>
            </a:r>
          </a:p>
          <a:p>
            <a:pPr>
              <a:defRPr/>
            </a:pPr>
            <a:r>
              <a:rPr lang="fr-FR" sz="1500" dirty="0"/>
              <a:t>Burundi</a:t>
            </a:r>
          </a:p>
        </p:txBody>
      </p:sp>
      <p:sp>
        <p:nvSpPr>
          <p:cNvPr id="21" name="AutoShape 33"/>
          <p:cNvSpPr>
            <a:spLocks noChangeArrowheads="1"/>
          </p:cNvSpPr>
          <p:nvPr/>
        </p:nvSpPr>
        <p:spPr bwMode="auto">
          <a:xfrm rot="5400000">
            <a:off x="239484" y="3405540"/>
            <a:ext cx="708656" cy="1187624"/>
          </a:xfrm>
          <a:prstGeom prst="flowChartAlternateProcess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13500000" scaled="1"/>
            <a:tileRect/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innerShdw blurRad="114300">
              <a:prstClr val="black"/>
            </a:innerShdw>
          </a:effectLst>
        </p:spPr>
        <p:txBody>
          <a:bodyPr rot="10800000" vert="eaVert" wrap="none" anchor="ctr"/>
          <a:lstStyle/>
          <a:p>
            <a:pPr>
              <a:defRPr/>
            </a:pPr>
            <a:r>
              <a:rPr lang="fr-FR" sz="1500" dirty="0"/>
              <a:t>Composante</a:t>
            </a:r>
          </a:p>
          <a:p>
            <a:pPr>
              <a:defRPr/>
            </a:pPr>
            <a:r>
              <a:rPr lang="fr-FR" sz="1500" dirty="0"/>
              <a:t>Tchad</a:t>
            </a:r>
          </a:p>
        </p:txBody>
      </p:sp>
      <p:sp>
        <p:nvSpPr>
          <p:cNvPr id="22" name="AutoShape 26"/>
          <p:cNvSpPr>
            <a:spLocks noChangeArrowheads="1"/>
          </p:cNvSpPr>
          <p:nvPr/>
        </p:nvSpPr>
        <p:spPr bwMode="auto">
          <a:xfrm rot="5400000">
            <a:off x="202897" y="4450239"/>
            <a:ext cx="720080" cy="1125875"/>
          </a:xfrm>
          <a:prstGeom prst="flowChartAlternateProcess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13500000" scaled="1"/>
            <a:tileRect/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innerShdw blurRad="114300">
              <a:prstClr val="black"/>
            </a:innerShdw>
          </a:effectLst>
        </p:spPr>
        <p:txBody>
          <a:bodyPr rot="10800000" vert="eaVert" wrap="none" anchor="ctr"/>
          <a:lstStyle/>
          <a:p>
            <a:pPr>
              <a:defRPr/>
            </a:pPr>
            <a:r>
              <a:rPr lang="fr-FR" sz="1500" dirty="0"/>
              <a:t>Composante</a:t>
            </a:r>
          </a:p>
          <a:p>
            <a:pPr>
              <a:defRPr/>
            </a:pPr>
            <a:r>
              <a:rPr lang="fr-FR" sz="1500" dirty="0"/>
              <a:t>Sao Tomé </a:t>
            </a:r>
          </a:p>
        </p:txBody>
      </p:sp>
      <p:sp>
        <p:nvSpPr>
          <p:cNvPr id="23" name="AutoShape 28"/>
          <p:cNvSpPr>
            <a:spLocks noChangeArrowheads="1"/>
          </p:cNvSpPr>
          <p:nvPr/>
        </p:nvSpPr>
        <p:spPr bwMode="auto">
          <a:xfrm rot="5400000">
            <a:off x="8153102" y="5479423"/>
            <a:ext cx="761161" cy="1220635"/>
          </a:xfrm>
          <a:prstGeom prst="flowChartAlternateProcess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13500000" scaled="1"/>
            <a:tileRect/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innerShdw blurRad="114300">
              <a:prstClr val="black"/>
            </a:innerShdw>
          </a:effectLst>
        </p:spPr>
        <p:txBody>
          <a:bodyPr rot="10800000" vert="eaVert" wrap="none" anchor="ctr"/>
          <a:lstStyle/>
          <a:p>
            <a:pPr>
              <a:defRPr/>
            </a:pPr>
            <a:r>
              <a:rPr lang="fr-FR" sz="1500" dirty="0"/>
              <a:t>Composante</a:t>
            </a:r>
          </a:p>
          <a:p>
            <a:pPr>
              <a:defRPr/>
            </a:pPr>
            <a:r>
              <a:rPr lang="fr-FR" sz="1500" dirty="0" smtClean="0"/>
              <a:t>Gabon</a:t>
            </a:r>
            <a:endParaRPr lang="fr-FR" sz="1500" dirty="0"/>
          </a:p>
        </p:txBody>
      </p:sp>
      <p:sp>
        <p:nvSpPr>
          <p:cNvPr id="24" name="AutoShape 29"/>
          <p:cNvSpPr>
            <a:spLocks noChangeArrowheads="1"/>
          </p:cNvSpPr>
          <p:nvPr/>
        </p:nvSpPr>
        <p:spPr bwMode="auto">
          <a:xfrm rot="16200000">
            <a:off x="8171654" y="1428424"/>
            <a:ext cx="717872" cy="1214448"/>
          </a:xfrm>
          <a:prstGeom prst="flowChartAlternateProcess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13500000" scaled="1"/>
            <a:tileRect/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innerShdw blurRad="114300">
              <a:prstClr val="black"/>
            </a:innerShdw>
          </a:effectLst>
        </p:spPr>
        <p:txBody>
          <a:bodyPr vert="eaVert" wrap="none" anchor="ctr"/>
          <a:lstStyle/>
          <a:p>
            <a:pPr>
              <a:defRPr/>
            </a:pPr>
            <a:r>
              <a:rPr lang="fr-FR" sz="1500" dirty="0"/>
              <a:t>Composante</a:t>
            </a:r>
          </a:p>
          <a:p>
            <a:pPr>
              <a:defRPr/>
            </a:pPr>
            <a:r>
              <a:rPr lang="fr-FR" sz="1500" dirty="0" smtClean="0"/>
              <a:t>Rwanda</a:t>
            </a:r>
            <a:endParaRPr lang="fr-FR" sz="1500" dirty="0"/>
          </a:p>
        </p:txBody>
      </p:sp>
      <p:sp>
        <p:nvSpPr>
          <p:cNvPr id="25" name="AutoShape 30"/>
          <p:cNvSpPr>
            <a:spLocks noChangeArrowheads="1"/>
          </p:cNvSpPr>
          <p:nvPr/>
        </p:nvSpPr>
        <p:spPr bwMode="auto">
          <a:xfrm rot="16200000">
            <a:off x="8157138" y="2307036"/>
            <a:ext cx="720080" cy="1187624"/>
          </a:xfrm>
          <a:prstGeom prst="flowChartAlternateProcess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13500000" scaled="1"/>
            <a:tileRect/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innerShdw blurRad="114300">
              <a:prstClr val="black"/>
            </a:innerShdw>
          </a:effectLst>
        </p:spPr>
        <p:txBody>
          <a:bodyPr vert="eaVert" wrap="none" anchor="ctr"/>
          <a:lstStyle/>
          <a:p>
            <a:pPr>
              <a:defRPr/>
            </a:pPr>
            <a:r>
              <a:rPr lang="fr-FR" sz="1500" dirty="0"/>
              <a:t>Composante</a:t>
            </a:r>
          </a:p>
          <a:p>
            <a:pPr>
              <a:defRPr/>
            </a:pPr>
            <a:r>
              <a:rPr lang="fr-FR" sz="1500" dirty="0" smtClean="0"/>
              <a:t>Guinée </a:t>
            </a:r>
            <a:r>
              <a:rPr lang="fr-FR" sz="1500" dirty="0" err="1" smtClean="0"/>
              <a:t>Equa</a:t>
            </a:r>
            <a:r>
              <a:rPr lang="fr-FR" sz="1500" dirty="0" smtClean="0"/>
              <a:t>.</a:t>
            </a:r>
            <a:endParaRPr lang="fr-FR" sz="1500" dirty="0"/>
          </a:p>
        </p:txBody>
      </p:sp>
      <p:sp>
        <p:nvSpPr>
          <p:cNvPr id="26" name="AutoShape 33"/>
          <p:cNvSpPr>
            <a:spLocks noChangeArrowheads="1"/>
          </p:cNvSpPr>
          <p:nvPr/>
        </p:nvSpPr>
        <p:spPr bwMode="auto">
          <a:xfrm rot="5400000">
            <a:off x="8162850" y="3381444"/>
            <a:ext cx="708656" cy="1187624"/>
          </a:xfrm>
          <a:prstGeom prst="flowChartAlternateProcess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13500000" scaled="1"/>
            <a:tileRect/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innerShdw blurRad="114300">
              <a:prstClr val="black"/>
            </a:innerShdw>
          </a:effectLst>
        </p:spPr>
        <p:txBody>
          <a:bodyPr rot="10800000" vert="eaVert" wrap="none" anchor="ctr"/>
          <a:lstStyle/>
          <a:p>
            <a:pPr>
              <a:defRPr/>
            </a:pPr>
            <a:r>
              <a:rPr lang="fr-FR" sz="1500" dirty="0"/>
              <a:t>Composante</a:t>
            </a:r>
          </a:p>
          <a:p>
            <a:pPr>
              <a:defRPr/>
            </a:pPr>
            <a:r>
              <a:rPr lang="fr-FR" sz="1500" dirty="0" smtClean="0"/>
              <a:t>RDC</a:t>
            </a:r>
            <a:endParaRPr lang="fr-FR" sz="1500" dirty="0"/>
          </a:p>
        </p:txBody>
      </p:sp>
      <p:sp>
        <p:nvSpPr>
          <p:cNvPr id="27" name="AutoShape 26"/>
          <p:cNvSpPr>
            <a:spLocks noChangeArrowheads="1"/>
          </p:cNvSpPr>
          <p:nvPr/>
        </p:nvSpPr>
        <p:spPr bwMode="auto">
          <a:xfrm rot="5400000">
            <a:off x="8126263" y="4426143"/>
            <a:ext cx="720080" cy="1125875"/>
          </a:xfrm>
          <a:prstGeom prst="flowChartAlternateProcess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13500000" scaled="1"/>
            <a:tileRect/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innerShdw blurRad="114300">
              <a:prstClr val="black"/>
            </a:innerShdw>
          </a:effectLst>
        </p:spPr>
        <p:txBody>
          <a:bodyPr rot="10800000" vert="eaVert" wrap="none" anchor="ctr"/>
          <a:lstStyle/>
          <a:p>
            <a:pPr>
              <a:defRPr/>
            </a:pPr>
            <a:r>
              <a:rPr lang="fr-FR" sz="1500" dirty="0"/>
              <a:t>Composante</a:t>
            </a:r>
          </a:p>
          <a:p>
            <a:pPr>
              <a:defRPr/>
            </a:pPr>
            <a:r>
              <a:rPr lang="fr-FR" sz="1500" dirty="0" smtClean="0"/>
              <a:t>RCA</a:t>
            </a:r>
            <a:endParaRPr lang="fr-FR" sz="1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187624" y="692696"/>
            <a:ext cx="7956376" cy="6480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2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Etat des lieux du CHM-CDB en Afrique Centrale</a:t>
            </a:r>
            <a:endParaRPr lang="fr-FR" sz="26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Espace réservé du contenu 2"/>
          <p:cNvSpPr txBox="1">
            <a:spLocks/>
          </p:cNvSpPr>
          <p:nvPr/>
        </p:nvSpPr>
        <p:spPr>
          <a:xfrm>
            <a:off x="638598" y="1412776"/>
            <a:ext cx="8505402" cy="33123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Développement et animation du site web COMIFAC sous</a:t>
            </a:r>
            <a:r>
              <a:rPr kumimoji="0" lang="fr-FR" sz="24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le logiciel </a:t>
            </a:r>
            <a:r>
              <a:rPr kumimoji="0" lang="fr-FR" sz="24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PTK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endParaRPr kumimoji="0" lang="fr-FR" sz="2400" b="1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fr-FR" sz="2400" b="1" dirty="0" smtClean="0">
                <a:latin typeface="Arial" pitchFamily="34" charset="0"/>
                <a:cs typeface="Arial" pitchFamily="34" charset="0"/>
              </a:rPr>
              <a:t>Mise en œuvre des projets de sensibilisation sous l’égide de la </a:t>
            </a:r>
            <a:r>
              <a:rPr lang="fr-FR" sz="2400" b="1" dirty="0" smtClean="0">
                <a:latin typeface="Arial" pitchFamily="34" charset="0"/>
                <a:cs typeface="Arial" pitchFamily="34" charset="0"/>
              </a:rPr>
              <a:t>COMIFAC</a:t>
            </a:r>
          </a:p>
          <a:p>
            <a:pPr>
              <a:spcBef>
                <a:spcPct val="20000"/>
              </a:spcBef>
              <a:buFont typeface="Wingdings" pitchFamily="2" charset="2"/>
              <a:buChar char="q"/>
              <a:defRPr/>
            </a:pPr>
            <a:endParaRPr lang="fr-FR" sz="2400" b="1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fr-FR" sz="2400" b="1" dirty="0" smtClean="0">
                <a:latin typeface="Arial" pitchFamily="34" charset="0"/>
                <a:cs typeface="Arial" pitchFamily="34" charset="0"/>
              </a:rPr>
              <a:t>Révision </a:t>
            </a:r>
            <a:r>
              <a:rPr lang="fr-FR" sz="2400" b="1" dirty="0" smtClean="0">
                <a:latin typeface="Arial" pitchFamily="34" charset="0"/>
                <a:cs typeface="Arial" pitchFamily="34" charset="0"/>
              </a:rPr>
              <a:t>des NBSAP des pays d’Afrique Centrale</a:t>
            </a:r>
            <a:endParaRPr lang="fr-FR" sz="2400" b="1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ct val="20000"/>
              </a:spcBef>
              <a:defRPr/>
            </a:pPr>
            <a:r>
              <a:rPr lang="fr-FR" sz="2400" b="1" dirty="0" smtClean="0">
                <a:latin typeface="Arial" pitchFamily="34" charset="0"/>
                <a:cs typeface="Arial" pitchFamily="34" charset="0"/>
              </a:rPr>
              <a:t> </a:t>
            </a:r>
            <a:endParaRPr lang="fr-FR" sz="2400" b="1" dirty="0" smtClean="0">
              <a:latin typeface="Arial" pitchFamily="34" charset="0"/>
              <a:cs typeface="Arial" pitchFamily="34" charset="0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2400" b="1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" name="Espace réservé de la date 7"/>
          <p:cNvSpPr>
            <a:spLocks noGrp="1"/>
          </p:cNvSpPr>
          <p:nvPr>
            <p:ph type="dt" sz="half" idx="10"/>
          </p:nvPr>
        </p:nvSpPr>
        <p:spPr>
          <a:xfrm>
            <a:off x="457200" y="6453336"/>
            <a:ext cx="1810544" cy="365125"/>
          </a:xfrm>
          <a:noFill/>
        </p:spPr>
        <p:txBody>
          <a:bodyPr/>
          <a:lstStyle/>
          <a:p>
            <a:r>
              <a:rPr lang="fr-FR" cap="small" dirty="0" smtClean="0">
                <a:solidFill>
                  <a:schemeClr val="bg1"/>
                </a:solidFill>
              </a:rPr>
              <a:t>date</a:t>
            </a:r>
            <a:endParaRPr lang="fr-BE" cap="small" dirty="0">
              <a:solidFill>
                <a:schemeClr val="bg1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8643966" y="5988626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B99472BB-6F18-4CBE-9BE2-1D8D58B50E60}" type="slidenum">
              <a:rPr lang="fr-FR" smtClean="0">
                <a:solidFill>
                  <a:schemeClr val="bg1"/>
                </a:solidFill>
              </a:rPr>
              <a:pPr/>
              <a:t>12</a:t>
            </a:fld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1" name="Espace réservé du texte 2"/>
          <p:cNvSpPr txBox="1">
            <a:spLocks/>
          </p:cNvSpPr>
          <p:nvPr/>
        </p:nvSpPr>
        <p:spPr>
          <a:xfrm>
            <a:off x="4499992" y="6245622"/>
            <a:ext cx="5184576" cy="6397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Commission</a:t>
            </a:r>
            <a:r>
              <a:rPr kumimoji="0" lang="fr-FR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des </a:t>
            </a:r>
            <a:r>
              <a:rPr lang="fr-FR" dirty="0" smtClean="0">
                <a:solidFill>
                  <a:schemeClr val="bg1"/>
                </a:solidFill>
              </a:rPr>
              <a:t>F</a:t>
            </a:r>
            <a:r>
              <a:rPr kumimoji="0" lang="fr-FR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</a:t>
            </a:r>
            <a:r>
              <a:rPr lang="fr-FR" dirty="0" err="1" smtClean="0">
                <a:solidFill>
                  <a:schemeClr val="bg1"/>
                </a:solidFill>
              </a:rPr>
              <a:t>rêts</a:t>
            </a:r>
            <a:r>
              <a:rPr lang="fr-FR" dirty="0" smtClean="0">
                <a:solidFill>
                  <a:schemeClr val="bg1"/>
                </a:solidFill>
              </a:rPr>
              <a:t> d’Afrique Centrale</a:t>
            </a:r>
            <a:endParaRPr kumimoji="0" lang="fr-FR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187624" y="692696"/>
            <a:ext cx="7956376" cy="6480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2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Etat des lieux du CHM-CDB en Afrique Centrale</a:t>
            </a:r>
            <a:endParaRPr lang="fr-FR" sz="26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Espace réservé du contenu 2"/>
          <p:cNvSpPr txBox="1">
            <a:spLocks/>
          </p:cNvSpPr>
          <p:nvPr/>
        </p:nvSpPr>
        <p:spPr>
          <a:xfrm>
            <a:off x="638598" y="1412776"/>
            <a:ext cx="8505402" cy="49037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Développement et animation du site web COMIFAC sous</a:t>
            </a:r>
            <a:r>
              <a:rPr kumimoji="0" lang="fr-FR" sz="24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le logiciel PTK</a:t>
            </a:r>
            <a:endParaRPr kumimoji="0" lang="fr-FR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>
          <a:xfrm>
            <a:off x="179512" y="2348880"/>
            <a:ext cx="8964488" cy="35283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533400" lvl="1" indent="-266700">
              <a:buFont typeface="Wingdings" pitchFamily="2" charset="2"/>
              <a:buChar char="q"/>
              <a:tabLst>
                <a:tab pos="177800" algn="l"/>
              </a:tabLst>
            </a:pPr>
            <a:r>
              <a:rPr lang="fr-CA" sz="2200" dirty="0" smtClean="0"/>
              <a:t>06 </a:t>
            </a:r>
            <a:r>
              <a:rPr lang="fr-CA" sz="2200" dirty="0" smtClean="0"/>
              <a:t>sessions de Formation </a:t>
            </a:r>
            <a:r>
              <a:rPr lang="fr-CA" sz="2200" dirty="0" smtClean="0"/>
              <a:t>de l’équipe du Secrétariat Exécutif de la COMIFAC et des </a:t>
            </a:r>
            <a:r>
              <a:rPr lang="fr-CA" sz="2200" dirty="0" smtClean="0"/>
              <a:t>PF nationaux </a:t>
            </a:r>
            <a:r>
              <a:rPr lang="fr-CA" sz="2200" dirty="0" smtClean="0"/>
              <a:t>CHM sur </a:t>
            </a:r>
            <a:r>
              <a:rPr lang="fr-CA" sz="2200" dirty="0" smtClean="0"/>
              <a:t>l’animation, l’administration et la gestion du site web sous le logiciel PTK: en 2006, 2008, </a:t>
            </a:r>
            <a:r>
              <a:rPr lang="fr-CA" sz="2200" dirty="0" smtClean="0"/>
              <a:t>2010</a:t>
            </a:r>
            <a:endParaRPr lang="fr-CA" sz="2200" dirty="0" smtClean="0"/>
          </a:p>
          <a:p>
            <a:pPr marL="533400" lvl="1" indent="-266700">
              <a:buFont typeface="Wingdings" pitchFamily="2" charset="2"/>
              <a:buChar char="q"/>
              <a:tabLst>
                <a:tab pos="177800" algn="l"/>
              </a:tabLst>
            </a:pPr>
            <a:r>
              <a:rPr lang="fr-CA" sz="2200" dirty="0" smtClean="0"/>
              <a:t>Réunion </a:t>
            </a:r>
            <a:r>
              <a:rPr lang="fr-FR" sz="2200" dirty="0" smtClean="0"/>
              <a:t>d’échange sur le renfoncement de la coopération sous-régionale des CHM CDB en Afrique Centrale (mars 2008)</a:t>
            </a:r>
          </a:p>
          <a:p>
            <a:pPr marL="533400" lvl="1" indent="-266700">
              <a:buFont typeface="Wingdings" pitchFamily="2" charset="2"/>
              <a:buChar char="q"/>
              <a:tabLst>
                <a:tab pos="177800" algn="l"/>
              </a:tabLst>
            </a:pPr>
            <a:r>
              <a:rPr lang="fr-CA" sz="2200" dirty="0" smtClean="0"/>
              <a:t>Appui au Suivi post-formation de l’équipe COMIFAC à la gestion du site web COMIFAC</a:t>
            </a:r>
          </a:p>
          <a:p>
            <a:pPr marL="533400" lvl="1" indent="-266700">
              <a:buFont typeface="Wingdings" pitchFamily="2" charset="2"/>
              <a:buChar char="q"/>
              <a:tabLst>
                <a:tab pos="177800" algn="l"/>
              </a:tabLst>
            </a:pPr>
            <a:r>
              <a:rPr lang="fr-CA" sz="2200" dirty="0" smtClean="0"/>
              <a:t>Mise à jour du site web COMIFAC et publication des informations et résultats des projets de sensibilisation mis en œuvre avec l’appui de la Belgique (2007-2009)</a:t>
            </a:r>
          </a:p>
          <a:p>
            <a:pPr marL="533400" lvl="1" indent="-266700">
              <a:tabLst>
                <a:tab pos="177800" algn="l"/>
              </a:tabLst>
            </a:pPr>
            <a:r>
              <a:rPr lang="fr-FR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/>
            </a:r>
            <a:br>
              <a:rPr lang="fr-FR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endParaRPr lang="fr-FR" dirty="0" smtClean="0">
              <a:effectLst>
                <a:outerShdw blurRad="38100" dist="38100" dir="2700000" algn="tl">
                  <a:srgbClr val="C0C0C0"/>
                </a:outerShdw>
              </a:effectLst>
              <a:latin typeface="Bookman Old Style" pitchFamily="18" charset="0"/>
            </a:endParaRPr>
          </a:p>
        </p:txBody>
      </p:sp>
      <p:sp>
        <p:nvSpPr>
          <p:cNvPr id="9" name="Espace réservé de la date 7"/>
          <p:cNvSpPr>
            <a:spLocks noGrp="1"/>
          </p:cNvSpPr>
          <p:nvPr>
            <p:ph type="dt" sz="half" idx="10"/>
          </p:nvPr>
        </p:nvSpPr>
        <p:spPr>
          <a:xfrm>
            <a:off x="457200" y="6453336"/>
            <a:ext cx="1810544" cy="365125"/>
          </a:xfrm>
          <a:noFill/>
        </p:spPr>
        <p:txBody>
          <a:bodyPr/>
          <a:lstStyle/>
          <a:p>
            <a:r>
              <a:rPr lang="fr-FR" cap="small" dirty="0" smtClean="0">
                <a:solidFill>
                  <a:schemeClr val="bg1"/>
                </a:solidFill>
              </a:rPr>
              <a:t>date</a:t>
            </a:r>
            <a:endParaRPr lang="fr-BE" cap="small" dirty="0">
              <a:solidFill>
                <a:schemeClr val="bg1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8643966" y="5988626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B99472BB-6F18-4CBE-9BE2-1D8D58B50E60}" type="slidenum">
              <a:rPr lang="fr-FR" smtClean="0">
                <a:solidFill>
                  <a:schemeClr val="bg1"/>
                </a:solidFill>
              </a:rPr>
              <a:pPr/>
              <a:t>13</a:t>
            </a:fld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1" name="Espace réservé du texte 2"/>
          <p:cNvSpPr txBox="1">
            <a:spLocks/>
          </p:cNvSpPr>
          <p:nvPr/>
        </p:nvSpPr>
        <p:spPr>
          <a:xfrm>
            <a:off x="4499992" y="6245622"/>
            <a:ext cx="5184576" cy="6397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Commission</a:t>
            </a:r>
            <a:r>
              <a:rPr kumimoji="0" lang="fr-FR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des </a:t>
            </a:r>
            <a:r>
              <a:rPr lang="fr-FR" dirty="0" smtClean="0">
                <a:solidFill>
                  <a:schemeClr val="bg1"/>
                </a:solidFill>
              </a:rPr>
              <a:t>F</a:t>
            </a:r>
            <a:r>
              <a:rPr kumimoji="0" lang="fr-FR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</a:t>
            </a:r>
            <a:r>
              <a:rPr lang="fr-FR" dirty="0" err="1" smtClean="0">
                <a:solidFill>
                  <a:schemeClr val="bg1"/>
                </a:solidFill>
              </a:rPr>
              <a:t>rêts</a:t>
            </a:r>
            <a:r>
              <a:rPr lang="fr-FR" dirty="0" smtClean="0">
                <a:solidFill>
                  <a:schemeClr val="bg1"/>
                </a:solidFill>
              </a:rPr>
              <a:t> d’Afrique Centrale</a:t>
            </a:r>
            <a:endParaRPr kumimoji="0" lang="fr-FR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5949280"/>
            <a:ext cx="9144000" cy="461665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fr-CA" sz="2400" b="1" dirty="0" smtClean="0">
                <a:solidFill>
                  <a:srgbClr val="000099"/>
                </a:solidFill>
              </a:rPr>
              <a:t>Migration de l’ancien site web COMIFAC vers site web CHM régional</a:t>
            </a:r>
            <a:r>
              <a:rPr lang="fr-CA" sz="2400" b="1" dirty="0" smtClean="0">
                <a:solidFill>
                  <a:srgbClr val="FF0000"/>
                </a:solidFill>
              </a:rPr>
              <a:t>??</a:t>
            </a:r>
            <a:endParaRPr lang="fr-FR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187624" y="692696"/>
            <a:ext cx="7956376" cy="6480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2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Etat des lieux du CHM-CDB en Afrique Centrale</a:t>
            </a:r>
            <a:endParaRPr lang="fr-FR" sz="26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Espace réservé du contenu 2"/>
          <p:cNvSpPr txBox="1">
            <a:spLocks/>
          </p:cNvSpPr>
          <p:nvPr/>
        </p:nvSpPr>
        <p:spPr>
          <a:xfrm>
            <a:off x="638598" y="1412776"/>
            <a:ext cx="8505402" cy="49037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Mise en œuvre des projets de sensibilisation sous l’égide de la COMIFAC </a:t>
            </a:r>
            <a:endParaRPr kumimoji="0" lang="fr-FR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>
          <a:xfrm>
            <a:off x="0" y="2492896"/>
            <a:ext cx="3960440" cy="40324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87313" indent="-3175">
              <a:lnSpc>
                <a:spcPct val="80000"/>
              </a:lnSpc>
              <a:buClr>
                <a:schemeClr val="tx2"/>
              </a:buClr>
              <a:buSzTx/>
              <a:buFont typeface="Wingdings" pitchFamily="2" charset="2"/>
              <a:buChar char="q"/>
              <a:tabLst>
                <a:tab pos="177800" algn="l"/>
              </a:tabLst>
            </a:pPr>
            <a:r>
              <a:rPr lang="fr-FR" altLang="ja-JP" sz="2400" b="1" u="sng" dirty="0" smtClean="0">
                <a:ea typeface="ＭＳ Ｐゴシック" charset="-128"/>
              </a:rPr>
              <a:t>1</a:t>
            </a:r>
            <a:r>
              <a:rPr lang="fr-FR" altLang="ja-JP" sz="2400" b="1" u="sng" baseline="30000" dirty="0" smtClean="0">
                <a:ea typeface="ＭＳ Ｐゴシック" charset="-128"/>
              </a:rPr>
              <a:t>er</a:t>
            </a:r>
            <a:r>
              <a:rPr lang="fr-FR" altLang="ja-JP" sz="2400" b="1" u="sng" dirty="0" smtClean="0">
                <a:ea typeface="ＭＳ Ｐゴシック" charset="-128"/>
              </a:rPr>
              <a:t> projet (2008):</a:t>
            </a:r>
          </a:p>
          <a:p>
            <a:pPr marL="87313" indent="-3175">
              <a:lnSpc>
                <a:spcPct val="80000"/>
              </a:lnSpc>
              <a:buClr>
                <a:schemeClr val="tx2"/>
              </a:buClr>
              <a:buSzTx/>
              <a:buFont typeface="Wingdings" pitchFamily="2" charset="2"/>
              <a:buChar char="q"/>
              <a:tabLst>
                <a:tab pos="177800" algn="l"/>
              </a:tabLst>
            </a:pPr>
            <a:endParaRPr lang="fr-FR" altLang="ja-JP" b="1" dirty="0" smtClean="0">
              <a:solidFill>
                <a:srgbClr val="0000CC"/>
              </a:solidFill>
              <a:ea typeface="ＭＳ Ｐゴシック" charset="-128"/>
            </a:endParaRPr>
          </a:p>
          <a:p>
            <a:pPr marL="87313" indent="-3175">
              <a:lnSpc>
                <a:spcPct val="80000"/>
              </a:lnSpc>
              <a:buClr>
                <a:schemeClr val="tx2"/>
              </a:buClr>
              <a:buSzTx/>
              <a:buFont typeface="Wingdings" pitchFamily="2" charset="2"/>
              <a:buChar char="v"/>
              <a:tabLst>
                <a:tab pos="177800" algn="l"/>
              </a:tabLst>
            </a:pPr>
            <a:r>
              <a:rPr lang="fr-FR" altLang="ja-JP" sz="2000" b="1" dirty="0" smtClean="0">
                <a:solidFill>
                  <a:srgbClr val="0000CC"/>
                </a:solidFill>
                <a:latin typeface="+mj-lt"/>
                <a:ea typeface="ＭＳ Ｐゴシック" charset="-128"/>
              </a:rPr>
              <a:t>03 projets nationaux</a:t>
            </a:r>
            <a:r>
              <a:rPr lang="fr-FR" altLang="ja-JP" sz="2000" b="1" dirty="0" smtClean="0">
                <a:latin typeface="+mj-lt"/>
                <a:ea typeface="ＭＳ Ｐゴシック" charset="-128"/>
              </a:rPr>
              <a:t> </a:t>
            </a:r>
            <a:r>
              <a:rPr lang="fr-FR" altLang="ja-JP" sz="2000" dirty="0" smtClean="0">
                <a:latin typeface="+mj-lt"/>
                <a:ea typeface="ＭＳ Ｐゴシック" charset="-128"/>
              </a:rPr>
              <a:t>(Cameroun, Congo, RCA) regroupés en 01 projet régional mis en Œuvre avec </a:t>
            </a:r>
            <a:r>
              <a:rPr lang="fr-FR" altLang="ja-JP" sz="2000" dirty="0" smtClean="0">
                <a:solidFill>
                  <a:srgbClr val="0000CC"/>
                </a:solidFill>
                <a:latin typeface="+mj-lt"/>
                <a:ea typeface="ＭＳ Ｐゴシック" charset="-128"/>
              </a:rPr>
              <a:t>l’appui financier de l’</a:t>
            </a:r>
            <a:r>
              <a:rPr lang="fr-FR" altLang="ja-JP" sz="2000" dirty="0" err="1" smtClean="0">
                <a:solidFill>
                  <a:srgbClr val="0000CC"/>
                </a:solidFill>
                <a:latin typeface="+mj-lt"/>
                <a:ea typeface="ＭＳ Ｐゴシック" charset="-128"/>
              </a:rPr>
              <a:t>IRScNB</a:t>
            </a:r>
            <a:endParaRPr lang="fr-FR" altLang="ja-JP" sz="2000" dirty="0" smtClean="0">
              <a:solidFill>
                <a:srgbClr val="0000CC"/>
              </a:solidFill>
              <a:latin typeface="+mj-lt"/>
              <a:ea typeface="ＭＳ Ｐゴシック" charset="-128"/>
            </a:endParaRPr>
          </a:p>
          <a:p>
            <a:pPr marL="87313" indent="-3175">
              <a:lnSpc>
                <a:spcPct val="80000"/>
              </a:lnSpc>
              <a:buClr>
                <a:schemeClr val="tx2"/>
              </a:buClr>
              <a:buSzTx/>
              <a:buFont typeface="Wingdings" pitchFamily="2" charset="2"/>
              <a:buChar char="v"/>
              <a:tabLst>
                <a:tab pos="177800" algn="l"/>
              </a:tabLst>
            </a:pPr>
            <a:endParaRPr lang="fr-FR" altLang="ja-JP" sz="2000" dirty="0" smtClean="0">
              <a:solidFill>
                <a:srgbClr val="0000CC"/>
              </a:solidFill>
              <a:latin typeface="+mj-lt"/>
              <a:ea typeface="ＭＳ Ｐゴシック" charset="-128"/>
            </a:endParaRPr>
          </a:p>
          <a:p>
            <a:pPr marL="87313" indent="-3175">
              <a:lnSpc>
                <a:spcPct val="80000"/>
              </a:lnSpc>
              <a:buClr>
                <a:schemeClr val="tx2"/>
              </a:buClr>
              <a:buSzTx/>
              <a:buFont typeface="Wingdings" pitchFamily="2" charset="2"/>
              <a:buChar char="v"/>
              <a:tabLst>
                <a:tab pos="177800" algn="l"/>
              </a:tabLst>
            </a:pPr>
            <a:r>
              <a:rPr lang="fr-FR" sz="2100" b="1" dirty="0" smtClean="0">
                <a:solidFill>
                  <a:srgbClr val="0000CC"/>
                </a:solidFill>
                <a:latin typeface="+mj-lt"/>
              </a:rPr>
              <a:t>Titre du projet: </a:t>
            </a:r>
            <a:r>
              <a:rPr lang="fr-BE" sz="21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Sensibilisation et éducation des élus municipaux et chefs traditionnels autour du complexe transfrontalier du </a:t>
            </a:r>
            <a:r>
              <a:rPr lang="fr-BE" sz="21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Trinational</a:t>
            </a:r>
            <a:r>
              <a:rPr lang="fr-BE" sz="21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 de la Sangha sur les enjeux de la biodiversité et des changements climatiques (Afrique Centrale)</a:t>
            </a:r>
            <a:r>
              <a:rPr lang="fr-FR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/>
            </a:r>
            <a:br>
              <a:rPr lang="fr-FR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endParaRPr lang="fr-FR" dirty="0" smtClean="0">
              <a:effectLst>
                <a:outerShdw blurRad="38100" dist="38100" dir="2700000" algn="tl">
                  <a:srgbClr val="C0C0C0"/>
                </a:outerShdw>
              </a:effectLst>
              <a:latin typeface="Bookman Old Style" pitchFamily="18" charset="0"/>
            </a:endParaRPr>
          </a:p>
        </p:txBody>
      </p:sp>
      <p:sp>
        <p:nvSpPr>
          <p:cNvPr id="9" name="Espace réservé de la date 7"/>
          <p:cNvSpPr>
            <a:spLocks noGrp="1"/>
          </p:cNvSpPr>
          <p:nvPr>
            <p:ph type="dt" sz="half" idx="10"/>
          </p:nvPr>
        </p:nvSpPr>
        <p:spPr>
          <a:xfrm>
            <a:off x="457200" y="6453336"/>
            <a:ext cx="1810544" cy="365125"/>
          </a:xfrm>
          <a:noFill/>
        </p:spPr>
        <p:txBody>
          <a:bodyPr/>
          <a:lstStyle/>
          <a:p>
            <a:r>
              <a:rPr lang="fr-FR" cap="small" dirty="0" smtClean="0">
                <a:solidFill>
                  <a:schemeClr val="bg1"/>
                </a:solidFill>
              </a:rPr>
              <a:t>date</a:t>
            </a:r>
            <a:endParaRPr lang="fr-BE" cap="small" dirty="0">
              <a:solidFill>
                <a:schemeClr val="bg1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8643966" y="5988626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B99472BB-6F18-4CBE-9BE2-1D8D58B50E60}" type="slidenum">
              <a:rPr lang="fr-FR" smtClean="0">
                <a:solidFill>
                  <a:schemeClr val="bg1"/>
                </a:solidFill>
              </a:rPr>
              <a:pPr/>
              <a:t>14</a:t>
            </a:fld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1" name="Espace réservé du texte 2"/>
          <p:cNvSpPr txBox="1">
            <a:spLocks/>
          </p:cNvSpPr>
          <p:nvPr/>
        </p:nvSpPr>
        <p:spPr>
          <a:xfrm>
            <a:off x="4499992" y="6245622"/>
            <a:ext cx="5184576" cy="6397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Commission</a:t>
            </a:r>
            <a:r>
              <a:rPr kumimoji="0" lang="fr-FR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des </a:t>
            </a:r>
            <a:r>
              <a:rPr lang="fr-FR" dirty="0" smtClean="0">
                <a:solidFill>
                  <a:schemeClr val="bg1"/>
                </a:solidFill>
              </a:rPr>
              <a:t>F</a:t>
            </a:r>
            <a:r>
              <a:rPr kumimoji="0" lang="fr-FR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</a:t>
            </a:r>
            <a:r>
              <a:rPr lang="fr-FR" dirty="0" err="1" smtClean="0">
                <a:solidFill>
                  <a:schemeClr val="bg1"/>
                </a:solidFill>
              </a:rPr>
              <a:t>rêts</a:t>
            </a:r>
            <a:r>
              <a:rPr lang="fr-FR" dirty="0" smtClean="0">
                <a:solidFill>
                  <a:schemeClr val="bg1"/>
                </a:solidFill>
              </a:rPr>
              <a:t> d’Afrique Centrale</a:t>
            </a:r>
            <a:endParaRPr kumimoji="0" lang="fr-FR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Espace réservé du contenu 2"/>
          <p:cNvSpPr txBox="1">
            <a:spLocks/>
          </p:cNvSpPr>
          <p:nvPr/>
        </p:nvSpPr>
        <p:spPr>
          <a:xfrm>
            <a:off x="4139952" y="2564904"/>
            <a:ext cx="5004048" cy="38884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87313" indent="-3175">
              <a:lnSpc>
                <a:spcPct val="80000"/>
              </a:lnSpc>
              <a:buClr>
                <a:schemeClr val="tx2"/>
              </a:buClr>
              <a:buSzTx/>
              <a:buFont typeface="Wingdings" pitchFamily="2" charset="2"/>
              <a:buChar char="q"/>
              <a:tabLst>
                <a:tab pos="177800" algn="l"/>
              </a:tabLst>
            </a:pPr>
            <a:endParaRPr lang="fr-FR" dirty="0" smtClean="0">
              <a:effectLst>
                <a:outerShdw blurRad="38100" dist="38100" dir="2700000" algn="tl">
                  <a:srgbClr val="C0C0C0"/>
                </a:outerShdw>
              </a:effectLst>
              <a:latin typeface="Bookman Old Style" pitchFamily="18" charset="0"/>
            </a:endParaRPr>
          </a:p>
          <a:p>
            <a:pPr marL="87313" indent="-3175">
              <a:lnSpc>
                <a:spcPct val="80000"/>
              </a:lnSpc>
              <a:buClr>
                <a:schemeClr val="tx2"/>
              </a:buClr>
              <a:buSzTx/>
              <a:buFont typeface="Wingdings" pitchFamily="2" charset="2"/>
              <a:buChar char="v"/>
              <a:tabLst>
                <a:tab pos="177800" algn="l"/>
              </a:tabLst>
            </a:pPr>
            <a:r>
              <a:rPr lang="fr-FR" sz="2000" b="1" dirty="0" smtClean="0">
                <a:solidFill>
                  <a:srgbClr val="0000CC"/>
                </a:solidFill>
              </a:rPr>
              <a:t>Produits/Résultats</a:t>
            </a:r>
          </a:p>
          <a:p>
            <a:pPr marL="360363" lvl="1" indent="-358775">
              <a:lnSpc>
                <a:spcPct val="90000"/>
              </a:lnSpc>
              <a:buFont typeface="+mj-lt"/>
              <a:buAutoNum type="arabicPeriod"/>
              <a:tabLst>
                <a:tab pos="177800" algn="l"/>
              </a:tabLst>
            </a:pPr>
            <a:r>
              <a:rPr lang="fr-CA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Élaboration et production de 600 dépliants et posters de sensibilisation-éducation du public</a:t>
            </a:r>
          </a:p>
          <a:p>
            <a:pPr marL="360363" lvl="1" indent="-358775">
              <a:lnSpc>
                <a:spcPct val="90000"/>
              </a:lnSpc>
              <a:buFont typeface="+mj-lt"/>
              <a:buAutoNum type="arabicPeriod"/>
              <a:tabLst>
                <a:tab pos="177800" algn="l"/>
              </a:tabLst>
            </a:pPr>
            <a:r>
              <a:rPr lang="fr-CA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Organisation de 03 ateliers de sensibilisation des élus locaux et chefs traditionnels</a:t>
            </a:r>
          </a:p>
          <a:p>
            <a:pPr marL="360363" lvl="1" indent="-358775">
              <a:lnSpc>
                <a:spcPct val="90000"/>
              </a:lnSpc>
              <a:buFont typeface="+mj-lt"/>
              <a:buAutoNum type="arabicPeriod"/>
              <a:tabLst>
                <a:tab pos="177800" algn="l"/>
              </a:tabLst>
            </a:pPr>
            <a:r>
              <a:rPr lang="fr-CA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Organisation des campagnes de sensibilisation des pop. locales</a:t>
            </a:r>
          </a:p>
          <a:p>
            <a:pPr marL="360363" lvl="1" indent="-358775">
              <a:lnSpc>
                <a:spcPct val="90000"/>
              </a:lnSpc>
              <a:buFont typeface="+mj-lt"/>
              <a:buAutoNum type="arabicPeriod"/>
              <a:tabLst>
                <a:tab pos="177800" algn="l"/>
              </a:tabLst>
            </a:pPr>
            <a:r>
              <a:rPr lang="fr-CA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Partage et diffusion des supports de sensibilisation aux participants et dans les trois pays concernés par le TNS</a:t>
            </a:r>
          </a:p>
          <a:p>
            <a:pPr marL="360363" lvl="1" indent="-358775">
              <a:lnSpc>
                <a:spcPct val="90000"/>
              </a:lnSpc>
              <a:buFont typeface="+mj-lt"/>
              <a:buAutoNum type="arabicPeriod"/>
              <a:tabLst>
                <a:tab pos="177800" algn="l"/>
              </a:tabLst>
            </a:pPr>
            <a:r>
              <a:rPr lang="fr-CA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Publication via le site web COMIFAC</a:t>
            </a:r>
            <a:endParaRPr lang="fr-FR" sz="2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187624" y="692696"/>
            <a:ext cx="7956376" cy="7200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2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Etat des lieux du CHM-CDB en Afrique Centrale</a:t>
            </a:r>
            <a:endParaRPr lang="fr-FR" sz="26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Espace réservé du contenu 2"/>
          <p:cNvSpPr txBox="1">
            <a:spLocks/>
          </p:cNvSpPr>
          <p:nvPr/>
        </p:nvSpPr>
        <p:spPr>
          <a:xfrm>
            <a:off x="638598" y="1412776"/>
            <a:ext cx="8505402" cy="490376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Mise en œuvre des projets sous l’égide de la COMIFAC </a:t>
            </a: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>
          <a:xfrm>
            <a:off x="2854" y="2198980"/>
            <a:ext cx="3849066" cy="41103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87313" indent="-3175">
              <a:lnSpc>
                <a:spcPct val="80000"/>
              </a:lnSpc>
              <a:buClr>
                <a:schemeClr val="tx2"/>
              </a:buClr>
              <a:buSzTx/>
              <a:buFont typeface="Wingdings" pitchFamily="2" charset="2"/>
              <a:buChar char="q"/>
              <a:tabLst>
                <a:tab pos="177800" algn="l"/>
              </a:tabLst>
            </a:pPr>
            <a:r>
              <a:rPr lang="fr-FR" altLang="ja-JP" sz="2400" b="1" dirty="0" smtClean="0">
                <a:ea typeface="ＭＳ Ｐゴシック" charset="-128"/>
              </a:rPr>
              <a:t>2</a:t>
            </a:r>
            <a:r>
              <a:rPr lang="fr-FR" altLang="ja-JP" sz="2400" b="1" baseline="30000" dirty="0" smtClean="0">
                <a:ea typeface="ＭＳ Ｐゴシック" charset="-128"/>
              </a:rPr>
              <a:t>ème</a:t>
            </a:r>
            <a:r>
              <a:rPr lang="fr-FR" altLang="ja-JP" sz="2400" b="1" dirty="0" smtClean="0">
                <a:ea typeface="ＭＳ Ｐゴシック" charset="-128"/>
              </a:rPr>
              <a:t>  projet (2010):</a:t>
            </a:r>
          </a:p>
          <a:p>
            <a:pPr marL="87313" indent="-3175">
              <a:lnSpc>
                <a:spcPct val="80000"/>
              </a:lnSpc>
              <a:buClr>
                <a:schemeClr val="tx2"/>
              </a:buClr>
              <a:buSzTx/>
              <a:buFont typeface="Wingdings" pitchFamily="2" charset="2"/>
              <a:buChar char="q"/>
              <a:tabLst>
                <a:tab pos="177800" algn="l"/>
              </a:tabLst>
            </a:pPr>
            <a:endParaRPr lang="fr-FR" altLang="ja-JP" b="1" dirty="0" smtClean="0">
              <a:solidFill>
                <a:srgbClr val="0000CC"/>
              </a:solidFill>
              <a:ea typeface="ＭＳ Ｐゴシック" charset="-128"/>
            </a:endParaRPr>
          </a:p>
          <a:p>
            <a:pPr marL="87313" indent="-3175">
              <a:lnSpc>
                <a:spcPct val="80000"/>
              </a:lnSpc>
              <a:buClr>
                <a:schemeClr val="tx2"/>
              </a:buClr>
              <a:buSzTx/>
              <a:buFont typeface="Wingdings" pitchFamily="2" charset="2"/>
              <a:buChar char="v"/>
              <a:tabLst>
                <a:tab pos="177800" algn="l"/>
              </a:tabLst>
            </a:pPr>
            <a:r>
              <a:rPr lang="fr-FR" altLang="ja-JP" sz="2100" b="1" dirty="0" smtClean="0">
                <a:solidFill>
                  <a:srgbClr val="0000CC"/>
                </a:solidFill>
                <a:latin typeface="+mj-lt"/>
                <a:ea typeface="ＭＳ Ｐゴシック" charset="-128"/>
              </a:rPr>
              <a:t>03 projets nationaux</a:t>
            </a:r>
            <a:r>
              <a:rPr lang="fr-FR" altLang="ja-JP" sz="2100" b="1" dirty="0" smtClean="0">
                <a:latin typeface="+mj-lt"/>
                <a:ea typeface="ＭＳ Ｐゴシック" charset="-128"/>
              </a:rPr>
              <a:t> </a:t>
            </a:r>
            <a:r>
              <a:rPr lang="fr-FR" altLang="ja-JP" sz="2100" dirty="0" smtClean="0">
                <a:latin typeface="+mj-lt"/>
                <a:ea typeface="ＭＳ Ｐゴシック" charset="-128"/>
              </a:rPr>
              <a:t>(Cameroun, Congo, RCA) regroupés en 01 projet régional mis en Œuvre avec </a:t>
            </a:r>
            <a:r>
              <a:rPr lang="fr-FR" altLang="ja-JP" sz="2100" dirty="0" smtClean="0">
                <a:solidFill>
                  <a:srgbClr val="0000CC"/>
                </a:solidFill>
                <a:latin typeface="+mj-lt"/>
                <a:ea typeface="ＭＳ Ｐゴシック" charset="-128"/>
              </a:rPr>
              <a:t>l’appui financier de l’</a:t>
            </a:r>
            <a:r>
              <a:rPr lang="fr-FR" altLang="ja-JP" sz="2100" dirty="0" err="1" smtClean="0">
                <a:solidFill>
                  <a:srgbClr val="0000CC"/>
                </a:solidFill>
                <a:latin typeface="+mj-lt"/>
                <a:ea typeface="ＭＳ Ｐゴシック" charset="-128"/>
              </a:rPr>
              <a:t>IRScNB</a:t>
            </a:r>
            <a:endParaRPr lang="fr-FR" altLang="ja-JP" sz="2100" dirty="0" smtClean="0">
              <a:solidFill>
                <a:srgbClr val="0000CC"/>
              </a:solidFill>
              <a:latin typeface="+mj-lt"/>
              <a:ea typeface="ＭＳ Ｐゴシック" charset="-128"/>
            </a:endParaRPr>
          </a:p>
          <a:p>
            <a:pPr marL="87313" indent="-3175">
              <a:lnSpc>
                <a:spcPct val="80000"/>
              </a:lnSpc>
              <a:buClr>
                <a:schemeClr val="tx2"/>
              </a:buClr>
              <a:buSzTx/>
              <a:buFont typeface="Wingdings" pitchFamily="2" charset="2"/>
              <a:buChar char="v"/>
              <a:tabLst>
                <a:tab pos="177800" algn="l"/>
              </a:tabLst>
            </a:pPr>
            <a:endParaRPr lang="fr-FR" altLang="ja-JP" sz="2100" dirty="0" smtClean="0">
              <a:solidFill>
                <a:srgbClr val="0000CC"/>
              </a:solidFill>
              <a:latin typeface="+mj-lt"/>
              <a:ea typeface="ＭＳ Ｐゴシック" charset="-128"/>
            </a:endParaRPr>
          </a:p>
          <a:p>
            <a:pPr marL="87313" indent="-3175">
              <a:lnSpc>
                <a:spcPct val="80000"/>
              </a:lnSpc>
              <a:buClr>
                <a:schemeClr val="tx2"/>
              </a:buClr>
              <a:buSzTx/>
              <a:buFont typeface="Wingdings" pitchFamily="2" charset="2"/>
              <a:buChar char="v"/>
              <a:tabLst>
                <a:tab pos="177800" algn="l"/>
              </a:tabLst>
            </a:pPr>
            <a:endParaRPr lang="fr-FR" altLang="ja-JP" sz="2100" dirty="0" smtClean="0">
              <a:solidFill>
                <a:srgbClr val="0000CC"/>
              </a:solidFill>
              <a:latin typeface="+mj-lt"/>
              <a:ea typeface="ＭＳ Ｐゴシック" charset="-128"/>
            </a:endParaRPr>
          </a:p>
          <a:p>
            <a:pPr marL="87313" indent="-3175">
              <a:lnSpc>
                <a:spcPct val="80000"/>
              </a:lnSpc>
              <a:buClr>
                <a:schemeClr val="tx2"/>
              </a:buClr>
              <a:buSzTx/>
              <a:buFont typeface="Wingdings" pitchFamily="2" charset="2"/>
              <a:buNone/>
              <a:tabLst>
                <a:tab pos="177800" algn="l"/>
              </a:tabLst>
            </a:pPr>
            <a:r>
              <a:rPr lang="fr-FR" sz="2100" b="1" dirty="0" smtClean="0">
                <a:solidFill>
                  <a:srgbClr val="0000CC"/>
                </a:solidFill>
                <a:latin typeface="+mj-lt"/>
              </a:rPr>
              <a:t>Titre du projet:</a:t>
            </a:r>
            <a:r>
              <a:rPr lang="fr-FR" sz="2100" b="1" dirty="0" smtClean="0">
                <a:solidFill>
                  <a:srgbClr val="0000CC"/>
                </a:solidFill>
              </a:rPr>
              <a:t> </a:t>
            </a:r>
            <a:r>
              <a:rPr lang="fr-BE" sz="2100" dirty="0" smtClean="0"/>
              <a:t>Mise en place d’une plate-forme d’élus locaux et de chefs traditionnels pour le suivi des actions de conservation autour du complexe transfrontalier du TNS</a:t>
            </a:r>
            <a:r>
              <a:rPr lang="fr-FR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/>
            </a:r>
            <a:br>
              <a:rPr lang="fr-FR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endParaRPr lang="fr-FR" dirty="0" smtClean="0">
              <a:effectLst>
                <a:outerShdw blurRad="38100" dist="38100" dir="2700000" algn="tl">
                  <a:srgbClr val="C0C0C0"/>
                </a:outerShdw>
              </a:effectLst>
              <a:latin typeface="Bookman Old Style" pitchFamily="18" charset="0"/>
            </a:endParaRPr>
          </a:p>
        </p:txBody>
      </p:sp>
      <p:sp>
        <p:nvSpPr>
          <p:cNvPr id="9" name="Espace réservé de la date 7"/>
          <p:cNvSpPr>
            <a:spLocks noGrp="1"/>
          </p:cNvSpPr>
          <p:nvPr>
            <p:ph type="dt" sz="half" idx="10"/>
          </p:nvPr>
        </p:nvSpPr>
        <p:spPr>
          <a:xfrm>
            <a:off x="457200" y="6453336"/>
            <a:ext cx="1810544" cy="365125"/>
          </a:xfrm>
          <a:noFill/>
        </p:spPr>
        <p:txBody>
          <a:bodyPr/>
          <a:lstStyle/>
          <a:p>
            <a:r>
              <a:rPr lang="fr-FR" cap="small" dirty="0" smtClean="0">
                <a:solidFill>
                  <a:schemeClr val="bg1"/>
                </a:solidFill>
              </a:rPr>
              <a:t>date</a:t>
            </a:r>
            <a:endParaRPr lang="fr-BE" cap="small" dirty="0">
              <a:solidFill>
                <a:schemeClr val="bg1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8643966" y="5988626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B99472BB-6F18-4CBE-9BE2-1D8D58B50E60}" type="slidenum">
              <a:rPr lang="fr-FR" smtClean="0">
                <a:solidFill>
                  <a:schemeClr val="bg1"/>
                </a:solidFill>
              </a:rPr>
              <a:pPr/>
              <a:t>15</a:t>
            </a:fld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1" name="Espace réservé du texte 2"/>
          <p:cNvSpPr txBox="1">
            <a:spLocks/>
          </p:cNvSpPr>
          <p:nvPr/>
        </p:nvSpPr>
        <p:spPr>
          <a:xfrm>
            <a:off x="4499992" y="6245622"/>
            <a:ext cx="5184576" cy="6397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Commission</a:t>
            </a:r>
            <a:r>
              <a:rPr kumimoji="0" lang="fr-FR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des </a:t>
            </a:r>
            <a:r>
              <a:rPr lang="fr-FR" dirty="0" smtClean="0">
                <a:solidFill>
                  <a:schemeClr val="bg1"/>
                </a:solidFill>
              </a:rPr>
              <a:t>F</a:t>
            </a:r>
            <a:r>
              <a:rPr kumimoji="0" lang="fr-FR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</a:t>
            </a:r>
            <a:r>
              <a:rPr lang="fr-FR" dirty="0" err="1" smtClean="0">
                <a:solidFill>
                  <a:schemeClr val="bg1"/>
                </a:solidFill>
              </a:rPr>
              <a:t>rêts</a:t>
            </a:r>
            <a:r>
              <a:rPr lang="fr-FR" dirty="0" smtClean="0">
                <a:solidFill>
                  <a:schemeClr val="bg1"/>
                </a:solidFill>
              </a:rPr>
              <a:t> d’Afrique Centrale</a:t>
            </a:r>
            <a:endParaRPr kumimoji="0" lang="fr-FR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Espace réservé du contenu 2"/>
          <p:cNvSpPr txBox="1">
            <a:spLocks/>
          </p:cNvSpPr>
          <p:nvPr/>
        </p:nvSpPr>
        <p:spPr>
          <a:xfrm>
            <a:off x="3851920" y="1920054"/>
            <a:ext cx="5292080" cy="43924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87313" indent="-3175">
              <a:lnSpc>
                <a:spcPct val="80000"/>
              </a:lnSpc>
              <a:buClr>
                <a:schemeClr val="tx2"/>
              </a:buClr>
              <a:buSzTx/>
              <a:buFont typeface="Wingdings" pitchFamily="2" charset="2"/>
              <a:buChar char="q"/>
              <a:tabLst>
                <a:tab pos="177800" algn="l"/>
              </a:tabLst>
            </a:pPr>
            <a:endParaRPr lang="fr-FR" dirty="0" smtClean="0">
              <a:effectLst>
                <a:outerShdw blurRad="38100" dist="38100" dir="2700000" algn="tl">
                  <a:srgbClr val="C0C0C0"/>
                </a:outerShdw>
              </a:effectLst>
              <a:latin typeface="Bookman Old Style" pitchFamily="18" charset="0"/>
            </a:endParaRPr>
          </a:p>
          <a:p>
            <a:pPr marL="87313" indent="-3175">
              <a:lnSpc>
                <a:spcPct val="80000"/>
              </a:lnSpc>
              <a:buClr>
                <a:schemeClr val="tx2"/>
              </a:buClr>
              <a:buSzTx/>
              <a:buFont typeface="Wingdings" pitchFamily="2" charset="2"/>
              <a:buChar char="v"/>
              <a:tabLst>
                <a:tab pos="177800" algn="l"/>
              </a:tabLst>
            </a:pPr>
            <a:r>
              <a:rPr lang="fr-FR" sz="2000" b="1" dirty="0" smtClean="0">
                <a:solidFill>
                  <a:srgbClr val="0000CC"/>
                </a:solidFill>
              </a:rPr>
              <a:t>Produits/Résultats</a:t>
            </a:r>
          </a:p>
          <a:p>
            <a:pPr marL="342900" indent="-342900">
              <a:buFont typeface="+mj-lt"/>
              <a:buAutoNum type="arabicPeriod"/>
            </a:pPr>
            <a:r>
              <a:rPr lang="fr-FR" sz="2000" dirty="0" smtClean="0"/>
              <a:t>02 réunions de sensibilisation des élus locaux, des élites locales et des chefs traditionnels</a:t>
            </a:r>
          </a:p>
          <a:p>
            <a:pPr marL="342900" indent="-342900">
              <a:buFont typeface="+mj-lt"/>
              <a:buAutoNum type="arabicPeriod"/>
            </a:pPr>
            <a:r>
              <a:rPr lang="fr-FR" sz="2000" dirty="0" smtClean="0"/>
              <a:t>800 dépliants et 800 affiches produits, distribués et diffusés lors d’événements majeurs</a:t>
            </a:r>
          </a:p>
          <a:p>
            <a:pPr marL="342900" indent="-342900">
              <a:buFont typeface="+mj-lt"/>
              <a:buAutoNum type="arabicPeriod"/>
            </a:pPr>
            <a:r>
              <a:rPr lang="fr-FR" sz="2000" dirty="0" smtClean="0"/>
              <a:t>Spot radio en français et en 3 langues locales</a:t>
            </a:r>
          </a:p>
          <a:p>
            <a:pPr marL="342900" indent="-342900">
              <a:buFont typeface="+mj-lt"/>
              <a:buAutoNum type="arabicPeriod"/>
            </a:pPr>
            <a:r>
              <a:rPr lang="fr-FR" sz="2000" dirty="0" smtClean="0"/>
              <a:t>Conventions passées avec 4 radios au Cameroun, Congo et RCA pour diffusion des messages</a:t>
            </a:r>
          </a:p>
          <a:p>
            <a:pPr marL="342900" indent="-342900">
              <a:buFont typeface="+mj-lt"/>
              <a:buAutoNum type="arabicPeriod"/>
            </a:pPr>
            <a:r>
              <a:rPr lang="fr-FR" sz="2000" dirty="0" smtClean="0"/>
              <a:t>Réunions de sensibilisation dans chaque pays</a:t>
            </a:r>
          </a:p>
          <a:p>
            <a:pPr marL="342900" indent="-342900">
              <a:buFont typeface="+mj-lt"/>
              <a:buAutoNum type="arabicPeriod"/>
            </a:pPr>
            <a:r>
              <a:rPr lang="fr-FR" sz="2000" dirty="0" smtClean="0"/>
              <a:t>Appui à la participation de 38 représentants des plateformes aux réunions du CTPE/CTS</a:t>
            </a:r>
          </a:p>
          <a:p>
            <a:pPr marL="342900" indent="-342900">
              <a:buFont typeface="+mj-lt"/>
              <a:buAutoNum type="arabicPeriod"/>
            </a:pPr>
            <a:r>
              <a:rPr lang="fr-FR" sz="2000" dirty="0" smtClean="0"/>
              <a:t>Diffusion par PF CHM des produits du projet</a:t>
            </a:r>
            <a:endParaRPr lang="fr-FR" sz="2000" b="1" dirty="0" smtClean="0">
              <a:solidFill>
                <a:srgbClr val="00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187624" y="692696"/>
            <a:ext cx="7956376" cy="7200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2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Etat des lieux du CHM-CDB en Afrique Centrale</a:t>
            </a:r>
            <a:endParaRPr lang="fr-FR" sz="26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Espace réservé du contenu 2"/>
          <p:cNvSpPr txBox="1">
            <a:spLocks/>
          </p:cNvSpPr>
          <p:nvPr/>
        </p:nvSpPr>
        <p:spPr>
          <a:xfrm>
            <a:off x="638598" y="1412776"/>
            <a:ext cx="8505402" cy="490376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Mise en œuvre des projets sous l’égide de la COMIFAC </a:t>
            </a: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>
          <a:xfrm>
            <a:off x="2854" y="2198980"/>
            <a:ext cx="3849066" cy="37444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87313" indent="-3175">
              <a:lnSpc>
                <a:spcPct val="80000"/>
              </a:lnSpc>
              <a:buClr>
                <a:schemeClr val="tx2"/>
              </a:buClr>
              <a:buSzTx/>
              <a:buFont typeface="Wingdings" pitchFamily="2" charset="2"/>
              <a:buChar char="q"/>
              <a:tabLst>
                <a:tab pos="177800" algn="l"/>
              </a:tabLst>
            </a:pPr>
            <a:r>
              <a:rPr lang="fr-FR" altLang="ja-JP" sz="2400" b="1" dirty="0" smtClean="0">
                <a:ea typeface="ＭＳ Ｐゴシック" charset="-128"/>
              </a:rPr>
              <a:t>3</a:t>
            </a:r>
            <a:r>
              <a:rPr lang="fr-FR" altLang="ja-JP" sz="2400" b="1" baseline="30000" dirty="0" smtClean="0">
                <a:ea typeface="ＭＳ Ｐゴシック" charset="-128"/>
              </a:rPr>
              <a:t>ème</a:t>
            </a:r>
            <a:r>
              <a:rPr lang="fr-FR" altLang="ja-JP" sz="2400" b="1" dirty="0" smtClean="0">
                <a:ea typeface="ＭＳ Ｐゴシック" charset="-128"/>
              </a:rPr>
              <a:t>  projet (2010):</a:t>
            </a:r>
          </a:p>
          <a:p>
            <a:pPr marL="87313" indent="-3175">
              <a:lnSpc>
                <a:spcPct val="80000"/>
              </a:lnSpc>
              <a:buClr>
                <a:schemeClr val="tx2"/>
              </a:buClr>
              <a:buSzTx/>
              <a:buFont typeface="Wingdings" pitchFamily="2" charset="2"/>
              <a:buChar char="q"/>
              <a:tabLst>
                <a:tab pos="177800" algn="l"/>
              </a:tabLst>
            </a:pPr>
            <a:endParaRPr lang="fr-FR" altLang="ja-JP" b="1" dirty="0" smtClean="0">
              <a:solidFill>
                <a:srgbClr val="0000CC"/>
              </a:solidFill>
              <a:ea typeface="ＭＳ Ｐゴシック" charset="-128"/>
            </a:endParaRPr>
          </a:p>
          <a:p>
            <a:pPr marL="87313" indent="-3175">
              <a:lnSpc>
                <a:spcPct val="80000"/>
              </a:lnSpc>
              <a:buClr>
                <a:schemeClr val="tx2"/>
              </a:buClr>
              <a:buSzTx/>
              <a:buFont typeface="Wingdings" pitchFamily="2" charset="2"/>
              <a:buChar char="v"/>
              <a:tabLst>
                <a:tab pos="177800" algn="l"/>
              </a:tabLst>
            </a:pPr>
            <a:r>
              <a:rPr lang="fr-FR" altLang="ja-JP" sz="2200" b="1" dirty="0" smtClean="0">
                <a:solidFill>
                  <a:srgbClr val="0000CC"/>
                </a:solidFill>
                <a:latin typeface="+mj-lt"/>
                <a:ea typeface="ＭＳ Ｐゴシック" charset="-128"/>
              </a:rPr>
              <a:t>01 projet national</a:t>
            </a:r>
            <a:r>
              <a:rPr lang="fr-FR" altLang="ja-JP" sz="2200" b="1" dirty="0" smtClean="0">
                <a:latin typeface="+mj-lt"/>
                <a:ea typeface="ＭＳ Ｐゴシック" charset="-128"/>
              </a:rPr>
              <a:t> </a:t>
            </a:r>
            <a:r>
              <a:rPr lang="fr-FR" altLang="ja-JP" sz="2200" dirty="0" smtClean="0">
                <a:latin typeface="+mj-lt"/>
                <a:ea typeface="ＭＳ Ｐゴシック" charset="-128"/>
              </a:rPr>
              <a:t>(Cameroun) mis en Œuvre avec </a:t>
            </a:r>
            <a:r>
              <a:rPr lang="fr-FR" altLang="ja-JP" sz="2200" dirty="0" smtClean="0">
                <a:solidFill>
                  <a:srgbClr val="0000CC"/>
                </a:solidFill>
                <a:latin typeface="+mj-lt"/>
                <a:ea typeface="ＭＳ Ｐゴシック" charset="-128"/>
              </a:rPr>
              <a:t>l’appui financier de l’</a:t>
            </a:r>
            <a:r>
              <a:rPr lang="fr-FR" altLang="ja-JP" sz="2200" dirty="0" err="1" smtClean="0">
                <a:solidFill>
                  <a:srgbClr val="0000CC"/>
                </a:solidFill>
                <a:latin typeface="+mj-lt"/>
                <a:ea typeface="ＭＳ Ｐゴシック" charset="-128"/>
              </a:rPr>
              <a:t>IRScNB</a:t>
            </a:r>
            <a:endParaRPr lang="fr-FR" altLang="ja-JP" sz="2200" dirty="0" smtClean="0">
              <a:solidFill>
                <a:srgbClr val="0000CC"/>
              </a:solidFill>
              <a:latin typeface="+mj-lt"/>
              <a:ea typeface="ＭＳ Ｐゴシック" charset="-128"/>
            </a:endParaRPr>
          </a:p>
          <a:p>
            <a:pPr marL="87313" indent="-3175">
              <a:lnSpc>
                <a:spcPct val="80000"/>
              </a:lnSpc>
              <a:buClr>
                <a:schemeClr val="tx2"/>
              </a:buClr>
              <a:buSzTx/>
              <a:buFont typeface="Wingdings" pitchFamily="2" charset="2"/>
              <a:buChar char="v"/>
              <a:tabLst>
                <a:tab pos="177800" algn="l"/>
              </a:tabLst>
            </a:pPr>
            <a:endParaRPr lang="fr-FR" altLang="ja-JP" sz="2200" dirty="0" smtClean="0">
              <a:solidFill>
                <a:srgbClr val="0000CC"/>
              </a:solidFill>
              <a:latin typeface="+mj-lt"/>
              <a:ea typeface="ＭＳ Ｐゴシック" charset="-128"/>
            </a:endParaRPr>
          </a:p>
          <a:p>
            <a:pPr marL="87313" indent="-3175">
              <a:lnSpc>
                <a:spcPct val="80000"/>
              </a:lnSpc>
              <a:buClr>
                <a:schemeClr val="tx2"/>
              </a:buClr>
              <a:buSzTx/>
              <a:buFont typeface="Wingdings" pitchFamily="2" charset="2"/>
              <a:buChar char="v"/>
              <a:tabLst>
                <a:tab pos="177800" algn="l"/>
              </a:tabLst>
            </a:pPr>
            <a:endParaRPr lang="fr-FR" altLang="ja-JP" sz="2200" dirty="0" smtClean="0">
              <a:solidFill>
                <a:srgbClr val="0000CC"/>
              </a:solidFill>
              <a:latin typeface="+mj-lt"/>
              <a:ea typeface="ＭＳ Ｐゴシック" charset="-128"/>
            </a:endParaRPr>
          </a:p>
          <a:p>
            <a:pPr marL="87313" indent="-3175">
              <a:lnSpc>
                <a:spcPct val="80000"/>
              </a:lnSpc>
              <a:buClr>
                <a:schemeClr val="tx2"/>
              </a:buClr>
              <a:buSzTx/>
              <a:buFont typeface="Wingdings" pitchFamily="2" charset="2"/>
              <a:buNone/>
              <a:tabLst>
                <a:tab pos="177800" algn="l"/>
              </a:tabLst>
            </a:pPr>
            <a:r>
              <a:rPr lang="fr-FR" sz="2200" b="1" dirty="0" smtClean="0">
                <a:solidFill>
                  <a:srgbClr val="0000CC"/>
                </a:solidFill>
                <a:latin typeface="+mj-lt"/>
              </a:rPr>
              <a:t>Titre du projet:</a:t>
            </a:r>
            <a:r>
              <a:rPr lang="fr-FR" sz="2200" b="1" dirty="0" smtClean="0">
                <a:solidFill>
                  <a:srgbClr val="0000CC"/>
                </a:solidFill>
              </a:rPr>
              <a:t> </a:t>
            </a:r>
            <a:r>
              <a:rPr lang="fr-FR" sz="2200" b="1" dirty="0" smtClean="0"/>
              <a:t>S</a:t>
            </a:r>
            <a:r>
              <a:rPr lang="fr-FR" altLang="ja-JP" sz="2200" dirty="0" smtClean="0">
                <a:latin typeface="+mj-lt"/>
                <a:ea typeface="ＭＳ Ｐゴシック" charset="-128"/>
              </a:rPr>
              <a:t>ensibilisation et éducation des acteurs locaux de développement sur l’importance des pollinisateurs dans la conservation de la Biodiversité au Cameroun </a:t>
            </a:r>
            <a:r>
              <a:rPr lang="fr-FR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/>
            </a:r>
            <a:br>
              <a:rPr lang="fr-FR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endParaRPr lang="fr-FR" dirty="0" smtClean="0">
              <a:effectLst>
                <a:outerShdw blurRad="38100" dist="38100" dir="2700000" algn="tl">
                  <a:srgbClr val="C0C0C0"/>
                </a:outerShdw>
              </a:effectLst>
              <a:latin typeface="Bookman Old Style" pitchFamily="18" charset="0"/>
            </a:endParaRPr>
          </a:p>
        </p:txBody>
      </p:sp>
      <p:sp>
        <p:nvSpPr>
          <p:cNvPr id="9" name="Espace réservé de la date 7"/>
          <p:cNvSpPr>
            <a:spLocks noGrp="1"/>
          </p:cNvSpPr>
          <p:nvPr>
            <p:ph type="dt" sz="half" idx="10"/>
          </p:nvPr>
        </p:nvSpPr>
        <p:spPr>
          <a:xfrm>
            <a:off x="457200" y="6453336"/>
            <a:ext cx="1810544" cy="365125"/>
          </a:xfrm>
          <a:noFill/>
        </p:spPr>
        <p:txBody>
          <a:bodyPr/>
          <a:lstStyle/>
          <a:p>
            <a:r>
              <a:rPr lang="fr-FR" cap="small" dirty="0" smtClean="0">
                <a:solidFill>
                  <a:schemeClr val="bg1"/>
                </a:solidFill>
              </a:rPr>
              <a:t>date</a:t>
            </a:r>
            <a:endParaRPr lang="fr-BE" cap="small" dirty="0">
              <a:solidFill>
                <a:schemeClr val="bg1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8643966" y="5988626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B99472BB-6F18-4CBE-9BE2-1D8D58B50E60}" type="slidenum">
              <a:rPr lang="fr-FR" smtClean="0">
                <a:solidFill>
                  <a:schemeClr val="bg1"/>
                </a:solidFill>
              </a:rPr>
              <a:pPr/>
              <a:t>16</a:t>
            </a:fld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1" name="Espace réservé du texte 2"/>
          <p:cNvSpPr txBox="1">
            <a:spLocks/>
          </p:cNvSpPr>
          <p:nvPr/>
        </p:nvSpPr>
        <p:spPr>
          <a:xfrm>
            <a:off x="4499992" y="6245622"/>
            <a:ext cx="5184576" cy="6397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Commission</a:t>
            </a:r>
            <a:r>
              <a:rPr kumimoji="0" lang="fr-FR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des </a:t>
            </a:r>
            <a:r>
              <a:rPr lang="fr-FR" dirty="0" smtClean="0">
                <a:solidFill>
                  <a:schemeClr val="bg1"/>
                </a:solidFill>
              </a:rPr>
              <a:t>F</a:t>
            </a:r>
            <a:r>
              <a:rPr kumimoji="0" lang="fr-FR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</a:t>
            </a:r>
            <a:r>
              <a:rPr lang="fr-FR" dirty="0" err="1" smtClean="0">
                <a:solidFill>
                  <a:schemeClr val="bg1"/>
                </a:solidFill>
              </a:rPr>
              <a:t>rêts</a:t>
            </a:r>
            <a:r>
              <a:rPr lang="fr-FR" dirty="0" smtClean="0">
                <a:solidFill>
                  <a:schemeClr val="bg1"/>
                </a:solidFill>
              </a:rPr>
              <a:t> d’Afrique Centrale</a:t>
            </a:r>
            <a:endParaRPr kumimoji="0" lang="fr-FR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Espace réservé du contenu 2"/>
          <p:cNvSpPr txBox="1">
            <a:spLocks/>
          </p:cNvSpPr>
          <p:nvPr/>
        </p:nvSpPr>
        <p:spPr>
          <a:xfrm>
            <a:off x="3851920" y="1920054"/>
            <a:ext cx="5292080" cy="43924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87313" indent="-3175">
              <a:lnSpc>
                <a:spcPct val="80000"/>
              </a:lnSpc>
              <a:buClr>
                <a:schemeClr val="tx2"/>
              </a:buClr>
              <a:buSzTx/>
              <a:buFont typeface="Wingdings" pitchFamily="2" charset="2"/>
              <a:buChar char="q"/>
              <a:tabLst>
                <a:tab pos="177800" algn="l"/>
              </a:tabLst>
            </a:pPr>
            <a:endParaRPr lang="fr-FR" dirty="0" smtClean="0">
              <a:effectLst>
                <a:outerShdw blurRad="38100" dist="38100" dir="2700000" algn="tl">
                  <a:srgbClr val="C0C0C0"/>
                </a:outerShdw>
              </a:effectLst>
              <a:latin typeface="Bookman Old Style" pitchFamily="18" charset="0"/>
            </a:endParaRPr>
          </a:p>
          <a:p>
            <a:pPr marL="87313" indent="-3175">
              <a:lnSpc>
                <a:spcPct val="80000"/>
              </a:lnSpc>
              <a:buClr>
                <a:schemeClr val="tx2"/>
              </a:buClr>
              <a:buSzTx/>
              <a:buFont typeface="Wingdings" pitchFamily="2" charset="2"/>
              <a:buChar char="v"/>
              <a:tabLst>
                <a:tab pos="177800" algn="l"/>
              </a:tabLst>
            </a:pPr>
            <a:r>
              <a:rPr lang="fr-FR" sz="2000" b="1" dirty="0" smtClean="0">
                <a:solidFill>
                  <a:srgbClr val="0000CC"/>
                </a:solidFill>
              </a:rPr>
              <a:t>Produits/Résultats</a:t>
            </a:r>
          </a:p>
          <a:p>
            <a:pPr marL="342900" indent="-342900">
              <a:buFont typeface="+mj-lt"/>
              <a:buAutoNum type="arabicPeriod"/>
            </a:pPr>
            <a:r>
              <a:rPr lang="fr-CA" sz="2000" dirty="0" smtClean="0"/>
              <a:t>Causeries éducatives, classes vertes, sorties de terrain, visites porte à porte. </a:t>
            </a:r>
            <a:endParaRPr lang="fr-FR" sz="2000" dirty="0" smtClean="0"/>
          </a:p>
          <a:p>
            <a:pPr marL="342900" indent="-342900">
              <a:buFont typeface="+mj-lt"/>
              <a:buAutoNum type="arabicPeriod"/>
            </a:pPr>
            <a:r>
              <a:rPr lang="fr-FR" sz="2000" dirty="0" smtClean="0"/>
              <a:t>752 personnes (élèves, administrateurs, agriculteurs municipaux, ONG) sensibilisés</a:t>
            </a:r>
          </a:p>
          <a:p>
            <a:pPr marL="342900" indent="-342900">
              <a:buFont typeface="+mj-lt"/>
              <a:buAutoNum type="arabicPeriod"/>
            </a:pPr>
            <a:r>
              <a:rPr lang="fr-FR" sz="2000" dirty="0" smtClean="0"/>
              <a:t>Spot radio produit et diffusé sur une chaîne locale et son site web avec une audience de 4000 auditeurs/internautes/jour</a:t>
            </a:r>
          </a:p>
          <a:p>
            <a:pPr marL="342900" indent="-342900">
              <a:buFont typeface="+mj-lt"/>
              <a:buAutoNum type="arabicPeriod"/>
            </a:pPr>
            <a:r>
              <a:rPr lang="fr-FR" sz="2000" dirty="0" smtClean="0"/>
              <a:t>Dépliants, affiches, bandes dessinées produits et largement diffusés (via CIDE MINEP)</a:t>
            </a:r>
          </a:p>
          <a:p>
            <a:pPr marL="342900" indent="-342900">
              <a:buFont typeface="+mj-lt"/>
              <a:buAutoNum type="arabicPeriod"/>
            </a:pPr>
            <a:r>
              <a:rPr lang="fr-FR" sz="2000" dirty="0" smtClean="0"/>
              <a:t>Boite à image produits élaborée</a:t>
            </a:r>
          </a:p>
          <a:p>
            <a:pPr marL="342900" indent="-342900">
              <a:buFont typeface="+mj-lt"/>
              <a:buAutoNum type="arabicPeriod"/>
            </a:pPr>
            <a:r>
              <a:rPr lang="fr-FR" sz="2000" dirty="0" smtClean="0"/>
              <a:t>Exposition des produits du projet à la Fête des abeilles (2010) en Belgique</a:t>
            </a:r>
          </a:p>
          <a:p>
            <a:pPr marL="342900" indent="-342900">
              <a:buFont typeface="+mj-lt"/>
              <a:buAutoNum type="arabicPeriod"/>
            </a:pPr>
            <a:r>
              <a:rPr lang="fr-FR" sz="2000" dirty="0" smtClean="0"/>
              <a:t>Publication via site web</a:t>
            </a:r>
          </a:p>
          <a:p>
            <a:pPr marL="342900" indent="-342900">
              <a:buFont typeface="+mj-lt"/>
              <a:buAutoNum type="arabicPeriod"/>
            </a:pPr>
            <a:endParaRPr lang="fr-FR" sz="2000" dirty="0" smtClean="0"/>
          </a:p>
          <a:p>
            <a:pPr marL="342900" indent="-342900">
              <a:buFont typeface="+mj-lt"/>
              <a:buAutoNum type="arabicPeriod"/>
            </a:pPr>
            <a:endParaRPr lang="fr-FR" sz="2000" b="1" dirty="0" smtClean="0">
              <a:solidFill>
                <a:srgbClr val="00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187624" y="692696"/>
            <a:ext cx="7956376" cy="7200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2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Etat des lieux du CHM-CDB en Afrique Centrale</a:t>
            </a:r>
            <a:endParaRPr lang="fr-FR" sz="26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Espace réservé du contenu 2"/>
          <p:cNvSpPr txBox="1">
            <a:spLocks/>
          </p:cNvSpPr>
          <p:nvPr/>
        </p:nvSpPr>
        <p:spPr>
          <a:xfrm>
            <a:off x="638598" y="1412776"/>
            <a:ext cx="8505402" cy="3456384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>
              <a:spcBef>
                <a:spcPct val="20000"/>
              </a:spcBef>
              <a:defRPr/>
            </a:pPr>
            <a:r>
              <a:rPr kumimoji="0" lang="fr-F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Révision</a:t>
            </a:r>
            <a:r>
              <a:rPr kumimoji="0" lang="fr-FR" sz="28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des NBSAP des pays d’Afrique Centrale dans le cadre du Groupe de Travail Biodiversité avec l’appui de la Coopération japonaise (JICA) - 2012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v"/>
              <a:defRPr/>
            </a:pPr>
            <a:endParaRPr lang="fr-FR" sz="3200" u="sng" dirty="0" smtClean="0"/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fr-FR" sz="3200" u="sng" dirty="0" smtClean="0"/>
              <a:t>Indicateurs des Stratégies et Plans d'Action Nationaux pour la Diversité Biologique: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v"/>
              <a:defRPr/>
            </a:pPr>
            <a:endParaRPr lang="fr-FR" sz="3200" u="sng" dirty="0" smtClean="0"/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v"/>
              <a:defRPr/>
            </a:pPr>
            <a:r>
              <a:rPr lang="fr-FR" altLang="ja-JP" sz="3200" b="1" dirty="0" smtClean="0">
                <a:ea typeface="ＭＳ Ｐゴシック" charset="-128"/>
              </a:rPr>
              <a:t>Développement et renforcement du CHM national</a:t>
            </a:r>
            <a:r>
              <a:rPr lang="fr-FR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/>
            </a:r>
            <a:br>
              <a:rPr lang="fr-FR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endParaRPr lang="fr-FR" sz="3200" dirty="0" smtClean="0">
              <a:effectLst>
                <a:outerShdw blurRad="38100" dist="38100" dir="2700000" algn="tl">
                  <a:srgbClr val="C0C0C0"/>
                </a:outerShdw>
              </a:effectLst>
              <a:latin typeface="Bookman Old Style" pitchFamily="18" charset="0"/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v"/>
              <a:defRPr/>
            </a:pPr>
            <a:endParaRPr kumimoji="0" lang="fr-FR" sz="3200" b="1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" name="Espace réservé de la date 7"/>
          <p:cNvSpPr>
            <a:spLocks noGrp="1"/>
          </p:cNvSpPr>
          <p:nvPr>
            <p:ph type="dt" sz="half" idx="10"/>
          </p:nvPr>
        </p:nvSpPr>
        <p:spPr>
          <a:xfrm>
            <a:off x="457200" y="6453336"/>
            <a:ext cx="1810544" cy="365125"/>
          </a:xfrm>
          <a:noFill/>
        </p:spPr>
        <p:txBody>
          <a:bodyPr/>
          <a:lstStyle/>
          <a:p>
            <a:r>
              <a:rPr lang="fr-FR" cap="small" dirty="0" smtClean="0">
                <a:solidFill>
                  <a:schemeClr val="bg1"/>
                </a:solidFill>
              </a:rPr>
              <a:t>date</a:t>
            </a:r>
            <a:endParaRPr lang="fr-BE" cap="small" dirty="0">
              <a:solidFill>
                <a:schemeClr val="bg1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8643966" y="5988626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B99472BB-6F18-4CBE-9BE2-1D8D58B50E60}" type="slidenum">
              <a:rPr lang="fr-FR" smtClean="0">
                <a:solidFill>
                  <a:schemeClr val="bg1"/>
                </a:solidFill>
              </a:rPr>
              <a:pPr/>
              <a:t>17</a:t>
            </a:fld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1" name="Espace réservé du texte 2"/>
          <p:cNvSpPr txBox="1">
            <a:spLocks/>
          </p:cNvSpPr>
          <p:nvPr/>
        </p:nvSpPr>
        <p:spPr>
          <a:xfrm>
            <a:off x="4499992" y="6245622"/>
            <a:ext cx="5184576" cy="6397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Commission</a:t>
            </a:r>
            <a:r>
              <a:rPr kumimoji="0" lang="fr-FR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des </a:t>
            </a:r>
            <a:r>
              <a:rPr lang="fr-FR" dirty="0" smtClean="0">
                <a:solidFill>
                  <a:schemeClr val="bg1"/>
                </a:solidFill>
              </a:rPr>
              <a:t>F</a:t>
            </a:r>
            <a:r>
              <a:rPr kumimoji="0" lang="fr-FR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</a:t>
            </a:r>
            <a:r>
              <a:rPr lang="fr-FR" dirty="0" err="1" smtClean="0">
                <a:solidFill>
                  <a:schemeClr val="bg1"/>
                </a:solidFill>
              </a:rPr>
              <a:t>rêts</a:t>
            </a:r>
            <a:r>
              <a:rPr lang="fr-FR" dirty="0" smtClean="0">
                <a:solidFill>
                  <a:schemeClr val="bg1"/>
                </a:solidFill>
              </a:rPr>
              <a:t> d’Afrique Centrale</a:t>
            </a:r>
            <a:endParaRPr kumimoji="0" lang="fr-FR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187624" y="692696"/>
            <a:ext cx="7956376" cy="7200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2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Etat des lieux du CHM-CDB en Afrique Centrale</a:t>
            </a:r>
            <a:endParaRPr lang="fr-FR" sz="26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Espace réservé du contenu 2"/>
          <p:cNvSpPr txBox="1">
            <a:spLocks/>
          </p:cNvSpPr>
          <p:nvPr/>
        </p:nvSpPr>
        <p:spPr>
          <a:xfrm>
            <a:off x="638598" y="1124744"/>
            <a:ext cx="8505402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spcBef>
                <a:spcPct val="20000"/>
              </a:spcBef>
              <a:defRPr/>
            </a:pP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Révision</a:t>
            </a:r>
            <a:r>
              <a:rPr kumimoji="0" lang="fr-FR" sz="24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des NBSAP: Indicateurs sur le CHM national</a:t>
            </a:r>
            <a:endParaRPr kumimoji="0" lang="fr-FR" sz="3200" b="1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" name="Espace réservé de la date 7"/>
          <p:cNvSpPr>
            <a:spLocks noGrp="1"/>
          </p:cNvSpPr>
          <p:nvPr>
            <p:ph type="dt" sz="half" idx="10"/>
          </p:nvPr>
        </p:nvSpPr>
        <p:spPr>
          <a:xfrm>
            <a:off x="457200" y="6453336"/>
            <a:ext cx="1810544" cy="365125"/>
          </a:xfrm>
          <a:noFill/>
        </p:spPr>
        <p:txBody>
          <a:bodyPr/>
          <a:lstStyle/>
          <a:p>
            <a:r>
              <a:rPr lang="fr-FR" cap="small" dirty="0" smtClean="0">
                <a:solidFill>
                  <a:schemeClr val="bg1"/>
                </a:solidFill>
              </a:rPr>
              <a:t>date</a:t>
            </a:r>
            <a:endParaRPr lang="fr-BE" cap="small" dirty="0">
              <a:solidFill>
                <a:schemeClr val="bg1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8643966" y="5988626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B99472BB-6F18-4CBE-9BE2-1D8D58B50E60}" type="slidenum">
              <a:rPr lang="fr-FR" smtClean="0">
                <a:solidFill>
                  <a:schemeClr val="bg1"/>
                </a:solidFill>
              </a:rPr>
              <a:pPr/>
              <a:t>18</a:t>
            </a:fld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1" name="Espace réservé du texte 2"/>
          <p:cNvSpPr txBox="1">
            <a:spLocks/>
          </p:cNvSpPr>
          <p:nvPr/>
        </p:nvSpPr>
        <p:spPr>
          <a:xfrm>
            <a:off x="4499992" y="6245622"/>
            <a:ext cx="5184576" cy="6397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Commission</a:t>
            </a:r>
            <a:r>
              <a:rPr kumimoji="0" lang="fr-FR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des </a:t>
            </a:r>
            <a:r>
              <a:rPr lang="fr-FR" dirty="0" smtClean="0">
                <a:solidFill>
                  <a:schemeClr val="bg1"/>
                </a:solidFill>
              </a:rPr>
              <a:t>F</a:t>
            </a:r>
            <a:r>
              <a:rPr kumimoji="0" lang="fr-FR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</a:t>
            </a:r>
            <a:r>
              <a:rPr lang="fr-FR" dirty="0" err="1" smtClean="0">
                <a:solidFill>
                  <a:schemeClr val="bg1"/>
                </a:solidFill>
              </a:rPr>
              <a:t>rêts</a:t>
            </a:r>
            <a:r>
              <a:rPr lang="fr-FR" dirty="0" smtClean="0">
                <a:solidFill>
                  <a:schemeClr val="bg1"/>
                </a:solidFill>
              </a:rPr>
              <a:t> d’Afrique Centrale</a:t>
            </a:r>
            <a:endParaRPr kumimoji="0" lang="fr-FR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7" name="Tableau 6"/>
          <p:cNvGraphicFramePr>
            <a:graphicFrameLocks noGrp="1"/>
          </p:cNvGraphicFramePr>
          <p:nvPr/>
        </p:nvGraphicFramePr>
        <p:xfrm>
          <a:off x="0" y="1628800"/>
          <a:ext cx="9143999" cy="48418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7623"/>
                <a:gridCol w="1551939"/>
                <a:gridCol w="4712757"/>
                <a:gridCol w="1691680"/>
              </a:tblGrid>
              <a:tr h="576069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Pays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aseline="0" dirty="0" smtClean="0"/>
                        <a:t>CHM dans le NBSAP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aseline="0" dirty="0" smtClean="0"/>
                        <a:t>Eléments évoqués dans le NBSAP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Commentaires</a:t>
                      </a:r>
                      <a:endParaRPr lang="fr-FR" sz="1400" dirty="0"/>
                    </a:p>
                  </a:txBody>
                  <a:tcPr/>
                </a:tc>
              </a:tr>
              <a:tr h="144011"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Burundi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Non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-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60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Cameroun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Non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-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600"/>
                    </a:p>
                  </a:txBody>
                  <a:tcPr/>
                </a:tc>
              </a:tr>
              <a:tr h="395780"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Congo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dirty="0" smtClean="0">
                          <a:solidFill>
                            <a:srgbClr val="FF0000"/>
                          </a:solidFill>
                        </a:rPr>
                        <a:t>Oui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Le site  web CHM du Congo:</a:t>
                      </a:r>
                      <a:r>
                        <a:rPr lang="fr-FR" sz="1600" baseline="0" dirty="0" smtClean="0"/>
                        <a:t> </a:t>
                      </a:r>
                      <a:r>
                        <a:rPr lang="fr-FR" sz="1600" dirty="0" smtClean="0"/>
                        <a:t> http://bch-cbd.naturalsciences.be/congo/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Dernière mise à jour 2003</a:t>
                      </a:r>
                      <a:endParaRPr lang="fr-FR" sz="1600" dirty="0"/>
                    </a:p>
                  </a:txBody>
                  <a:tcPr/>
                </a:tc>
              </a:tr>
              <a:tr h="118467"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Gabon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Non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600"/>
                    </a:p>
                  </a:txBody>
                  <a:tcPr/>
                </a:tc>
              </a:tr>
              <a:tr h="395780"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Guinée</a:t>
                      </a:r>
                      <a:r>
                        <a:rPr lang="fr-FR" sz="1600" baseline="0" dirty="0" smtClean="0"/>
                        <a:t> </a:t>
                      </a:r>
                      <a:r>
                        <a:rPr lang="fr-FR" sz="1600" baseline="0" dirty="0" err="1" smtClean="0"/>
                        <a:t>Equ</a:t>
                      </a:r>
                      <a:r>
                        <a:rPr lang="fr-FR" sz="1600" baseline="0" dirty="0" smtClean="0"/>
                        <a:t>.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Non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-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60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RCA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Non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-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600"/>
                    </a:p>
                  </a:txBody>
                  <a:tcPr/>
                </a:tc>
              </a:tr>
              <a:tr h="322295"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RDC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>
                          <a:solidFill>
                            <a:srgbClr val="FF0000"/>
                          </a:solidFill>
                        </a:rPr>
                        <a:t>Oui</a:t>
                      </a:r>
                      <a:endParaRPr lang="fr-FR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http://bch-cbd.naturalsciences.be/congodr/cdr-fra/contribution/strataction/page1.htm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dirty="0" smtClean="0"/>
                        <a:t>Dernière mise à jour 2003</a:t>
                      </a:r>
                    </a:p>
                  </a:txBody>
                  <a:tcPr/>
                </a:tc>
              </a:tr>
              <a:tr h="395780"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Rwanda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Non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-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/>
                </a:tc>
              </a:tr>
              <a:tr h="395780"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STP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Non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-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/>
                </a:tc>
              </a:tr>
              <a:tr h="395780"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Tchad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>
                          <a:solidFill>
                            <a:srgbClr val="FF0000"/>
                          </a:solidFill>
                        </a:rPr>
                        <a:t>Oui</a:t>
                      </a:r>
                      <a:endParaRPr lang="fr-FR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http://bch-cbd.naturalsciences.be/tchad/ch-fra/implementation/documents/strategy/ch43.htm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sz="3200" dirty="0" smtClean="0"/>
              <a:t>Faiblesses</a:t>
            </a:r>
            <a:endParaRPr lang="fr-FR" sz="3200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1560" y="2174875"/>
            <a:ext cx="7992888" cy="3951288"/>
          </a:xfrm>
        </p:spPr>
        <p:txBody>
          <a:bodyPr>
            <a:normAutofit/>
          </a:bodyPr>
          <a:lstStyle/>
          <a:p>
            <a:pPr lvl="0" algn="just"/>
            <a:r>
              <a:rPr lang="fr-FR" dirty="0" smtClean="0">
                <a:latin typeface="Arial" pitchFamily="34" charset="0"/>
                <a:cs typeface="Arial" pitchFamily="34" charset="0"/>
              </a:rPr>
              <a:t>Absence 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de stratégie d’un 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CHM CDB régional</a:t>
            </a:r>
          </a:p>
          <a:p>
            <a:pPr lvl="0" algn="just"/>
            <a:r>
              <a:rPr lang="fr-FR" dirty="0" smtClean="0">
                <a:latin typeface="Arial" pitchFamily="34" charset="0"/>
                <a:cs typeface="Arial" pitchFamily="34" charset="0"/>
              </a:rPr>
              <a:t>Problème de communication entre PF CHM, PF Biodiversité nationaux sur le mise en œuvre des NBSAB</a:t>
            </a:r>
          </a:p>
          <a:p>
            <a:pPr lvl="0" algn="just"/>
            <a:r>
              <a:rPr lang="fr-FR" dirty="0" smtClean="0">
                <a:latin typeface="Arial" pitchFamily="34" charset="0"/>
                <a:cs typeface="Arial" pitchFamily="34" charset="0"/>
              </a:rPr>
              <a:t>Absence de collaboration 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franche entre 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PF CHM et niveau régional (GTBAC, COMIFAC)</a:t>
            </a:r>
          </a:p>
          <a:p>
            <a:pPr lvl="0" algn="just"/>
            <a:endParaRPr lang="fr-FR" b="1" dirty="0" smtClean="0">
              <a:latin typeface="Arial" pitchFamily="34" charset="0"/>
              <a:cs typeface="Arial" pitchFamily="34" charset="0"/>
            </a:endParaRPr>
          </a:p>
          <a:p>
            <a:endParaRPr lang="fr-FR" dirty="0"/>
          </a:p>
        </p:txBody>
      </p:sp>
      <p:sp>
        <p:nvSpPr>
          <p:cNvPr id="8" name="Espace réservé du contenu 2"/>
          <p:cNvSpPr txBox="1">
            <a:spLocks/>
          </p:cNvSpPr>
          <p:nvPr/>
        </p:nvSpPr>
        <p:spPr>
          <a:xfrm>
            <a:off x="1259632" y="692696"/>
            <a:ext cx="7884368" cy="576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sz="2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Etat des lieux du CHM-CDB en Afrique Centrale</a:t>
            </a:r>
            <a:endParaRPr kumimoji="0" lang="fr-FR" sz="26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0" name="Espace réservé de la date 7"/>
          <p:cNvSpPr>
            <a:spLocks noGrp="1"/>
          </p:cNvSpPr>
          <p:nvPr>
            <p:ph type="dt" sz="half" idx="10"/>
          </p:nvPr>
        </p:nvSpPr>
        <p:spPr>
          <a:xfrm>
            <a:off x="457200" y="6453336"/>
            <a:ext cx="1810544" cy="365125"/>
          </a:xfrm>
          <a:noFill/>
        </p:spPr>
        <p:txBody>
          <a:bodyPr/>
          <a:lstStyle/>
          <a:p>
            <a:r>
              <a:rPr lang="fr-FR" cap="small" dirty="0" smtClean="0">
                <a:solidFill>
                  <a:schemeClr val="bg1"/>
                </a:solidFill>
              </a:rPr>
              <a:t>date</a:t>
            </a:r>
            <a:endParaRPr lang="fr-BE" cap="small" dirty="0">
              <a:solidFill>
                <a:schemeClr val="bg1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8643966" y="5988626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B99472BB-6F18-4CBE-9BE2-1D8D58B50E60}" type="slidenum">
              <a:rPr lang="fr-FR" smtClean="0">
                <a:solidFill>
                  <a:schemeClr val="bg1"/>
                </a:solidFill>
              </a:rPr>
              <a:pPr/>
              <a:t>19</a:t>
            </a:fld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2" name="Espace réservé du texte 2"/>
          <p:cNvSpPr txBox="1">
            <a:spLocks/>
          </p:cNvSpPr>
          <p:nvPr/>
        </p:nvSpPr>
        <p:spPr>
          <a:xfrm>
            <a:off x="4499992" y="6245622"/>
            <a:ext cx="5184576" cy="6397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Commission</a:t>
            </a:r>
            <a:r>
              <a:rPr kumimoji="0" lang="fr-FR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des </a:t>
            </a:r>
            <a:r>
              <a:rPr lang="fr-FR" dirty="0" smtClean="0">
                <a:solidFill>
                  <a:schemeClr val="bg1"/>
                </a:solidFill>
              </a:rPr>
              <a:t>F</a:t>
            </a:r>
            <a:r>
              <a:rPr kumimoji="0" lang="fr-FR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</a:t>
            </a:r>
            <a:r>
              <a:rPr lang="fr-FR" dirty="0" err="1" smtClean="0">
                <a:solidFill>
                  <a:schemeClr val="bg1"/>
                </a:solidFill>
              </a:rPr>
              <a:t>rêts</a:t>
            </a:r>
            <a:r>
              <a:rPr lang="fr-FR" dirty="0" smtClean="0">
                <a:solidFill>
                  <a:schemeClr val="bg1"/>
                </a:solidFill>
              </a:rPr>
              <a:t> d’Afrique Centrale</a:t>
            </a:r>
            <a:endParaRPr kumimoji="0" lang="fr-FR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547664" y="692696"/>
            <a:ext cx="6500858" cy="100013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fr-FR" sz="3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Sommaire</a:t>
            </a:r>
            <a:endParaRPr lang="fr-FR" sz="28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Espace réservé du contenu 2"/>
          <p:cNvSpPr txBox="1">
            <a:spLocks/>
          </p:cNvSpPr>
          <p:nvPr/>
        </p:nvSpPr>
        <p:spPr>
          <a:xfrm>
            <a:off x="1500166" y="1714488"/>
            <a:ext cx="7643834" cy="45228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AutoNum type="arabicPeriod"/>
              <a:tabLst/>
              <a:defRPr/>
            </a:pPr>
            <a:r>
              <a:rPr kumimoji="0" lang="fr-FR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La COMIFAC et son Plan</a:t>
            </a:r>
            <a:r>
              <a:rPr kumimoji="0" lang="fr-FR" sz="24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de Convergence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AutoNum type="arabicPeriod"/>
              <a:tabLst/>
              <a:defRPr/>
            </a:pPr>
            <a:endParaRPr kumimoji="0" lang="fr-FR" sz="240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AutoNum type="arabicPeriod"/>
              <a:tabLst/>
              <a:defRPr/>
            </a:pPr>
            <a:r>
              <a:rPr kumimoji="0" lang="fr-FR" sz="24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Etat </a:t>
            </a:r>
            <a:r>
              <a:rPr lang="fr-FR" sz="2400" dirty="0" smtClean="0">
                <a:latin typeface="Arial" pitchFamily="34" charset="0"/>
                <a:cs typeface="Arial" pitchFamily="34" charset="0"/>
              </a:rPr>
              <a:t>des lieux du</a:t>
            </a:r>
            <a:r>
              <a:rPr kumimoji="0" lang="fr-FR" sz="24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CHM-CDB en Afrique Centrale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AutoNum type="arabicPeriod"/>
              <a:tabLst/>
              <a:defRPr/>
            </a:pPr>
            <a:endParaRPr lang="fr-FR" sz="2400" baseline="0" dirty="0" smtClean="0">
              <a:latin typeface="Arial" pitchFamily="34" charset="0"/>
              <a:cs typeface="Arial" pitchFamily="34" charset="0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AutoNum type="arabicPeriod"/>
              <a:tabLst/>
              <a:defRPr/>
            </a:pPr>
            <a:r>
              <a:rPr kumimoji="0" lang="fr-FR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Enjeux et perspectives</a:t>
            </a:r>
            <a:endParaRPr kumimoji="0" lang="fr-FR" sz="24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8643966" y="5988626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B99472BB-6F18-4CBE-9BE2-1D8D58B50E60}" type="slidenum">
              <a:rPr lang="fr-FR" smtClean="0">
                <a:solidFill>
                  <a:schemeClr val="bg1"/>
                </a:solidFill>
              </a:rPr>
              <a:pPr/>
              <a:t>2</a:t>
            </a:fld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1" name="Espace réservé du texte 2"/>
          <p:cNvSpPr txBox="1">
            <a:spLocks/>
          </p:cNvSpPr>
          <p:nvPr/>
        </p:nvSpPr>
        <p:spPr>
          <a:xfrm>
            <a:off x="4499992" y="6245622"/>
            <a:ext cx="5184576" cy="6397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Commission</a:t>
            </a:r>
            <a:r>
              <a:rPr kumimoji="0" lang="fr-FR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des </a:t>
            </a:r>
            <a:r>
              <a:rPr lang="fr-FR" dirty="0" smtClean="0">
                <a:solidFill>
                  <a:schemeClr val="bg1"/>
                </a:solidFill>
              </a:rPr>
              <a:t>F</a:t>
            </a:r>
            <a:r>
              <a:rPr kumimoji="0" lang="fr-FR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</a:t>
            </a:r>
            <a:r>
              <a:rPr lang="fr-FR" dirty="0" err="1" smtClean="0">
                <a:solidFill>
                  <a:schemeClr val="bg1"/>
                </a:solidFill>
              </a:rPr>
              <a:t>rêts</a:t>
            </a:r>
            <a:r>
              <a:rPr lang="fr-FR" dirty="0" smtClean="0">
                <a:solidFill>
                  <a:schemeClr val="bg1"/>
                </a:solidFill>
              </a:rPr>
              <a:t> d’Afrique Centrale</a:t>
            </a:r>
            <a:endParaRPr kumimoji="0" lang="fr-FR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0"/>
          </p:nvPr>
        </p:nvSpPr>
        <p:spPr>
          <a:xfrm>
            <a:off x="457200" y="6506250"/>
            <a:ext cx="1810544" cy="365125"/>
          </a:xfrm>
          <a:noFill/>
        </p:spPr>
        <p:txBody>
          <a:bodyPr/>
          <a:lstStyle/>
          <a:p>
            <a:r>
              <a:rPr lang="fr-FR" sz="1400" b="1" cap="small" dirty="0" smtClean="0">
                <a:solidFill>
                  <a:schemeClr val="bg1"/>
                </a:solidFill>
              </a:rPr>
              <a:t>23-25 avril 2012</a:t>
            </a:r>
            <a:endParaRPr lang="fr-BE" b="1" cap="small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1560" y="1088600"/>
            <a:ext cx="8280920" cy="5400600"/>
          </a:xfrm>
        </p:spPr>
        <p:txBody>
          <a:bodyPr>
            <a:normAutofit/>
          </a:bodyPr>
          <a:lstStyle/>
          <a:p>
            <a:pPr algn="just"/>
            <a:r>
              <a:rPr lang="fr-FR" dirty="0" smtClean="0">
                <a:latin typeface="Arial" pitchFamily="34" charset="0"/>
                <a:cs typeface="Arial" pitchFamily="34" charset="0"/>
              </a:rPr>
              <a:t>Capitalisation des acquis générés par les projets mis en œuvre et partage des expériences réussies en matière de CHM (Cameroun, Burundi, RCA, </a:t>
            </a:r>
            <a:r>
              <a:rPr lang="fr-FR" smtClean="0">
                <a:latin typeface="Arial" pitchFamily="34" charset="0"/>
                <a:cs typeface="Arial" pitchFamily="34" charset="0"/>
              </a:rPr>
              <a:t>etc.)</a:t>
            </a:r>
          </a:p>
          <a:p>
            <a:pPr algn="just"/>
            <a:endParaRPr lang="fr-FR" sz="1400" dirty="0" smtClean="0">
              <a:latin typeface="Arial" pitchFamily="34" charset="0"/>
              <a:cs typeface="Arial" pitchFamily="34" charset="0"/>
            </a:endParaRPr>
          </a:p>
          <a:p>
            <a:pPr lvl="0" algn="just"/>
            <a:r>
              <a:rPr lang="fr-FR" dirty="0" smtClean="0">
                <a:latin typeface="Arial" pitchFamily="34" charset="0"/>
                <a:cs typeface="Arial" pitchFamily="34" charset="0"/>
              </a:rPr>
              <a:t>Nécessité de la mise en place d’un CHM CDB régional</a:t>
            </a:r>
          </a:p>
          <a:p>
            <a:pPr lvl="0" algn="just"/>
            <a:r>
              <a:rPr lang="fr-FR" dirty="0" smtClean="0">
                <a:latin typeface="Arial" pitchFamily="34" charset="0"/>
                <a:cs typeface="Arial" pitchFamily="34" charset="0"/>
              </a:rPr>
              <a:t>Développement d’une stratégie CHM CDB régional (par un consultant)</a:t>
            </a:r>
          </a:p>
          <a:p>
            <a:pPr lvl="0" algn="just"/>
            <a:endParaRPr lang="fr-FR" sz="1500" dirty="0" smtClean="0">
              <a:latin typeface="Arial" pitchFamily="34" charset="0"/>
              <a:cs typeface="Arial" pitchFamily="34" charset="0"/>
            </a:endParaRPr>
          </a:p>
          <a:p>
            <a:pPr lvl="0" algn="just"/>
            <a:r>
              <a:rPr lang="fr-FR" dirty="0" smtClean="0">
                <a:latin typeface="Arial" pitchFamily="34" charset="0"/>
                <a:cs typeface="Arial" pitchFamily="34" charset="0"/>
              </a:rPr>
              <a:t>Finalisation du site web CHM régional et passerelle avec le portail web COMIFAC en cours de création</a:t>
            </a:r>
          </a:p>
          <a:p>
            <a:pPr lvl="0" algn="just"/>
            <a:endParaRPr lang="fr-FR" sz="1500" dirty="0" smtClean="0">
              <a:latin typeface="Arial" pitchFamily="34" charset="0"/>
              <a:cs typeface="Arial" pitchFamily="34" charset="0"/>
            </a:endParaRPr>
          </a:p>
          <a:p>
            <a:pPr lvl="0" algn="just"/>
            <a:r>
              <a:rPr lang="fr-FR" dirty="0" smtClean="0">
                <a:latin typeface="Arial" pitchFamily="34" charset="0"/>
                <a:cs typeface="Arial" pitchFamily="34" charset="0"/>
              </a:rPr>
              <a:t>Sensibilisation des autres pays à s’engager dans le développement/redynamisation de leur CHM nationaux</a:t>
            </a:r>
          </a:p>
          <a:p>
            <a:endParaRPr lang="fr-FR" dirty="0"/>
          </a:p>
        </p:txBody>
      </p:sp>
      <p:sp>
        <p:nvSpPr>
          <p:cNvPr id="8" name="Espace réservé du contenu 2"/>
          <p:cNvSpPr txBox="1">
            <a:spLocks/>
          </p:cNvSpPr>
          <p:nvPr/>
        </p:nvSpPr>
        <p:spPr>
          <a:xfrm>
            <a:off x="1259632" y="377906"/>
            <a:ext cx="7884368" cy="576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sz="2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Enjeux et perspectives</a:t>
            </a:r>
            <a:endParaRPr kumimoji="0" lang="fr-FR" sz="26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0" name="Espace réservé de la date 7"/>
          <p:cNvSpPr>
            <a:spLocks noGrp="1"/>
          </p:cNvSpPr>
          <p:nvPr>
            <p:ph type="dt" sz="half" idx="10"/>
          </p:nvPr>
        </p:nvSpPr>
        <p:spPr>
          <a:xfrm>
            <a:off x="457200" y="6453336"/>
            <a:ext cx="1810544" cy="365125"/>
          </a:xfrm>
          <a:noFill/>
        </p:spPr>
        <p:txBody>
          <a:bodyPr/>
          <a:lstStyle/>
          <a:p>
            <a:r>
              <a:rPr lang="fr-FR" cap="small" dirty="0" smtClean="0">
                <a:solidFill>
                  <a:schemeClr val="bg1"/>
                </a:solidFill>
              </a:rPr>
              <a:t>date</a:t>
            </a:r>
            <a:endParaRPr lang="fr-BE" cap="small" dirty="0">
              <a:solidFill>
                <a:schemeClr val="bg1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8643966" y="5988626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B99472BB-6F18-4CBE-9BE2-1D8D58B50E60}" type="slidenum">
              <a:rPr lang="fr-FR" smtClean="0">
                <a:solidFill>
                  <a:schemeClr val="bg1"/>
                </a:solidFill>
              </a:rPr>
              <a:pPr/>
              <a:t>20</a:t>
            </a:fld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2" name="Espace réservé du texte 2"/>
          <p:cNvSpPr txBox="1">
            <a:spLocks/>
          </p:cNvSpPr>
          <p:nvPr/>
        </p:nvSpPr>
        <p:spPr>
          <a:xfrm>
            <a:off x="4499992" y="6245622"/>
            <a:ext cx="5184576" cy="6397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Commission</a:t>
            </a:r>
            <a:r>
              <a:rPr kumimoji="0" lang="fr-FR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des </a:t>
            </a:r>
            <a:r>
              <a:rPr lang="fr-FR" dirty="0" smtClean="0">
                <a:solidFill>
                  <a:schemeClr val="bg1"/>
                </a:solidFill>
              </a:rPr>
              <a:t>F</a:t>
            </a:r>
            <a:r>
              <a:rPr kumimoji="0" lang="fr-FR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</a:t>
            </a:r>
            <a:r>
              <a:rPr lang="fr-FR" dirty="0" err="1" smtClean="0">
                <a:solidFill>
                  <a:schemeClr val="bg1"/>
                </a:solidFill>
              </a:rPr>
              <a:t>rêts</a:t>
            </a:r>
            <a:r>
              <a:rPr lang="fr-FR" dirty="0" smtClean="0">
                <a:solidFill>
                  <a:schemeClr val="bg1"/>
                </a:solidFill>
              </a:rPr>
              <a:t> d’Afrique Centrale</a:t>
            </a:r>
            <a:endParaRPr kumimoji="0" lang="fr-FR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1560" y="1088600"/>
            <a:ext cx="8280920" cy="5400600"/>
          </a:xfrm>
        </p:spPr>
        <p:txBody>
          <a:bodyPr>
            <a:normAutofit/>
          </a:bodyPr>
          <a:lstStyle/>
          <a:p>
            <a:pPr lvl="0" algn="just"/>
            <a:r>
              <a:rPr lang="fr-FR" dirty="0" smtClean="0">
                <a:latin typeface="Arial" pitchFamily="34" charset="0"/>
                <a:cs typeface="Arial" pitchFamily="34" charset="0"/>
              </a:rPr>
              <a:t>Renforcement du rôle du CHM dans l’internalisation de la stratégie régionale APA</a:t>
            </a:r>
          </a:p>
          <a:p>
            <a:pPr lvl="0" algn="just"/>
            <a:endParaRPr lang="fr-FR" dirty="0" smtClean="0">
              <a:latin typeface="Arial" pitchFamily="34" charset="0"/>
              <a:cs typeface="Arial" pitchFamily="34" charset="0"/>
            </a:endParaRPr>
          </a:p>
          <a:p>
            <a:pPr lvl="0" algn="just"/>
            <a:r>
              <a:rPr lang="fr-FR" dirty="0" smtClean="0">
                <a:latin typeface="Arial" pitchFamily="34" charset="0"/>
                <a:cs typeface="Arial" pitchFamily="34" charset="0"/>
              </a:rPr>
              <a:t>Mise en réseau des CHM nationaux avec le CHM régional</a:t>
            </a:r>
          </a:p>
          <a:p>
            <a:pPr lvl="0" algn="just"/>
            <a:endParaRPr lang="fr-FR" dirty="0" smtClean="0">
              <a:latin typeface="Arial" pitchFamily="34" charset="0"/>
              <a:cs typeface="Arial" pitchFamily="34" charset="0"/>
            </a:endParaRPr>
          </a:p>
          <a:p>
            <a:pPr lvl="0" algn="just"/>
            <a:r>
              <a:rPr lang="fr-FR" dirty="0" smtClean="0">
                <a:latin typeface="Arial" pitchFamily="34" charset="0"/>
                <a:cs typeface="Arial" pitchFamily="34" charset="0"/>
              </a:rPr>
              <a:t>Révision du Plan de Convergence: une opportunité pour rendre plus visible le CHM CDB</a:t>
            </a:r>
          </a:p>
          <a:p>
            <a:pPr lvl="0" algn="just"/>
            <a:endParaRPr lang="fr-FR" dirty="0" smtClean="0">
              <a:latin typeface="Arial" pitchFamily="34" charset="0"/>
              <a:cs typeface="Arial" pitchFamily="34" charset="0"/>
            </a:endParaRPr>
          </a:p>
          <a:p>
            <a:pPr lvl="0" algn="just"/>
            <a:r>
              <a:rPr lang="fr-FR" dirty="0" smtClean="0">
                <a:latin typeface="Arial" pitchFamily="34" charset="0"/>
                <a:cs typeface="Arial" pitchFamily="34" charset="0"/>
              </a:rPr>
              <a:t>Mobilisation des financements</a:t>
            </a:r>
          </a:p>
          <a:p>
            <a:pPr lvl="0" algn="just"/>
            <a:endParaRPr lang="fr-FR" dirty="0" smtClean="0">
              <a:latin typeface="Arial" pitchFamily="34" charset="0"/>
              <a:cs typeface="Arial" pitchFamily="34" charset="0"/>
            </a:endParaRPr>
          </a:p>
          <a:p>
            <a:pPr lvl="0" algn="just"/>
            <a:r>
              <a:rPr lang="fr-FR" dirty="0" smtClean="0">
                <a:latin typeface="Arial" pitchFamily="34" charset="0"/>
                <a:cs typeface="Arial" pitchFamily="34" charset="0"/>
              </a:rPr>
              <a:t>Renforcement du partenariats avec la Belgique</a:t>
            </a:r>
            <a:endParaRPr lang="fr-FR" b="1" dirty="0" smtClean="0">
              <a:latin typeface="Arial" pitchFamily="34" charset="0"/>
              <a:cs typeface="Arial" pitchFamily="34" charset="0"/>
            </a:endParaRPr>
          </a:p>
          <a:p>
            <a:endParaRPr lang="fr-FR" dirty="0"/>
          </a:p>
        </p:txBody>
      </p:sp>
      <p:sp>
        <p:nvSpPr>
          <p:cNvPr id="8" name="Espace réservé du contenu 2"/>
          <p:cNvSpPr txBox="1">
            <a:spLocks/>
          </p:cNvSpPr>
          <p:nvPr/>
        </p:nvSpPr>
        <p:spPr>
          <a:xfrm>
            <a:off x="1259632" y="377906"/>
            <a:ext cx="7884368" cy="576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sz="2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Enjeux et perspectives</a:t>
            </a:r>
            <a:endParaRPr kumimoji="0" lang="fr-FR" sz="26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0" name="Espace réservé de la date 7"/>
          <p:cNvSpPr>
            <a:spLocks noGrp="1"/>
          </p:cNvSpPr>
          <p:nvPr>
            <p:ph type="dt" sz="half" idx="10"/>
          </p:nvPr>
        </p:nvSpPr>
        <p:spPr>
          <a:xfrm>
            <a:off x="457200" y="6453336"/>
            <a:ext cx="1810544" cy="365125"/>
          </a:xfrm>
          <a:noFill/>
        </p:spPr>
        <p:txBody>
          <a:bodyPr/>
          <a:lstStyle/>
          <a:p>
            <a:r>
              <a:rPr lang="fr-FR" cap="small" dirty="0" smtClean="0">
                <a:solidFill>
                  <a:schemeClr val="bg1"/>
                </a:solidFill>
              </a:rPr>
              <a:t>date</a:t>
            </a:r>
            <a:endParaRPr lang="fr-BE" cap="small" dirty="0">
              <a:solidFill>
                <a:schemeClr val="bg1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8643966" y="5988626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B99472BB-6F18-4CBE-9BE2-1D8D58B50E60}" type="slidenum">
              <a:rPr lang="fr-FR" smtClean="0">
                <a:solidFill>
                  <a:schemeClr val="bg1"/>
                </a:solidFill>
              </a:rPr>
              <a:pPr/>
              <a:t>21</a:t>
            </a:fld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2" name="Espace réservé du texte 2"/>
          <p:cNvSpPr txBox="1">
            <a:spLocks/>
          </p:cNvSpPr>
          <p:nvPr/>
        </p:nvSpPr>
        <p:spPr>
          <a:xfrm>
            <a:off x="4499992" y="6245622"/>
            <a:ext cx="5184576" cy="6397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Commission</a:t>
            </a:r>
            <a:r>
              <a:rPr kumimoji="0" lang="fr-FR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des </a:t>
            </a:r>
            <a:r>
              <a:rPr lang="fr-FR" dirty="0" smtClean="0">
                <a:solidFill>
                  <a:schemeClr val="bg1"/>
                </a:solidFill>
              </a:rPr>
              <a:t>F</a:t>
            </a:r>
            <a:r>
              <a:rPr kumimoji="0" lang="fr-FR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</a:t>
            </a:r>
            <a:r>
              <a:rPr lang="fr-FR" dirty="0" err="1" smtClean="0">
                <a:solidFill>
                  <a:schemeClr val="bg1"/>
                </a:solidFill>
              </a:rPr>
              <a:t>rêts</a:t>
            </a:r>
            <a:r>
              <a:rPr lang="fr-FR" dirty="0" smtClean="0">
                <a:solidFill>
                  <a:schemeClr val="bg1"/>
                </a:solidFill>
              </a:rPr>
              <a:t> d’Afrique Centrale</a:t>
            </a:r>
            <a:endParaRPr kumimoji="0" lang="fr-FR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7144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2071670" y="1785926"/>
            <a:ext cx="6100730" cy="1500198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fr-FR" sz="13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MERCI</a:t>
            </a:r>
            <a:endParaRPr lang="fr-FR" sz="13800" dirty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Sous-titre 2"/>
          <p:cNvSpPr txBox="1">
            <a:spLocks/>
          </p:cNvSpPr>
          <p:nvPr/>
        </p:nvSpPr>
        <p:spPr>
          <a:xfrm>
            <a:off x="1285852" y="6286520"/>
            <a:ext cx="7572428" cy="5714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 algn="ctr">
              <a:spcBef>
                <a:spcPct val="20000"/>
              </a:spcBef>
            </a:pPr>
            <a:r>
              <a:rPr lang="fr-FR" sz="1200" dirty="0">
                <a:solidFill>
                  <a:schemeClr val="bg1"/>
                </a:solidFill>
              </a:rPr>
              <a:t>Tél : (+237) 22 21 35 11  (+237)  22 21 35 12  Fax: (+237)  22 20 48 03   </a:t>
            </a:r>
            <a:r>
              <a:rPr lang="fr-FR" sz="1200" dirty="0" smtClean="0">
                <a:solidFill>
                  <a:schemeClr val="bg1"/>
                </a:solidFill>
              </a:rPr>
              <a:t>BP.  </a:t>
            </a:r>
            <a:r>
              <a:rPr lang="fr-FR" sz="1200" dirty="0">
                <a:solidFill>
                  <a:schemeClr val="bg1"/>
                </a:solidFill>
              </a:rPr>
              <a:t>20818 Yaoundé Cameroun  </a:t>
            </a:r>
          </a:p>
          <a:p>
            <a:pPr lvl="0" algn="ctr">
              <a:spcBef>
                <a:spcPct val="20000"/>
              </a:spcBef>
            </a:pPr>
            <a:r>
              <a:rPr lang="fr-FR" sz="1200" dirty="0">
                <a:solidFill>
                  <a:schemeClr val="bg1"/>
                </a:solidFill>
              </a:rPr>
              <a:t> Email : comifac@comifac.org - comifac2005@yahoo.fr   Site web : </a:t>
            </a:r>
            <a:r>
              <a:rPr lang="fr-FR" sz="1200" dirty="0" smtClean="0">
                <a:solidFill>
                  <a:schemeClr val="bg1"/>
                </a:solidFill>
              </a:rPr>
              <a:t>www.comifac.org</a:t>
            </a:r>
            <a:endParaRPr kumimoji="0" lang="fr-FR" sz="12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050" name="Picture 2" descr="D:\INTER Activ\COMIFAC\CHARTE GRAPHIQUE COMIFAC\LE LOGO COMIFAC ++\LOGO COMIFAC fina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4715800"/>
            <a:ext cx="1143008" cy="1142092"/>
          </a:xfrm>
          <a:prstGeom prst="rect">
            <a:avLst/>
          </a:prstGeom>
          <a:noFill/>
        </p:spPr>
      </p:pic>
      <p:sp>
        <p:nvSpPr>
          <p:cNvPr id="8" name="ZoneTexte 7"/>
          <p:cNvSpPr txBox="1"/>
          <p:nvPr/>
        </p:nvSpPr>
        <p:spPr>
          <a:xfrm>
            <a:off x="8643966" y="5988626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B99472BB-6F18-4CBE-9BE2-1D8D58B50E60}" type="slidenum">
              <a:rPr lang="fr-FR" b="1" smtClean="0">
                <a:solidFill>
                  <a:schemeClr val="bg1"/>
                </a:solidFill>
              </a:rPr>
              <a:pPr/>
              <a:t>22</a:t>
            </a:fld>
            <a:endParaRPr lang="fr-FR" b="1" dirty="0">
              <a:solidFill>
                <a:schemeClr val="bg1"/>
              </a:solidFill>
            </a:endParaRPr>
          </a:p>
        </p:txBody>
      </p:sp>
      <p:sp>
        <p:nvSpPr>
          <p:cNvPr id="9" name="Sous-titre 2"/>
          <p:cNvSpPr txBox="1">
            <a:spLocks/>
          </p:cNvSpPr>
          <p:nvPr/>
        </p:nvSpPr>
        <p:spPr>
          <a:xfrm>
            <a:off x="1714480" y="5214950"/>
            <a:ext cx="5000660" cy="73433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>
              <a:spcBef>
                <a:spcPct val="20000"/>
              </a:spcBef>
            </a:pPr>
            <a:r>
              <a:rPr lang="fr-FR" i="1" dirty="0" smtClean="0">
                <a:solidFill>
                  <a:srgbClr val="003300"/>
                </a:solidFill>
                <a:latin typeface="Utsaah" pitchFamily="34" charset="0"/>
                <a:cs typeface="Utsaah" pitchFamily="34" charset="0"/>
              </a:rPr>
              <a:t>Une dimension régionale pour la conservation </a:t>
            </a:r>
          </a:p>
          <a:p>
            <a:pPr lvl="0">
              <a:spcBef>
                <a:spcPct val="20000"/>
              </a:spcBef>
            </a:pPr>
            <a:r>
              <a:rPr lang="fr-FR" sz="1600" i="1" dirty="0" smtClean="0">
                <a:solidFill>
                  <a:srgbClr val="003300"/>
                </a:solidFill>
                <a:latin typeface="Utsaah" pitchFamily="34" charset="0"/>
                <a:cs typeface="Utsaah" pitchFamily="34" charset="0"/>
              </a:rPr>
              <a:t>e</a:t>
            </a:r>
            <a:r>
              <a:rPr lang="fr-FR" i="1" dirty="0" smtClean="0">
                <a:solidFill>
                  <a:srgbClr val="003300"/>
                </a:solidFill>
                <a:latin typeface="Utsaah" pitchFamily="34" charset="0"/>
                <a:cs typeface="Utsaah" pitchFamily="34" charset="0"/>
              </a:rPr>
              <a:t>t la gestion durable des écosystèmes forestiers </a:t>
            </a:r>
            <a:endParaRPr kumimoji="0" lang="fr-FR" b="0" i="1" u="none" strike="noStrike" kern="1200" cap="none" spc="0" normalizeH="0" baseline="0" noProof="0" dirty="0" smtClean="0">
              <a:ln>
                <a:noFill/>
              </a:ln>
              <a:solidFill>
                <a:srgbClr val="003300"/>
              </a:solidFill>
              <a:effectLst/>
              <a:uLnTx/>
              <a:uFillTx/>
              <a:latin typeface="Utsaah" pitchFamily="34" charset="0"/>
              <a:cs typeface="Utsaah" pitchFamily="34" charset="0"/>
            </a:endParaRPr>
          </a:p>
        </p:txBody>
      </p:sp>
      <p:sp>
        <p:nvSpPr>
          <p:cNvPr id="10" name="Sous-titre 2"/>
          <p:cNvSpPr txBox="1">
            <a:spLocks/>
          </p:cNvSpPr>
          <p:nvPr/>
        </p:nvSpPr>
        <p:spPr>
          <a:xfrm>
            <a:off x="1643042" y="4929198"/>
            <a:ext cx="5429288" cy="4286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>
              <a:spcBef>
                <a:spcPct val="20000"/>
              </a:spcBef>
            </a:pPr>
            <a:r>
              <a:rPr lang="fr-FR" sz="16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COMMISSION DES FORETS D’AFRIQUE CENTRALE</a:t>
            </a:r>
            <a:endParaRPr kumimoji="0" lang="fr-FR" sz="1600" b="1" i="0" u="none" strike="noStrike" kern="1200" cap="none" spc="0" normalizeH="0" baseline="0" noProof="0" dirty="0" smtClean="0">
              <a:ln>
                <a:noFill/>
              </a:ln>
              <a:solidFill>
                <a:srgbClr val="0033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2"/>
          <p:cNvSpPr txBox="1">
            <a:spLocks/>
          </p:cNvSpPr>
          <p:nvPr/>
        </p:nvSpPr>
        <p:spPr>
          <a:xfrm>
            <a:off x="1475656" y="1844824"/>
            <a:ext cx="4800026" cy="418368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Dates majeures de l’engagement politique</a:t>
            </a: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>
          <a:xfrm>
            <a:off x="1142976" y="2285992"/>
            <a:ext cx="5373240" cy="35004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63538" indent="-188913">
              <a:lnSpc>
                <a:spcPct val="90000"/>
              </a:lnSpc>
              <a:buClr>
                <a:schemeClr val="tx2"/>
              </a:buClr>
              <a:buSzTx/>
              <a:buFont typeface="Wingdings" pitchFamily="2" charset="2"/>
              <a:buChar char="q"/>
              <a:tabLst>
                <a:tab pos="355600" algn="l"/>
              </a:tabLst>
            </a:pPr>
            <a:r>
              <a:rPr lang="fr-FR" sz="2200" b="1" dirty="0" smtClean="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Mars 1999, Yaoundé</a:t>
            </a:r>
            <a:r>
              <a:rPr lang="fr-FR" sz="22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: </a:t>
            </a:r>
          </a:p>
          <a:p>
            <a:pPr marL="812800" lvl="1" indent="-269875">
              <a:lnSpc>
                <a:spcPct val="90000"/>
              </a:lnSpc>
              <a:buClr>
                <a:schemeClr val="accent1"/>
              </a:buClr>
              <a:buSzTx/>
              <a:buFont typeface="Wingdings" pitchFamily="2" charset="2"/>
              <a:buChar char="v"/>
              <a:tabLst>
                <a:tab pos="355600" algn="l"/>
              </a:tabLst>
            </a:pPr>
            <a:r>
              <a:rPr lang="fr-FR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1er Sommet des Chefs d’Etat d’Afrique Centrale;</a:t>
            </a:r>
          </a:p>
          <a:p>
            <a:pPr marL="812800" lvl="1" indent="-269875">
              <a:lnSpc>
                <a:spcPct val="90000"/>
              </a:lnSpc>
              <a:buClr>
                <a:schemeClr val="accent1"/>
              </a:buClr>
              <a:buSzTx/>
              <a:buFont typeface="Wingdings" pitchFamily="2" charset="2"/>
              <a:buChar char="v"/>
              <a:tabLst>
                <a:tab pos="355600" algn="l"/>
              </a:tabLst>
            </a:pPr>
            <a:endParaRPr lang="fr-FR" sz="9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812800" lvl="1" indent="-269875">
              <a:lnSpc>
                <a:spcPct val="90000"/>
              </a:lnSpc>
              <a:buClr>
                <a:schemeClr val="accent1"/>
              </a:buClr>
              <a:buSzTx/>
              <a:buFont typeface="Wingdings" pitchFamily="2" charset="2"/>
              <a:buChar char="v"/>
              <a:tabLst>
                <a:tab pos="355600" algn="l"/>
              </a:tabLst>
            </a:pPr>
            <a:r>
              <a:rPr lang="fr-FR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Signature de la Déclaration de Yaoundé sur la conservation, la gestion et le développement durable des écosystèmes forestiers</a:t>
            </a:r>
          </a:p>
          <a:p>
            <a:pPr marL="812800" lvl="1" indent="-269875">
              <a:lnSpc>
                <a:spcPct val="90000"/>
              </a:lnSpc>
              <a:buClr>
                <a:schemeClr val="accent1"/>
              </a:buClr>
              <a:buSzTx/>
              <a:buFont typeface="Wingdings" pitchFamily="2" charset="2"/>
              <a:buChar char="v"/>
              <a:tabLst>
                <a:tab pos="355600" algn="l"/>
              </a:tabLst>
            </a:pPr>
            <a:endParaRPr lang="fr-FR" sz="2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63538" indent="-188913">
              <a:lnSpc>
                <a:spcPct val="90000"/>
              </a:lnSpc>
              <a:buClr>
                <a:schemeClr val="tx2"/>
              </a:buClr>
              <a:buSzPct val="200000"/>
              <a:buFont typeface="Wingdings" pitchFamily="2" charset="2"/>
              <a:buChar char="q"/>
              <a:tabLst>
                <a:tab pos="355600" algn="l"/>
              </a:tabLst>
            </a:pPr>
            <a:r>
              <a:rPr lang="fr-FR" sz="12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fr-FR" sz="2200" b="1" dirty="0" smtClean="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Décembre 2000: </a:t>
            </a:r>
            <a:r>
              <a:rPr lang="fr-FR" sz="22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Création de la COMIFAC et élaboration du Plan de Convergence sous-régional (Version 1)</a:t>
            </a:r>
          </a:p>
          <a:p>
            <a:pPr marL="363538" indent="-188913">
              <a:lnSpc>
                <a:spcPct val="90000"/>
              </a:lnSpc>
              <a:buClr>
                <a:schemeClr val="tx2"/>
              </a:buClr>
              <a:buSzTx/>
              <a:buFont typeface="Wingdings" pitchFamily="2" charset="2"/>
              <a:buChar char="q"/>
              <a:tabLst>
                <a:tab pos="355600" algn="l"/>
              </a:tabLst>
            </a:pPr>
            <a:endParaRPr lang="fr-FR" sz="22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63538" indent="-188913">
              <a:lnSpc>
                <a:spcPct val="90000"/>
              </a:lnSpc>
              <a:buClr>
                <a:schemeClr val="tx2"/>
              </a:buClr>
              <a:buSzTx/>
              <a:buFont typeface="Wingdings" pitchFamily="2" charset="2"/>
              <a:buChar char="q"/>
              <a:tabLst>
                <a:tab pos="355600" algn="l"/>
              </a:tabLst>
            </a:pPr>
            <a:endParaRPr lang="fr-FR" sz="22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lvl="0" indent="-342900">
              <a:spcBef>
                <a:spcPct val="20000"/>
              </a:spcBef>
            </a:pPr>
            <a:endParaRPr lang="fr-FR" sz="2000" dirty="0" smtClean="0">
              <a:latin typeface="Arial" pitchFamily="34" charset="0"/>
              <a:cs typeface="Arial" pitchFamily="34" charset="0"/>
            </a:endParaRPr>
          </a:p>
          <a:p>
            <a:pPr marL="342900" lvl="0" indent="-342900">
              <a:spcBef>
                <a:spcPct val="20000"/>
              </a:spcBef>
            </a:pPr>
            <a:endParaRPr kumimoji="0" lang="fr-FR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42900" lvl="0" indent="-342900">
              <a:spcBef>
                <a:spcPct val="20000"/>
              </a:spcBef>
            </a:pPr>
            <a:r>
              <a:rPr lang="fr-FR" sz="2000" dirty="0" smtClean="0">
                <a:latin typeface="Arial" pitchFamily="34" charset="0"/>
                <a:cs typeface="Arial" pitchFamily="34" charset="0"/>
              </a:rPr>
              <a:t>       </a:t>
            </a:r>
            <a:endParaRPr kumimoji="0" lang="fr-FR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8643966" y="5988626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B99472BB-6F18-4CBE-9BE2-1D8D58B50E60}" type="slidenum">
              <a:rPr lang="fr-FR" smtClean="0">
                <a:solidFill>
                  <a:schemeClr val="bg1"/>
                </a:solidFill>
              </a:rPr>
              <a:pPr/>
              <a:t>3</a:t>
            </a:fld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500826" y="1928802"/>
            <a:ext cx="2286016" cy="371477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Picture 3" descr="C:\Users\Spirit\Desktop\LOGO COMIFAC 2r+.pn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6727902" y="2143116"/>
            <a:ext cx="1987453" cy="3206750"/>
          </a:xfrm>
          <a:prstGeom prst="rect">
            <a:avLst/>
          </a:prstGeom>
          <a:noFill/>
        </p:spPr>
      </p:pic>
      <p:sp>
        <p:nvSpPr>
          <p:cNvPr id="12" name="Espace réservé du contenu 2"/>
          <p:cNvSpPr txBox="1">
            <a:spLocks/>
          </p:cNvSpPr>
          <p:nvPr/>
        </p:nvSpPr>
        <p:spPr>
          <a:xfrm>
            <a:off x="1547664" y="692696"/>
            <a:ext cx="7344816" cy="100013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>
              <a:spcBef>
                <a:spcPct val="20000"/>
              </a:spcBef>
              <a:defRPr/>
            </a:pPr>
            <a:r>
              <a:rPr lang="fr-FR" sz="3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La COMIFAC et son Plan de Convergence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2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3" name="Espace réservé du texte 2"/>
          <p:cNvSpPr txBox="1">
            <a:spLocks/>
          </p:cNvSpPr>
          <p:nvPr/>
        </p:nvSpPr>
        <p:spPr>
          <a:xfrm>
            <a:off x="4499992" y="6245622"/>
            <a:ext cx="5184576" cy="6397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Commission</a:t>
            </a:r>
            <a:r>
              <a:rPr kumimoji="0" lang="fr-FR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des </a:t>
            </a:r>
            <a:r>
              <a:rPr lang="fr-FR" dirty="0" smtClean="0">
                <a:solidFill>
                  <a:schemeClr val="bg1"/>
                </a:solidFill>
              </a:rPr>
              <a:t>F</a:t>
            </a:r>
            <a:r>
              <a:rPr kumimoji="0" lang="fr-FR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</a:t>
            </a:r>
            <a:r>
              <a:rPr lang="fr-FR" dirty="0" err="1" smtClean="0">
                <a:solidFill>
                  <a:schemeClr val="bg1"/>
                </a:solidFill>
              </a:rPr>
              <a:t>rêts</a:t>
            </a:r>
            <a:r>
              <a:rPr lang="fr-FR" dirty="0" smtClean="0">
                <a:solidFill>
                  <a:schemeClr val="bg1"/>
                </a:solidFill>
              </a:rPr>
              <a:t> d’Afrique Centrale</a:t>
            </a:r>
            <a:endParaRPr kumimoji="0" lang="fr-FR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Espace réservé de la date 7"/>
          <p:cNvSpPr>
            <a:spLocks noGrp="1"/>
          </p:cNvSpPr>
          <p:nvPr>
            <p:ph type="dt" sz="half" idx="10"/>
          </p:nvPr>
        </p:nvSpPr>
        <p:spPr>
          <a:xfrm>
            <a:off x="457200" y="6506250"/>
            <a:ext cx="1810544" cy="365125"/>
          </a:xfrm>
          <a:noFill/>
        </p:spPr>
        <p:txBody>
          <a:bodyPr/>
          <a:lstStyle/>
          <a:p>
            <a:r>
              <a:rPr lang="fr-FR" sz="1400" b="1" cap="small" dirty="0" smtClean="0">
                <a:solidFill>
                  <a:schemeClr val="bg1"/>
                </a:solidFill>
              </a:rPr>
              <a:t>23-25 avril 2012</a:t>
            </a:r>
            <a:endParaRPr lang="fr-BE" b="1" cap="small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2"/>
          <p:cNvSpPr txBox="1">
            <a:spLocks/>
          </p:cNvSpPr>
          <p:nvPr/>
        </p:nvSpPr>
        <p:spPr>
          <a:xfrm>
            <a:off x="1475656" y="1844824"/>
            <a:ext cx="4800026" cy="418368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Dates majeures de l’engagement politique</a:t>
            </a: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>
          <a:xfrm>
            <a:off x="1142976" y="2285992"/>
            <a:ext cx="5373240" cy="35004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63538" indent="-188913">
              <a:lnSpc>
                <a:spcPct val="90000"/>
              </a:lnSpc>
              <a:buClr>
                <a:schemeClr val="tx2"/>
              </a:buClr>
              <a:buFont typeface="Wingdings" pitchFamily="2" charset="2"/>
              <a:buChar char="q"/>
              <a:tabLst>
                <a:tab pos="355600" algn="l"/>
              </a:tabLst>
            </a:pPr>
            <a:r>
              <a:rPr lang="fr-FR" sz="2200" b="1" dirty="0" smtClean="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2003 : </a:t>
            </a:r>
            <a:r>
              <a:rPr lang="fr-FR" sz="22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Evaluation à mi-parcours du Plan de Convergence: </a:t>
            </a:r>
            <a:r>
              <a:rPr lang="fr-FR" sz="2400" dirty="0" smtClean="0">
                <a:solidFill>
                  <a:srgbClr val="1C1C1C"/>
                </a:solidFill>
              </a:rPr>
              <a:t>Prise en compte des initiatives et processus nouveaux</a:t>
            </a:r>
          </a:p>
          <a:p>
            <a:pPr marL="363538" indent="-188913">
              <a:lnSpc>
                <a:spcPct val="90000"/>
              </a:lnSpc>
              <a:buClr>
                <a:schemeClr val="tx2"/>
              </a:buClr>
              <a:buSzTx/>
              <a:buFont typeface="Wingdings" pitchFamily="2" charset="2"/>
              <a:buChar char="q"/>
              <a:tabLst>
                <a:tab pos="355600" algn="l"/>
              </a:tabLst>
            </a:pPr>
            <a:endParaRPr lang="fr-FR" sz="2200" b="1" dirty="0" smtClean="0">
              <a:solidFill>
                <a:srgbClr val="0066C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63538" indent="-188913">
              <a:lnSpc>
                <a:spcPct val="90000"/>
              </a:lnSpc>
              <a:buClr>
                <a:schemeClr val="tx2"/>
              </a:buClr>
              <a:buSzTx/>
              <a:buFont typeface="Wingdings" pitchFamily="2" charset="2"/>
              <a:buChar char="q"/>
              <a:tabLst>
                <a:tab pos="355600" algn="l"/>
              </a:tabLst>
            </a:pPr>
            <a:r>
              <a:rPr lang="fr-FR" sz="2200" b="1" dirty="0" smtClean="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Févier 2005</a:t>
            </a:r>
            <a:r>
              <a:rPr lang="fr-FR" sz="2200" b="1" dirty="0" smtClean="0">
                <a:latin typeface="Book Antiqua" pitchFamily="18" charset="0"/>
              </a:rPr>
              <a:t> : </a:t>
            </a:r>
          </a:p>
          <a:p>
            <a:pPr marL="812800" lvl="1" indent="-269875">
              <a:lnSpc>
                <a:spcPct val="90000"/>
              </a:lnSpc>
              <a:buClr>
                <a:schemeClr val="accent1"/>
              </a:buClr>
              <a:buSzTx/>
              <a:buFont typeface="Wingdings" pitchFamily="2" charset="2"/>
              <a:buChar char="v"/>
              <a:tabLst>
                <a:tab pos="355600" algn="l"/>
              </a:tabLst>
            </a:pPr>
            <a:r>
              <a:rPr lang="fr-FR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Signature du traité instituant la COMIFAC lors du 2e Sommet des Chefs d’État,</a:t>
            </a:r>
          </a:p>
          <a:p>
            <a:pPr marL="812800" lvl="1" indent="-269875">
              <a:lnSpc>
                <a:spcPct val="90000"/>
              </a:lnSpc>
              <a:buClr>
                <a:schemeClr val="accent1"/>
              </a:buClr>
              <a:buSzTx/>
              <a:buFont typeface="Wingdings" pitchFamily="2" charset="2"/>
              <a:buChar char="v"/>
              <a:tabLst>
                <a:tab pos="355600" algn="l"/>
              </a:tabLst>
            </a:pPr>
            <a:endParaRPr lang="fr-FR" sz="8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812800" lvl="1" indent="-269875">
              <a:lnSpc>
                <a:spcPct val="90000"/>
              </a:lnSpc>
              <a:buClr>
                <a:schemeClr val="accent1"/>
              </a:buClr>
              <a:buSzTx/>
              <a:buFont typeface="Wingdings" pitchFamily="2" charset="2"/>
              <a:buChar char="v"/>
              <a:tabLst>
                <a:tab pos="355600" algn="l"/>
              </a:tabLst>
            </a:pPr>
            <a:r>
              <a:rPr lang="fr-FR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Adoption du Plan de Convergence sous-régional</a:t>
            </a:r>
            <a:endParaRPr lang="fr-FR" sz="2000" dirty="0" smtClean="0">
              <a:latin typeface="Arial" pitchFamily="34" charset="0"/>
              <a:cs typeface="Arial" pitchFamily="34" charset="0"/>
            </a:endParaRPr>
          </a:p>
          <a:p>
            <a:pPr marL="342900" lvl="0" indent="-342900">
              <a:spcBef>
                <a:spcPct val="20000"/>
              </a:spcBef>
            </a:pPr>
            <a:endParaRPr kumimoji="0" lang="fr-FR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42900" lvl="0" indent="-342900">
              <a:spcBef>
                <a:spcPct val="20000"/>
              </a:spcBef>
            </a:pPr>
            <a:r>
              <a:rPr lang="fr-FR" sz="2000" dirty="0" smtClean="0">
                <a:latin typeface="Arial" pitchFamily="34" charset="0"/>
                <a:cs typeface="Arial" pitchFamily="34" charset="0"/>
              </a:rPr>
              <a:t>       </a:t>
            </a:r>
            <a:endParaRPr kumimoji="0" lang="fr-FR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8643966" y="5988626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B99472BB-6F18-4CBE-9BE2-1D8D58B50E60}" type="slidenum">
              <a:rPr lang="fr-FR" smtClean="0">
                <a:solidFill>
                  <a:schemeClr val="bg1"/>
                </a:solidFill>
              </a:rPr>
              <a:pPr/>
              <a:t>4</a:t>
            </a:fld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500826" y="1928802"/>
            <a:ext cx="2286016" cy="371477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Picture 3" descr="C:\Users\Spirit\Desktop\LOGO COMIFAC 2r+.pn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6727902" y="2143116"/>
            <a:ext cx="1987453" cy="3206750"/>
          </a:xfrm>
          <a:prstGeom prst="rect">
            <a:avLst/>
          </a:prstGeom>
          <a:noFill/>
        </p:spPr>
      </p:pic>
      <p:sp>
        <p:nvSpPr>
          <p:cNvPr id="12" name="Espace réservé du contenu 2"/>
          <p:cNvSpPr txBox="1">
            <a:spLocks/>
          </p:cNvSpPr>
          <p:nvPr/>
        </p:nvSpPr>
        <p:spPr>
          <a:xfrm>
            <a:off x="1547664" y="692696"/>
            <a:ext cx="7344816" cy="100013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>
              <a:spcBef>
                <a:spcPct val="20000"/>
              </a:spcBef>
              <a:defRPr/>
            </a:pPr>
            <a:r>
              <a:rPr lang="fr-FR" sz="3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La COMIFAC et son Plan de Convergence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2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3" name="Espace réservé du texte 2"/>
          <p:cNvSpPr txBox="1">
            <a:spLocks/>
          </p:cNvSpPr>
          <p:nvPr/>
        </p:nvSpPr>
        <p:spPr>
          <a:xfrm>
            <a:off x="4499992" y="6245622"/>
            <a:ext cx="5184576" cy="6397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Commission</a:t>
            </a:r>
            <a:r>
              <a:rPr kumimoji="0" lang="fr-FR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des </a:t>
            </a:r>
            <a:r>
              <a:rPr lang="fr-FR" dirty="0" smtClean="0">
                <a:solidFill>
                  <a:schemeClr val="bg1"/>
                </a:solidFill>
              </a:rPr>
              <a:t>F</a:t>
            </a:r>
            <a:r>
              <a:rPr kumimoji="0" lang="fr-FR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</a:t>
            </a:r>
            <a:r>
              <a:rPr lang="fr-FR" dirty="0" err="1" smtClean="0">
                <a:solidFill>
                  <a:schemeClr val="bg1"/>
                </a:solidFill>
              </a:rPr>
              <a:t>rêts</a:t>
            </a:r>
            <a:r>
              <a:rPr lang="fr-FR" dirty="0" smtClean="0">
                <a:solidFill>
                  <a:schemeClr val="bg1"/>
                </a:solidFill>
              </a:rPr>
              <a:t> d’Afrique Centrale</a:t>
            </a:r>
            <a:endParaRPr kumimoji="0" lang="fr-FR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Espace réservé de la date 7"/>
          <p:cNvSpPr>
            <a:spLocks noGrp="1"/>
          </p:cNvSpPr>
          <p:nvPr>
            <p:ph type="dt" sz="half" idx="10"/>
          </p:nvPr>
        </p:nvSpPr>
        <p:spPr>
          <a:xfrm>
            <a:off x="457200" y="6506250"/>
            <a:ext cx="1810544" cy="365125"/>
          </a:xfrm>
          <a:noFill/>
        </p:spPr>
        <p:txBody>
          <a:bodyPr/>
          <a:lstStyle/>
          <a:p>
            <a:r>
              <a:rPr lang="fr-FR" sz="1400" b="1" cap="small" dirty="0" smtClean="0">
                <a:solidFill>
                  <a:schemeClr val="bg1"/>
                </a:solidFill>
              </a:rPr>
              <a:t>23-25 avril 2012</a:t>
            </a:r>
            <a:endParaRPr lang="fr-BE" b="1" cap="small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2"/>
          <p:cNvSpPr txBox="1">
            <a:spLocks/>
          </p:cNvSpPr>
          <p:nvPr/>
        </p:nvSpPr>
        <p:spPr>
          <a:xfrm>
            <a:off x="1475656" y="1844824"/>
            <a:ext cx="4800026" cy="418368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Dates majeures de l’engagement politique</a:t>
            </a: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>
          <a:xfrm>
            <a:off x="1142976" y="2285992"/>
            <a:ext cx="5373240" cy="35004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812800" lvl="1" indent="-269875">
              <a:lnSpc>
                <a:spcPct val="90000"/>
              </a:lnSpc>
              <a:buClr>
                <a:schemeClr val="accent1"/>
              </a:buClr>
              <a:buSzTx/>
              <a:buFont typeface="Wingdings" pitchFamily="2" charset="2"/>
              <a:buChar char="v"/>
              <a:tabLst>
                <a:tab pos="355600" algn="l"/>
              </a:tabLst>
            </a:pPr>
            <a:endParaRPr lang="fr-FR" sz="2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63538" indent="-188913">
              <a:lnSpc>
                <a:spcPct val="90000"/>
              </a:lnSpc>
              <a:buClr>
                <a:schemeClr val="tx2"/>
              </a:buClr>
              <a:buSzTx/>
              <a:buFont typeface="Wingdings" pitchFamily="2" charset="2"/>
              <a:buChar char="q"/>
              <a:tabLst>
                <a:tab pos="355600" algn="l"/>
              </a:tabLst>
            </a:pPr>
            <a:r>
              <a:rPr lang="fr-FR" sz="2200" b="1" dirty="0" smtClean="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2010-2012: </a:t>
            </a:r>
            <a:r>
              <a:rPr lang="fr-FR" sz="22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Processus de révision du Plan de Convergence (en cours)</a:t>
            </a:r>
          </a:p>
          <a:p>
            <a:pPr marL="363538" indent="-188913">
              <a:lnSpc>
                <a:spcPct val="90000"/>
              </a:lnSpc>
              <a:buClr>
                <a:schemeClr val="tx2"/>
              </a:buClr>
              <a:buSzTx/>
              <a:buFont typeface="Wingdings" pitchFamily="2" charset="2"/>
              <a:buChar char="q"/>
              <a:tabLst>
                <a:tab pos="355600" algn="l"/>
              </a:tabLst>
            </a:pPr>
            <a:endParaRPr lang="fr-FR" sz="22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63538" indent="-188913">
              <a:lnSpc>
                <a:spcPct val="90000"/>
              </a:lnSpc>
              <a:buClr>
                <a:schemeClr val="tx2"/>
              </a:buClr>
              <a:buSzTx/>
              <a:buFont typeface="Wingdings" pitchFamily="2" charset="2"/>
              <a:buChar char="q"/>
              <a:tabLst>
                <a:tab pos="355600" algn="l"/>
              </a:tabLst>
            </a:pPr>
            <a:r>
              <a:rPr lang="fr-FR" sz="2200" b="1" dirty="0" smtClean="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2012: </a:t>
            </a:r>
            <a:r>
              <a:rPr lang="fr-FR" sz="22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Evaluation du Plan d’opérations 2009-2011</a:t>
            </a:r>
          </a:p>
          <a:p>
            <a:pPr marL="820738" lvl="1" indent="-188913">
              <a:lnSpc>
                <a:spcPct val="90000"/>
              </a:lnSpc>
              <a:buClr>
                <a:schemeClr val="tx2"/>
              </a:buClr>
              <a:buFont typeface="Wingdings" pitchFamily="2" charset="2"/>
              <a:buChar char="v"/>
              <a:tabLst>
                <a:tab pos="355600" algn="l"/>
              </a:tabLst>
            </a:pPr>
            <a:r>
              <a:rPr lang="fr-FR" sz="22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Vers la planification de la phase 2012-2014</a:t>
            </a:r>
            <a:endParaRPr lang="fr-CA" sz="2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lvl="0" indent="-342900">
              <a:spcBef>
                <a:spcPct val="20000"/>
              </a:spcBef>
            </a:pPr>
            <a:endParaRPr lang="fr-FR" sz="2000" dirty="0" smtClean="0">
              <a:latin typeface="Arial" pitchFamily="34" charset="0"/>
              <a:cs typeface="Arial" pitchFamily="34" charset="0"/>
            </a:endParaRPr>
          </a:p>
          <a:p>
            <a:pPr marL="342900" lvl="0" indent="-342900">
              <a:spcBef>
                <a:spcPct val="20000"/>
              </a:spcBef>
            </a:pPr>
            <a:endParaRPr kumimoji="0" lang="fr-FR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42900" lvl="0" indent="-342900">
              <a:spcBef>
                <a:spcPct val="20000"/>
              </a:spcBef>
            </a:pPr>
            <a:r>
              <a:rPr lang="fr-FR" sz="2000" dirty="0" smtClean="0">
                <a:latin typeface="Arial" pitchFamily="34" charset="0"/>
                <a:cs typeface="Arial" pitchFamily="34" charset="0"/>
              </a:rPr>
              <a:t>       </a:t>
            </a:r>
            <a:endParaRPr kumimoji="0" lang="fr-FR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8643966" y="5988626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B99472BB-6F18-4CBE-9BE2-1D8D58B50E60}" type="slidenum">
              <a:rPr lang="fr-FR" smtClean="0">
                <a:solidFill>
                  <a:schemeClr val="bg1"/>
                </a:solidFill>
              </a:rPr>
              <a:pPr/>
              <a:t>5</a:t>
            </a:fld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500826" y="1928802"/>
            <a:ext cx="2286016" cy="371477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Picture 3" descr="C:\Users\Spirit\Desktop\LOGO COMIFAC 2r+.pn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6727902" y="2143116"/>
            <a:ext cx="1987453" cy="3206750"/>
          </a:xfrm>
          <a:prstGeom prst="rect">
            <a:avLst/>
          </a:prstGeom>
          <a:noFill/>
        </p:spPr>
      </p:pic>
      <p:sp>
        <p:nvSpPr>
          <p:cNvPr id="12" name="Espace réservé du contenu 2"/>
          <p:cNvSpPr txBox="1">
            <a:spLocks/>
          </p:cNvSpPr>
          <p:nvPr/>
        </p:nvSpPr>
        <p:spPr>
          <a:xfrm>
            <a:off x="1547664" y="692696"/>
            <a:ext cx="7344816" cy="100013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>
              <a:spcBef>
                <a:spcPct val="20000"/>
              </a:spcBef>
              <a:defRPr/>
            </a:pPr>
            <a:r>
              <a:rPr lang="fr-FR" sz="3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La COMIFAC et son Plan de Convergence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2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3" name="Espace réservé du texte 2"/>
          <p:cNvSpPr txBox="1">
            <a:spLocks/>
          </p:cNvSpPr>
          <p:nvPr/>
        </p:nvSpPr>
        <p:spPr>
          <a:xfrm>
            <a:off x="4499992" y="6245622"/>
            <a:ext cx="5184576" cy="6397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Commission</a:t>
            </a:r>
            <a:r>
              <a:rPr kumimoji="0" lang="fr-FR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des </a:t>
            </a:r>
            <a:r>
              <a:rPr lang="fr-FR" dirty="0" smtClean="0">
                <a:solidFill>
                  <a:schemeClr val="bg1"/>
                </a:solidFill>
              </a:rPr>
              <a:t>F</a:t>
            </a:r>
            <a:r>
              <a:rPr kumimoji="0" lang="fr-FR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</a:t>
            </a:r>
            <a:r>
              <a:rPr lang="fr-FR" dirty="0" err="1" smtClean="0">
                <a:solidFill>
                  <a:schemeClr val="bg1"/>
                </a:solidFill>
              </a:rPr>
              <a:t>rêts</a:t>
            </a:r>
            <a:r>
              <a:rPr lang="fr-FR" dirty="0" smtClean="0">
                <a:solidFill>
                  <a:schemeClr val="bg1"/>
                </a:solidFill>
              </a:rPr>
              <a:t> d’Afrique Centrale</a:t>
            </a:r>
            <a:endParaRPr kumimoji="0" lang="fr-FR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Espace réservé de la date 7"/>
          <p:cNvSpPr>
            <a:spLocks noGrp="1"/>
          </p:cNvSpPr>
          <p:nvPr>
            <p:ph type="dt" sz="half" idx="10"/>
          </p:nvPr>
        </p:nvSpPr>
        <p:spPr>
          <a:xfrm>
            <a:off x="457200" y="6506250"/>
            <a:ext cx="1810544" cy="365125"/>
          </a:xfrm>
          <a:noFill/>
        </p:spPr>
        <p:txBody>
          <a:bodyPr/>
          <a:lstStyle/>
          <a:p>
            <a:r>
              <a:rPr lang="fr-FR" sz="1400" b="1" cap="small" dirty="0" smtClean="0">
                <a:solidFill>
                  <a:schemeClr val="bg1"/>
                </a:solidFill>
              </a:rPr>
              <a:t>23-25 avril 2012</a:t>
            </a:r>
            <a:endParaRPr lang="fr-BE" b="1" cap="small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/>
          <p:cNvSpPr txBox="1"/>
          <p:nvPr/>
        </p:nvSpPr>
        <p:spPr>
          <a:xfrm>
            <a:off x="8643966" y="5988626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B99472BB-6F18-4CBE-9BE2-1D8D58B50E60}" type="slidenum">
              <a:rPr lang="fr-FR" smtClean="0">
                <a:solidFill>
                  <a:schemeClr val="bg1"/>
                </a:solidFill>
              </a:rPr>
              <a:pPr/>
              <a:t>6</a:t>
            </a:fld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3" name="Espace réservé du texte 2"/>
          <p:cNvSpPr txBox="1">
            <a:spLocks/>
          </p:cNvSpPr>
          <p:nvPr/>
        </p:nvSpPr>
        <p:spPr>
          <a:xfrm>
            <a:off x="4499992" y="6245622"/>
            <a:ext cx="5184576" cy="6397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Commission</a:t>
            </a:r>
            <a:r>
              <a:rPr kumimoji="0" lang="fr-FR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des </a:t>
            </a:r>
            <a:r>
              <a:rPr lang="fr-FR" dirty="0" smtClean="0">
                <a:solidFill>
                  <a:schemeClr val="bg1"/>
                </a:solidFill>
              </a:rPr>
              <a:t>F</a:t>
            </a:r>
            <a:r>
              <a:rPr kumimoji="0" lang="fr-FR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</a:t>
            </a:r>
            <a:r>
              <a:rPr lang="fr-FR" dirty="0" err="1" smtClean="0">
                <a:solidFill>
                  <a:schemeClr val="bg1"/>
                </a:solidFill>
              </a:rPr>
              <a:t>rêts</a:t>
            </a:r>
            <a:r>
              <a:rPr lang="fr-FR" dirty="0" smtClean="0">
                <a:solidFill>
                  <a:schemeClr val="bg1"/>
                </a:solidFill>
              </a:rPr>
              <a:t> d’Afrique Centrale</a:t>
            </a:r>
            <a:endParaRPr kumimoji="0" lang="fr-FR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Espace réservé de la date 7"/>
          <p:cNvSpPr>
            <a:spLocks noGrp="1"/>
          </p:cNvSpPr>
          <p:nvPr>
            <p:ph type="dt" sz="half" idx="10"/>
          </p:nvPr>
        </p:nvSpPr>
        <p:spPr>
          <a:xfrm>
            <a:off x="457200" y="6491260"/>
            <a:ext cx="1810544" cy="365125"/>
          </a:xfrm>
          <a:noFill/>
        </p:spPr>
        <p:txBody>
          <a:bodyPr/>
          <a:lstStyle/>
          <a:p>
            <a:r>
              <a:rPr lang="fr-FR" sz="1400" b="1" cap="small" dirty="0" smtClean="0">
                <a:solidFill>
                  <a:schemeClr val="bg1"/>
                </a:solidFill>
              </a:rPr>
              <a:t>23-25 avril 2012</a:t>
            </a:r>
            <a:endParaRPr lang="fr-BE" b="1" cap="small" dirty="0">
              <a:solidFill>
                <a:schemeClr val="bg1"/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145040" y="1498028"/>
            <a:ext cx="8858280" cy="5063669"/>
          </a:xfrm>
          <a:prstGeom prst="ellipse">
            <a:avLst/>
          </a:prstGeom>
          <a:effectLst>
            <a:glow rad="635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3"/>
          </a:lnRef>
          <a:fillRef idx="1001">
            <a:schemeClr val="lt1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lIns="0" tIns="0" rIns="0" bIns="0">
            <a:spAutoFit/>
          </a:bodyPr>
          <a:lstStyle/>
          <a:p>
            <a:pPr marL="342900" indent="-342900">
              <a:buClrTx/>
              <a:buSzPct val="100000"/>
              <a:buFontTx/>
              <a:buAutoNum type="arabicPeriod"/>
              <a:defRPr/>
            </a:pPr>
            <a:r>
              <a:rPr lang="fr-FR" sz="1850" b="1" dirty="0">
                <a:solidFill>
                  <a:schemeClr val="tx1"/>
                </a:solidFill>
              </a:rPr>
              <a:t>Harmonisation des politiques forestières et fiscales</a:t>
            </a:r>
          </a:p>
          <a:p>
            <a:pPr marL="342900" indent="-342900">
              <a:buClrTx/>
              <a:buSzPct val="100000"/>
              <a:buFontTx/>
              <a:buAutoNum type="arabicPeriod"/>
              <a:defRPr/>
            </a:pPr>
            <a:r>
              <a:rPr lang="fr-FR" sz="1850" b="1" dirty="0">
                <a:solidFill>
                  <a:schemeClr val="tx1"/>
                </a:solidFill>
              </a:rPr>
              <a:t>Connaissance de la ressource</a:t>
            </a:r>
          </a:p>
          <a:p>
            <a:pPr marL="342900" indent="-342900">
              <a:buClrTx/>
              <a:buSzPct val="100000"/>
              <a:buFontTx/>
              <a:buAutoNum type="arabicPeriod"/>
              <a:defRPr/>
            </a:pPr>
            <a:endParaRPr lang="fr-FR" sz="300" b="1" dirty="0">
              <a:solidFill>
                <a:schemeClr val="tx1"/>
              </a:solidFill>
            </a:endParaRPr>
          </a:p>
          <a:p>
            <a:pPr marL="342900" indent="-342900">
              <a:buClrTx/>
              <a:buSzPct val="100000"/>
              <a:buFontTx/>
              <a:buAutoNum type="arabicPeriod" startAt="3"/>
              <a:defRPr/>
            </a:pPr>
            <a:r>
              <a:rPr lang="fr-FR" sz="1850" b="1" dirty="0">
                <a:solidFill>
                  <a:schemeClr val="tx1"/>
                </a:solidFill>
              </a:rPr>
              <a:t> Aménagement des écosystèmes et reboisement forestier</a:t>
            </a:r>
          </a:p>
          <a:p>
            <a:pPr marL="342900" indent="-342900">
              <a:buClrTx/>
              <a:buSzPct val="100000"/>
              <a:buFontTx/>
              <a:buAutoNum type="arabicPeriod" startAt="3"/>
              <a:defRPr/>
            </a:pPr>
            <a:r>
              <a:rPr lang="fr-FR" sz="1850" b="1" dirty="0">
                <a:solidFill>
                  <a:schemeClr val="tx1"/>
                </a:solidFill>
              </a:rPr>
              <a:t>Conservation de la diversité biologique</a:t>
            </a:r>
          </a:p>
          <a:p>
            <a:pPr marL="342900" indent="-342900">
              <a:buClrTx/>
              <a:buSzPct val="100000"/>
              <a:buFontTx/>
              <a:buAutoNum type="arabicPeriod" startAt="3"/>
              <a:defRPr/>
            </a:pPr>
            <a:r>
              <a:rPr lang="fr-FR" sz="1850" b="1" dirty="0">
                <a:solidFill>
                  <a:schemeClr val="tx1"/>
                </a:solidFill>
              </a:rPr>
              <a:t>Valorisation durable des ressources forestières</a:t>
            </a:r>
          </a:p>
          <a:p>
            <a:pPr marL="342900" indent="-342900">
              <a:buClrTx/>
              <a:buSzPct val="100000"/>
              <a:buFontTx/>
              <a:buAutoNum type="arabicPeriod" startAt="3"/>
              <a:defRPr/>
            </a:pPr>
            <a:endParaRPr lang="fr-FR" sz="300" b="1" dirty="0">
              <a:solidFill>
                <a:schemeClr val="tx1"/>
              </a:solidFill>
            </a:endParaRPr>
          </a:p>
          <a:p>
            <a:pPr marL="342900" indent="-342900">
              <a:buClrTx/>
              <a:buSzPct val="100000"/>
              <a:buFontTx/>
              <a:buAutoNum type="arabicPeriod" startAt="3"/>
              <a:defRPr/>
            </a:pPr>
            <a:r>
              <a:rPr lang="fr-FR" sz="1850" b="1" dirty="0">
                <a:solidFill>
                  <a:schemeClr val="tx1"/>
                </a:solidFill>
              </a:rPr>
              <a:t>Développement des activités alternatives et réduction de la pauvreté</a:t>
            </a:r>
          </a:p>
          <a:p>
            <a:pPr marL="342900" indent="-342900">
              <a:buClrTx/>
              <a:buSzPct val="100000"/>
              <a:buFontTx/>
              <a:buAutoNum type="arabicPeriod" startAt="3"/>
              <a:defRPr/>
            </a:pPr>
            <a:endParaRPr lang="fr-FR" sz="300" b="1" dirty="0">
              <a:solidFill>
                <a:schemeClr val="tx1"/>
              </a:solidFill>
            </a:endParaRPr>
          </a:p>
          <a:p>
            <a:pPr marL="342900" indent="-342900">
              <a:buClrTx/>
              <a:buSzPct val="100000"/>
              <a:buFontTx/>
              <a:buAutoNum type="arabicPeriod" startAt="7"/>
              <a:defRPr/>
            </a:pPr>
            <a:r>
              <a:rPr lang="fr-FR" sz="1850" b="1" dirty="0">
                <a:solidFill>
                  <a:schemeClr val="tx1"/>
                </a:solidFill>
              </a:rPr>
              <a:t>Renforcement des capacités, participation des acteurs et formation</a:t>
            </a:r>
          </a:p>
          <a:p>
            <a:pPr marL="342900" indent="-342900">
              <a:buClrTx/>
              <a:buSzPct val="100000"/>
              <a:buFontTx/>
              <a:buAutoNum type="arabicPeriod" startAt="7"/>
              <a:defRPr/>
            </a:pPr>
            <a:endParaRPr lang="fr-FR" sz="300" b="1" dirty="0">
              <a:solidFill>
                <a:schemeClr val="tx1"/>
              </a:solidFill>
            </a:endParaRPr>
          </a:p>
          <a:p>
            <a:pPr marL="342900" indent="-342900">
              <a:buClrTx/>
              <a:buSzPct val="100000"/>
              <a:defRPr/>
            </a:pPr>
            <a:r>
              <a:rPr lang="fr-FR" sz="1850" b="1" dirty="0">
                <a:solidFill>
                  <a:schemeClr val="tx1"/>
                </a:solidFill>
              </a:rPr>
              <a:t>8. 	Recherche-développement</a:t>
            </a:r>
          </a:p>
          <a:p>
            <a:pPr marL="342900" indent="-342900">
              <a:buClrTx/>
              <a:buSzPct val="100000"/>
              <a:buFontTx/>
              <a:buAutoNum type="arabicPeriod" startAt="9"/>
              <a:defRPr/>
            </a:pPr>
            <a:r>
              <a:rPr lang="fr-FR" sz="1850" b="1" dirty="0">
                <a:solidFill>
                  <a:schemeClr val="tx1"/>
                </a:solidFill>
              </a:rPr>
              <a:t>Développement des mécanismes de financement</a:t>
            </a:r>
          </a:p>
          <a:p>
            <a:pPr marL="342900" indent="-342900">
              <a:buClrTx/>
              <a:buSzPct val="100000"/>
              <a:defRPr/>
            </a:pPr>
            <a:r>
              <a:rPr lang="fr-FR" sz="1850" b="1" dirty="0">
                <a:solidFill>
                  <a:schemeClr val="tx1"/>
                </a:solidFill>
              </a:rPr>
              <a:t>10. Coopération et partenariat</a:t>
            </a:r>
          </a:p>
        </p:txBody>
      </p:sp>
      <p:sp>
        <p:nvSpPr>
          <p:cNvPr id="15" name="ZoneTexte 14"/>
          <p:cNvSpPr txBox="1"/>
          <p:nvPr/>
        </p:nvSpPr>
        <p:spPr>
          <a:xfrm>
            <a:off x="1115616" y="575586"/>
            <a:ext cx="7880747" cy="1020763"/>
          </a:xfrm>
          <a:prstGeom prst="round2DiagRect">
            <a:avLst/>
          </a:prstGeom>
          <a:noFill/>
          <a:ln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fr-FR" sz="1800" b="1" dirty="0">
                <a:solidFill>
                  <a:srgbClr val="006600"/>
                </a:solidFill>
                <a:latin typeface="Aharoni" pitchFamily="2" charset="-79"/>
                <a:cs typeface="Aharoni" pitchFamily="2" charset="-79"/>
              </a:rPr>
              <a:t>Plate-forme d’actions prioritaires à mettre en œuvre à l’échelle régionale et nationale pour atteindre les objectifs de conservation et de gestion durable des écosystèmes forestiers d’Afrique Centrale</a:t>
            </a:r>
            <a:endParaRPr lang="fr-FR" sz="1800" dirty="0">
              <a:solidFill>
                <a:srgbClr val="006600"/>
              </a:solidFill>
            </a:endParaRPr>
          </a:p>
        </p:txBody>
      </p:sp>
      <p:sp>
        <p:nvSpPr>
          <p:cNvPr id="17" name="Espace réservé du contenu 2"/>
          <p:cNvSpPr txBox="1">
            <a:spLocks/>
          </p:cNvSpPr>
          <p:nvPr/>
        </p:nvSpPr>
        <p:spPr>
          <a:xfrm>
            <a:off x="1331640" y="0"/>
            <a:ext cx="7344816" cy="10001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fr-FR" sz="3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Plan de Convergence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2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/>
          <p:cNvSpPr txBox="1"/>
          <p:nvPr/>
        </p:nvSpPr>
        <p:spPr>
          <a:xfrm>
            <a:off x="8643966" y="5988626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B99472BB-6F18-4CBE-9BE2-1D8D58B50E60}" type="slidenum">
              <a:rPr lang="fr-FR" smtClean="0">
                <a:solidFill>
                  <a:schemeClr val="bg1"/>
                </a:solidFill>
              </a:rPr>
              <a:pPr/>
              <a:t>7</a:t>
            </a:fld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3" name="Espace réservé du texte 2"/>
          <p:cNvSpPr txBox="1">
            <a:spLocks/>
          </p:cNvSpPr>
          <p:nvPr/>
        </p:nvSpPr>
        <p:spPr>
          <a:xfrm>
            <a:off x="4499992" y="6245622"/>
            <a:ext cx="5184576" cy="6397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Commission</a:t>
            </a:r>
            <a:r>
              <a:rPr kumimoji="0" lang="fr-FR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des </a:t>
            </a:r>
            <a:r>
              <a:rPr lang="fr-FR" dirty="0" smtClean="0">
                <a:solidFill>
                  <a:schemeClr val="bg1"/>
                </a:solidFill>
              </a:rPr>
              <a:t>F</a:t>
            </a:r>
            <a:r>
              <a:rPr kumimoji="0" lang="fr-FR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</a:t>
            </a:r>
            <a:r>
              <a:rPr lang="fr-FR" dirty="0" err="1" smtClean="0">
                <a:solidFill>
                  <a:schemeClr val="bg1"/>
                </a:solidFill>
              </a:rPr>
              <a:t>rêts</a:t>
            </a:r>
            <a:r>
              <a:rPr lang="fr-FR" dirty="0" smtClean="0">
                <a:solidFill>
                  <a:schemeClr val="bg1"/>
                </a:solidFill>
              </a:rPr>
              <a:t> d’Afrique Centrale</a:t>
            </a:r>
            <a:endParaRPr kumimoji="0" lang="fr-FR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Espace réservé de la date 7"/>
          <p:cNvSpPr>
            <a:spLocks noGrp="1"/>
          </p:cNvSpPr>
          <p:nvPr>
            <p:ph type="dt" sz="half" idx="10"/>
          </p:nvPr>
        </p:nvSpPr>
        <p:spPr>
          <a:xfrm>
            <a:off x="457200" y="6491260"/>
            <a:ext cx="1810544" cy="365125"/>
          </a:xfrm>
          <a:noFill/>
        </p:spPr>
        <p:txBody>
          <a:bodyPr/>
          <a:lstStyle/>
          <a:p>
            <a:r>
              <a:rPr lang="fr-FR" sz="1400" b="1" cap="small" dirty="0" smtClean="0">
                <a:solidFill>
                  <a:schemeClr val="bg1"/>
                </a:solidFill>
              </a:rPr>
              <a:t>23-25 avril 2012</a:t>
            </a:r>
            <a:endParaRPr lang="fr-BE" b="1" cap="small" dirty="0">
              <a:solidFill>
                <a:schemeClr val="bg1"/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145040" y="1498028"/>
            <a:ext cx="8858280" cy="5063669"/>
          </a:xfrm>
          <a:prstGeom prst="ellipse">
            <a:avLst/>
          </a:prstGeom>
          <a:effectLst>
            <a:glow rad="635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3"/>
          </a:lnRef>
          <a:fillRef idx="1001">
            <a:schemeClr val="lt1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lIns="0" tIns="0" rIns="0" bIns="0">
            <a:spAutoFit/>
          </a:bodyPr>
          <a:lstStyle/>
          <a:p>
            <a:pPr marL="342900" indent="-342900">
              <a:buClrTx/>
              <a:buSzPct val="100000"/>
              <a:buFontTx/>
              <a:buAutoNum type="arabicPeriod"/>
              <a:defRPr/>
            </a:pPr>
            <a:r>
              <a:rPr lang="fr-FR" sz="1850" b="1" dirty="0">
                <a:solidFill>
                  <a:srgbClr val="FF0000"/>
                </a:solidFill>
              </a:rPr>
              <a:t>Harmonisation des politiques forestières et fiscales</a:t>
            </a:r>
          </a:p>
          <a:p>
            <a:pPr marL="342900" indent="-342900">
              <a:buClrTx/>
              <a:buSzPct val="100000"/>
              <a:buFontTx/>
              <a:buAutoNum type="arabicPeriod"/>
              <a:defRPr/>
            </a:pPr>
            <a:r>
              <a:rPr lang="fr-FR" sz="1850" b="1" dirty="0">
                <a:solidFill>
                  <a:schemeClr val="tx1"/>
                </a:solidFill>
              </a:rPr>
              <a:t>Connaissance de la ressource</a:t>
            </a:r>
          </a:p>
          <a:p>
            <a:pPr marL="342900" indent="-342900">
              <a:buClrTx/>
              <a:buSzPct val="100000"/>
              <a:buFontTx/>
              <a:buAutoNum type="arabicPeriod"/>
              <a:defRPr/>
            </a:pPr>
            <a:endParaRPr lang="fr-FR" sz="300" b="1" dirty="0">
              <a:solidFill>
                <a:schemeClr val="tx1"/>
              </a:solidFill>
            </a:endParaRPr>
          </a:p>
          <a:p>
            <a:pPr marL="342900" indent="-342900">
              <a:buClrTx/>
              <a:buSzPct val="100000"/>
              <a:buFontTx/>
              <a:buAutoNum type="arabicPeriod" startAt="3"/>
              <a:defRPr/>
            </a:pPr>
            <a:r>
              <a:rPr lang="fr-FR" sz="1850" b="1" dirty="0">
                <a:solidFill>
                  <a:schemeClr val="tx1"/>
                </a:solidFill>
              </a:rPr>
              <a:t> Aménagement des écosystèmes et reboisement forestier</a:t>
            </a:r>
          </a:p>
          <a:p>
            <a:pPr marL="342900" indent="-342900">
              <a:buClrTx/>
              <a:buSzPct val="100000"/>
              <a:buFontTx/>
              <a:buAutoNum type="arabicPeriod" startAt="3"/>
              <a:defRPr/>
            </a:pPr>
            <a:r>
              <a:rPr lang="fr-FR" sz="1850" b="1" dirty="0">
                <a:solidFill>
                  <a:schemeClr val="tx1"/>
                </a:solidFill>
              </a:rPr>
              <a:t>Conservation de la diversité biologique</a:t>
            </a:r>
          </a:p>
          <a:p>
            <a:pPr marL="342900" indent="-342900">
              <a:buClrTx/>
              <a:buSzPct val="100000"/>
              <a:buFontTx/>
              <a:buAutoNum type="arabicPeriod" startAt="3"/>
              <a:defRPr/>
            </a:pPr>
            <a:r>
              <a:rPr lang="fr-FR" sz="1850" b="1" dirty="0">
                <a:solidFill>
                  <a:schemeClr val="tx1"/>
                </a:solidFill>
              </a:rPr>
              <a:t>Valorisation durable des ressources forestières</a:t>
            </a:r>
          </a:p>
          <a:p>
            <a:pPr marL="342900" indent="-342900">
              <a:buClrTx/>
              <a:buSzPct val="100000"/>
              <a:buFontTx/>
              <a:buAutoNum type="arabicPeriod" startAt="3"/>
              <a:defRPr/>
            </a:pPr>
            <a:endParaRPr lang="fr-FR" sz="300" b="1" dirty="0">
              <a:solidFill>
                <a:schemeClr val="tx1"/>
              </a:solidFill>
            </a:endParaRPr>
          </a:p>
          <a:p>
            <a:pPr marL="342900" indent="-342900">
              <a:buClrTx/>
              <a:buSzPct val="100000"/>
              <a:buFontTx/>
              <a:buAutoNum type="arabicPeriod" startAt="3"/>
              <a:defRPr/>
            </a:pPr>
            <a:r>
              <a:rPr lang="fr-FR" sz="1850" b="1" dirty="0">
                <a:solidFill>
                  <a:schemeClr val="tx1"/>
                </a:solidFill>
              </a:rPr>
              <a:t>Développement des activités alternatives et réduction de la pauvreté</a:t>
            </a:r>
          </a:p>
          <a:p>
            <a:pPr marL="342900" indent="-342900">
              <a:buClrTx/>
              <a:buSzPct val="100000"/>
              <a:buFontTx/>
              <a:buAutoNum type="arabicPeriod" startAt="3"/>
              <a:defRPr/>
            </a:pPr>
            <a:endParaRPr lang="fr-FR" sz="300" b="1" dirty="0">
              <a:solidFill>
                <a:schemeClr val="tx1"/>
              </a:solidFill>
            </a:endParaRPr>
          </a:p>
          <a:p>
            <a:pPr marL="342900" indent="-342900">
              <a:buClrTx/>
              <a:buSzPct val="100000"/>
              <a:buFontTx/>
              <a:buAutoNum type="arabicPeriod" startAt="7"/>
              <a:defRPr/>
            </a:pPr>
            <a:r>
              <a:rPr lang="fr-FR" sz="1850" b="1" dirty="0">
                <a:solidFill>
                  <a:schemeClr val="tx1"/>
                </a:solidFill>
              </a:rPr>
              <a:t>Renforcement des capacités, participation des acteurs et formation</a:t>
            </a:r>
          </a:p>
          <a:p>
            <a:pPr marL="342900" indent="-342900">
              <a:buClrTx/>
              <a:buSzPct val="100000"/>
              <a:buFontTx/>
              <a:buAutoNum type="arabicPeriod" startAt="7"/>
              <a:defRPr/>
            </a:pPr>
            <a:endParaRPr lang="fr-FR" sz="300" b="1" dirty="0">
              <a:solidFill>
                <a:schemeClr val="tx1"/>
              </a:solidFill>
            </a:endParaRPr>
          </a:p>
          <a:p>
            <a:pPr marL="342900" indent="-342900">
              <a:buClrTx/>
              <a:buSzPct val="100000"/>
              <a:defRPr/>
            </a:pPr>
            <a:r>
              <a:rPr lang="fr-FR" sz="1850" b="1" dirty="0">
                <a:solidFill>
                  <a:schemeClr val="tx1"/>
                </a:solidFill>
              </a:rPr>
              <a:t>8. 	Recherche-développement</a:t>
            </a:r>
          </a:p>
          <a:p>
            <a:pPr marL="342900" indent="-342900">
              <a:buClrTx/>
              <a:buSzPct val="100000"/>
              <a:buFontTx/>
              <a:buAutoNum type="arabicPeriod" startAt="9"/>
              <a:defRPr/>
            </a:pPr>
            <a:r>
              <a:rPr lang="fr-FR" sz="1850" b="1" dirty="0">
                <a:solidFill>
                  <a:schemeClr val="tx1"/>
                </a:solidFill>
              </a:rPr>
              <a:t>Développement des mécanismes de financement</a:t>
            </a:r>
          </a:p>
          <a:p>
            <a:pPr marL="342900" indent="-342900">
              <a:buClrTx/>
              <a:buSzPct val="100000"/>
              <a:defRPr/>
            </a:pPr>
            <a:r>
              <a:rPr lang="fr-FR" sz="1850" b="1" dirty="0">
                <a:solidFill>
                  <a:schemeClr val="tx1"/>
                </a:solidFill>
              </a:rPr>
              <a:t>10. Coopération et partenariat</a:t>
            </a:r>
          </a:p>
        </p:txBody>
      </p:sp>
      <p:sp>
        <p:nvSpPr>
          <p:cNvPr id="15" name="ZoneTexte 14"/>
          <p:cNvSpPr txBox="1"/>
          <p:nvPr/>
        </p:nvSpPr>
        <p:spPr>
          <a:xfrm>
            <a:off x="1115616" y="575586"/>
            <a:ext cx="7880747" cy="1020763"/>
          </a:xfrm>
          <a:prstGeom prst="round2DiagRect">
            <a:avLst/>
          </a:prstGeom>
          <a:noFill/>
          <a:ln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fr-FR" sz="1800" b="1" dirty="0">
                <a:solidFill>
                  <a:srgbClr val="006600"/>
                </a:solidFill>
                <a:latin typeface="Aharoni" pitchFamily="2" charset="-79"/>
                <a:cs typeface="Aharoni" pitchFamily="2" charset="-79"/>
              </a:rPr>
              <a:t>Plate-forme d’actions prioritaires à mettre en œuvre à l’échelle régionale et nationale pour atteindre les objectifs de conservation et de gestion durable des écosystèmes forestiers d’Afrique Centrale</a:t>
            </a:r>
            <a:endParaRPr lang="fr-FR" sz="1800" dirty="0">
              <a:solidFill>
                <a:srgbClr val="006600"/>
              </a:solidFill>
            </a:endParaRPr>
          </a:p>
        </p:txBody>
      </p:sp>
      <p:sp>
        <p:nvSpPr>
          <p:cNvPr id="17" name="Espace réservé du contenu 2"/>
          <p:cNvSpPr txBox="1">
            <a:spLocks/>
          </p:cNvSpPr>
          <p:nvPr/>
        </p:nvSpPr>
        <p:spPr>
          <a:xfrm>
            <a:off x="1331640" y="0"/>
            <a:ext cx="7344816" cy="10001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fr-FR" sz="3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Plan de Convergence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2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/>
          <p:cNvSpPr txBox="1"/>
          <p:nvPr/>
        </p:nvSpPr>
        <p:spPr>
          <a:xfrm>
            <a:off x="8643966" y="5988626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B99472BB-6F18-4CBE-9BE2-1D8D58B50E60}" type="slidenum">
              <a:rPr lang="fr-FR" smtClean="0">
                <a:solidFill>
                  <a:schemeClr val="bg1"/>
                </a:solidFill>
              </a:rPr>
              <a:pPr/>
              <a:t>8</a:t>
            </a:fld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3" name="Espace réservé du texte 2"/>
          <p:cNvSpPr txBox="1">
            <a:spLocks/>
          </p:cNvSpPr>
          <p:nvPr/>
        </p:nvSpPr>
        <p:spPr>
          <a:xfrm>
            <a:off x="4499992" y="6245622"/>
            <a:ext cx="5184576" cy="6397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Commission</a:t>
            </a:r>
            <a:r>
              <a:rPr kumimoji="0" lang="fr-FR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des </a:t>
            </a:r>
            <a:r>
              <a:rPr lang="fr-FR" dirty="0" smtClean="0">
                <a:solidFill>
                  <a:schemeClr val="bg1"/>
                </a:solidFill>
              </a:rPr>
              <a:t>F</a:t>
            </a:r>
            <a:r>
              <a:rPr kumimoji="0" lang="fr-FR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</a:t>
            </a:r>
            <a:r>
              <a:rPr lang="fr-FR" dirty="0" err="1" smtClean="0">
                <a:solidFill>
                  <a:schemeClr val="bg1"/>
                </a:solidFill>
              </a:rPr>
              <a:t>rêts</a:t>
            </a:r>
            <a:r>
              <a:rPr lang="fr-FR" dirty="0" smtClean="0">
                <a:solidFill>
                  <a:schemeClr val="bg1"/>
                </a:solidFill>
              </a:rPr>
              <a:t> d’Afrique Centrale</a:t>
            </a:r>
            <a:endParaRPr kumimoji="0" lang="fr-FR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Espace réservé de la date 7"/>
          <p:cNvSpPr>
            <a:spLocks noGrp="1"/>
          </p:cNvSpPr>
          <p:nvPr>
            <p:ph type="dt" sz="half" idx="10"/>
          </p:nvPr>
        </p:nvSpPr>
        <p:spPr>
          <a:xfrm>
            <a:off x="457200" y="6491260"/>
            <a:ext cx="1810544" cy="365125"/>
          </a:xfrm>
          <a:noFill/>
        </p:spPr>
        <p:txBody>
          <a:bodyPr/>
          <a:lstStyle/>
          <a:p>
            <a:r>
              <a:rPr lang="fr-FR" sz="1400" b="1" cap="small" dirty="0" smtClean="0">
                <a:solidFill>
                  <a:schemeClr val="bg1"/>
                </a:solidFill>
              </a:rPr>
              <a:t>23-25 avril 2012</a:t>
            </a:r>
            <a:endParaRPr lang="fr-BE" b="1" cap="small" dirty="0">
              <a:solidFill>
                <a:schemeClr val="bg1"/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145040" y="1498028"/>
            <a:ext cx="8858280" cy="5063669"/>
          </a:xfrm>
          <a:prstGeom prst="ellipse">
            <a:avLst/>
          </a:prstGeom>
          <a:effectLst>
            <a:glow rad="635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3"/>
          </a:lnRef>
          <a:fillRef idx="1001">
            <a:schemeClr val="lt1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lIns="0" tIns="0" rIns="0" bIns="0">
            <a:spAutoFit/>
          </a:bodyPr>
          <a:lstStyle/>
          <a:p>
            <a:pPr marL="342900" indent="-342900">
              <a:buClrTx/>
              <a:buSzPct val="100000"/>
              <a:buFontTx/>
              <a:buAutoNum type="arabicPeriod"/>
              <a:defRPr/>
            </a:pPr>
            <a:r>
              <a:rPr lang="fr-FR" sz="1850" b="1" dirty="0">
                <a:solidFill>
                  <a:srgbClr val="FF0000"/>
                </a:solidFill>
              </a:rPr>
              <a:t>Harmonisation des politiques forestières et fiscales</a:t>
            </a:r>
          </a:p>
          <a:p>
            <a:pPr marL="342900" indent="-342900">
              <a:buClrTx/>
              <a:buSzPct val="100000"/>
              <a:buFontTx/>
              <a:buAutoNum type="arabicPeriod"/>
              <a:defRPr/>
            </a:pPr>
            <a:r>
              <a:rPr lang="fr-FR" sz="1850" b="1" dirty="0">
                <a:solidFill>
                  <a:schemeClr val="tx1"/>
                </a:solidFill>
              </a:rPr>
              <a:t>Connaissance de la ressource</a:t>
            </a:r>
          </a:p>
          <a:p>
            <a:pPr marL="342900" indent="-342900">
              <a:buClrTx/>
              <a:buSzPct val="100000"/>
              <a:buFontTx/>
              <a:buAutoNum type="arabicPeriod"/>
              <a:defRPr/>
            </a:pPr>
            <a:endParaRPr lang="fr-FR" sz="300" b="1" dirty="0">
              <a:solidFill>
                <a:schemeClr val="tx1"/>
              </a:solidFill>
            </a:endParaRPr>
          </a:p>
          <a:p>
            <a:pPr marL="342900" indent="-342900">
              <a:buClrTx/>
              <a:buSzPct val="100000"/>
              <a:buFontTx/>
              <a:buAutoNum type="arabicPeriod" startAt="3"/>
              <a:defRPr/>
            </a:pPr>
            <a:r>
              <a:rPr lang="fr-FR" sz="1850" b="1" dirty="0">
                <a:solidFill>
                  <a:schemeClr val="tx1"/>
                </a:solidFill>
              </a:rPr>
              <a:t> Aménagement des écosystèmes et reboisement forestier</a:t>
            </a:r>
          </a:p>
          <a:p>
            <a:pPr marL="342900" indent="-342900">
              <a:buClrTx/>
              <a:buSzPct val="100000"/>
              <a:buFontTx/>
              <a:buAutoNum type="arabicPeriod" startAt="3"/>
              <a:defRPr/>
            </a:pPr>
            <a:r>
              <a:rPr lang="fr-FR" sz="1850" b="1" dirty="0">
                <a:solidFill>
                  <a:srgbClr val="FF0000"/>
                </a:solidFill>
              </a:rPr>
              <a:t>Conservation de la diversité biologique</a:t>
            </a:r>
          </a:p>
          <a:p>
            <a:pPr marL="342900" indent="-342900">
              <a:buClrTx/>
              <a:buSzPct val="100000"/>
              <a:buFontTx/>
              <a:buAutoNum type="arabicPeriod" startAt="3"/>
              <a:defRPr/>
            </a:pPr>
            <a:r>
              <a:rPr lang="fr-FR" sz="1850" b="1" dirty="0">
                <a:solidFill>
                  <a:schemeClr val="tx1"/>
                </a:solidFill>
              </a:rPr>
              <a:t>Valorisation durable des ressources forestières</a:t>
            </a:r>
          </a:p>
          <a:p>
            <a:pPr marL="342900" indent="-342900">
              <a:buClrTx/>
              <a:buSzPct val="100000"/>
              <a:buFontTx/>
              <a:buAutoNum type="arabicPeriod" startAt="3"/>
              <a:defRPr/>
            </a:pPr>
            <a:endParaRPr lang="fr-FR" sz="300" b="1" dirty="0">
              <a:solidFill>
                <a:schemeClr val="tx1"/>
              </a:solidFill>
            </a:endParaRPr>
          </a:p>
          <a:p>
            <a:pPr marL="342900" indent="-342900">
              <a:buClrTx/>
              <a:buSzPct val="100000"/>
              <a:buFontTx/>
              <a:buAutoNum type="arabicPeriod" startAt="3"/>
              <a:defRPr/>
            </a:pPr>
            <a:r>
              <a:rPr lang="fr-FR" sz="1850" b="1" dirty="0">
                <a:solidFill>
                  <a:schemeClr val="tx1"/>
                </a:solidFill>
              </a:rPr>
              <a:t>Développement des activités alternatives et réduction de la pauvreté</a:t>
            </a:r>
          </a:p>
          <a:p>
            <a:pPr marL="342900" indent="-342900">
              <a:buClrTx/>
              <a:buSzPct val="100000"/>
              <a:buFontTx/>
              <a:buAutoNum type="arabicPeriod" startAt="3"/>
              <a:defRPr/>
            </a:pPr>
            <a:endParaRPr lang="fr-FR" sz="300" b="1" dirty="0">
              <a:solidFill>
                <a:schemeClr val="tx1"/>
              </a:solidFill>
            </a:endParaRPr>
          </a:p>
          <a:p>
            <a:pPr marL="342900" indent="-342900">
              <a:buClrTx/>
              <a:buSzPct val="100000"/>
              <a:buFontTx/>
              <a:buAutoNum type="arabicPeriod" startAt="7"/>
              <a:defRPr/>
            </a:pPr>
            <a:r>
              <a:rPr lang="fr-FR" sz="1850" b="1" dirty="0">
                <a:solidFill>
                  <a:schemeClr val="tx1"/>
                </a:solidFill>
              </a:rPr>
              <a:t>Renforcement des capacités, participation des acteurs et formation</a:t>
            </a:r>
          </a:p>
          <a:p>
            <a:pPr marL="342900" indent="-342900">
              <a:buClrTx/>
              <a:buSzPct val="100000"/>
              <a:buFontTx/>
              <a:buAutoNum type="arabicPeriod" startAt="7"/>
              <a:defRPr/>
            </a:pPr>
            <a:endParaRPr lang="fr-FR" sz="300" b="1" dirty="0">
              <a:solidFill>
                <a:schemeClr val="tx1"/>
              </a:solidFill>
            </a:endParaRPr>
          </a:p>
          <a:p>
            <a:pPr marL="342900" indent="-342900">
              <a:buClrTx/>
              <a:buSzPct val="100000"/>
              <a:defRPr/>
            </a:pPr>
            <a:r>
              <a:rPr lang="fr-FR" sz="1850" b="1" dirty="0">
                <a:solidFill>
                  <a:schemeClr val="tx1"/>
                </a:solidFill>
              </a:rPr>
              <a:t>8. 	Recherche-développement</a:t>
            </a:r>
          </a:p>
          <a:p>
            <a:pPr marL="342900" indent="-342900">
              <a:buClrTx/>
              <a:buSzPct val="100000"/>
              <a:buFontTx/>
              <a:buAutoNum type="arabicPeriod" startAt="9"/>
              <a:defRPr/>
            </a:pPr>
            <a:r>
              <a:rPr lang="fr-FR" sz="1850" b="1" dirty="0">
                <a:solidFill>
                  <a:schemeClr val="tx1"/>
                </a:solidFill>
              </a:rPr>
              <a:t>Développement des mécanismes de financement</a:t>
            </a:r>
          </a:p>
          <a:p>
            <a:pPr marL="342900" indent="-342900">
              <a:buClrTx/>
              <a:buSzPct val="100000"/>
              <a:defRPr/>
            </a:pPr>
            <a:r>
              <a:rPr lang="fr-FR" sz="1850" b="1" dirty="0">
                <a:solidFill>
                  <a:schemeClr val="tx1"/>
                </a:solidFill>
              </a:rPr>
              <a:t>10. Coopération et partenariat</a:t>
            </a:r>
          </a:p>
        </p:txBody>
      </p:sp>
      <p:sp>
        <p:nvSpPr>
          <p:cNvPr id="15" name="ZoneTexte 14"/>
          <p:cNvSpPr txBox="1"/>
          <p:nvPr/>
        </p:nvSpPr>
        <p:spPr>
          <a:xfrm>
            <a:off x="1115616" y="575586"/>
            <a:ext cx="7880747" cy="1020763"/>
          </a:xfrm>
          <a:prstGeom prst="round2DiagRect">
            <a:avLst/>
          </a:prstGeom>
          <a:noFill/>
          <a:ln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fr-FR" sz="1800" b="1" dirty="0">
                <a:solidFill>
                  <a:srgbClr val="006600"/>
                </a:solidFill>
                <a:latin typeface="Aharoni" pitchFamily="2" charset="-79"/>
                <a:cs typeface="Aharoni" pitchFamily="2" charset="-79"/>
              </a:rPr>
              <a:t>Plate-forme d’actions prioritaires à mettre en œuvre à l’échelle régionale et nationale pour atteindre les objectifs de conservation et de gestion durable des écosystèmes forestiers d’Afrique Centrale</a:t>
            </a:r>
            <a:endParaRPr lang="fr-FR" sz="1800" dirty="0">
              <a:solidFill>
                <a:srgbClr val="006600"/>
              </a:solidFill>
            </a:endParaRPr>
          </a:p>
        </p:txBody>
      </p:sp>
      <p:sp>
        <p:nvSpPr>
          <p:cNvPr id="17" name="Espace réservé du contenu 2"/>
          <p:cNvSpPr txBox="1">
            <a:spLocks/>
          </p:cNvSpPr>
          <p:nvPr/>
        </p:nvSpPr>
        <p:spPr>
          <a:xfrm>
            <a:off x="1331640" y="0"/>
            <a:ext cx="7344816" cy="10001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fr-FR" sz="3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Plan de Convergence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2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/>
          <p:cNvSpPr txBox="1"/>
          <p:nvPr/>
        </p:nvSpPr>
        <p:spPr>
          <a:xfrm>
            <a:off x="8643966" y="5988626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B99472BB-6F18-4CBE-9BE2-1D8D58B50E60}" type="slidenum">
              <a:rPr lang="fr-FR" smtClean="0">
                <a:solidFill>
                  <a:schemeClr val="bg1"/>
                </a:solidFill>
              </a:rPr>
              <a:pPr/>
              <a:t>9</a:t>
            </a:fld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3" name="Espace réservé du texte 2"/>
          <p:cNvSpPr txBox="1">
            <a:spLocks/>
          </p:cNvSpPr>
          <p:nvPr/>
        </p:nvSpPr>
        <p:spPr>
          <a:xfrm>
            <a:off x="4499992" y="6245622"/>
            <a:ext cx="5184576" cy="6397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Commission</a:t>
            </a:r>
            <a:r>
              <a:rPr kumimoji="0" lang="fr-FR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des </a:t>
            </a:r>
            <a:r>
              <a:rPr lang="fr-FR" dirty="0" smtClean="0">
                <a:solidFill>
                  <a:schemeClr val="bg1"/>
                </a:solidFill>
              </a:rPr>
              <a:t>F</a:t>
            </a:r>
            <a:r>
              <a:rPr kumimoji="0" lang="fr-FR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</a:t>
            </a:r>
            <a:r>
              <a:rPr lang="fr-FR" dirty="0" err="1" smtClean="0">
                <a:solidFill>
                  <a:schemeClr val="bg1"/>
                </a:solidFill>
              </a:rPr>
              <a:t>rêts</a:t>
            </a:r>
            <a:r>
              <a:rPr lang="fr-FR" dirty="0" smtClean="0">
                <a:solidFill>
                  <a:schemeClr val="bg1"/>
                </a:solidFill>
              </a:rPr>
              <a:t> d’Afrique Centrale</a:t>
            </a:r>
            <a:endParaRPr kumimoji="0" lang="fr-FR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Espace réservé de la date 7"/>
          <p:cNvSpPr>
            <a:spLocks noGrp="1"/>
          </p:cNvSpPr>
          <p:nvPr>
            <p:ph type="dt" sz="half" idx="10"/>
          </p:nvPr>
        </p:nvSpPr>
        <p:spPr>
          <a:xfrm>
            <a:off x="457200" y="6491260"/>
            <a:ext cx="1810544" cy="365125"/>
          </a:xfrm>
          <a:noFill/>
        </p:spPr>
        <p:txBody>
          <a:bodyPr/>
          <a:lstStyle/>
          <a:p>
            <a:r>
              <a:rPr lang="fr-FR" sz="1400" b="1" cap="small" dirty="0" smtClean="0">
                <a:solidFill>
                  <a:schemeClr val="bg1"/>
                </a:solidFill>
              </a:rPr>
              <a:t>23-25 avril 2012</a:t>
            </a:r>
            <a:endParaRPr lang="fr-BE" b="1" cap="small" dirty="0">
              <a:solidFill>
                <a:schemeClr val="bg1"/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145040" y="1498028"/>
            <a:ext cx="8858280" cy="5063669"/>
          </a:xfrm>
          <a:prstGeom prst="ellipse">
            <a:avLst/>
          </a:prstGeom>
          <a:effectLst>
            <a:glow rad="635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3"/>
          </a:lnRef>
          <a:fillRef idx="1001">
            <a:schemeClr val="lt1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lIns="0" tIns="0" rIns="0" bIns="0">
            <a:spAutoFit/>
          </a:bodyPr>
          <a:lstStyle/>
          <a:p>
            <a:pPr marL="342900" indent="-342900">
              <a:buClrTx/>
              <a:buSzPct val="100000"/>
              <a:buFontTx/>
              <a:buAutoNum type="arabicPeriod"/>
              <a:defRPr/>
            </a:pPr>
            <a:r>
              <a:rPr lang="fr-FR" sz="1850" b="1" dirty="0">
                <a:solidFill>
                  <a:srgbClr val="FF0000"/>
                </a:solidFill>
              </a:rPr>
              <a:t>Harmonisation des politiques forestières et fiscales</a:t>
            </a:r>
          </a:p>
          <a:p>
            <a:pPr marL="342900" indent="-342900">
              <a:buClrTx/>
              <a:buSzPct val="100000"/>
              <a:buFontTx/>
              <a:buAutoNum type="arabicPeriod"/>
              <a:defRPr/>
            </a:pPr>
            <a:r>
              <a:rPr lang="fr-FR" sz="1850" b="1" dirty="0">
                <a:solidFill>
                  <a:schemeClr val="tx1"/>
                </a:solidFill>
              </a:rPr>
              <a:t>Connaissance de la ressource</a:t>
            </a:r>
          </a:p>
          <a:p>
            <a:pPr marL="342900" indent="-342900">
              <a:buClrTx/>
              <a:buSzPct val="100000"/>
              <a:buFontTx/>
              <a:buAutoNum type="arabicPeriod"/>
              <a:defRPr/>
            </a:pPr>
            <a:endParaRPr lang="fr-FR" sz="300" b="1" dirty="0">
              <a:solidFill>
                <a:schemeClr val="tx1"/>
              </a:solidFill>
            </a:endParaRPr>
          </a:p>
          <a:p>
            <a:pPr marL="342900" indent="-342900">
              <a:buClrTx/>
              <a:buSzPct val="100000"/>
              <a:buFontTx/>
              <a:buAutoNum type="arabicPeriod" startAt="3"/>
              <a:defRPr/>
            </a:pPr>
            <a:r>
              <a:rPr lang="fr-FR" sz="1850" b="1" dirty="0">
                <a:solidFill>
                  <a:schemeClr val="tx1"/>
                </a:solidFill>
              </a:rPr>
              <a:t> Aménagement des écosystèmes et reboisement forestier</a:t>
            </a:r>
          </a:p>
          <a:p>
            <a:pPr marL="342900" indent="-342900">
              <a:buClrTx/>
              <a:buSzPct val="100000"/>
              <a:buFontTx/>
              <a:buAutoNum type="arabicPeriod" startAt="3"/>
              <a:defRPr/>
            </a:pPr>
            <a:r>
              <a:rPr lang="fr-FR" sz="1850" b="1" dirty="0">
                <a:solidFill>
                  <a:srgbClr val="FF0000"/>
                </a:solidFill>
              </a:rPr>
              <a:t>Conservation de la diversité biologique</a:t>
            </a:r>
          </a:p>
          <a:p>
            <a:pPr marL="342900" indent="-342900">
              <a:buClrTx/>
              <a:buSzPct val="100000"/>
              <a:buFontTx/>
              <a:buAutoNum type="arabicPeriod" startAt="3"/>
              <a:defRPr/>
            </a:pPr>
            <a:r>
              <a:rPr lang="fr-FR" sz="1850" b="1" dirty="0">
                <a:solidFill>
                  <a:schemeClr val="tx1"/>
                </a:solidFill>
              </a:rPr>
              <a:t>Valorisation durable des ressources forestières</a:t>
            </a:r>
          </a:p>
          <a:p>
            <a:pPr marL="342900" indent="-342900">
              <a:buClrTx/>
              <a:buSzPct val="100000"/>
              <a:buFontTx/>
              <a:buAutoNum type="arabicPeriod" startAt="3"/>
              <a:defRPr/>
            </a:pPr>
            <a:endParaRPr lang="fr-FR" sz="300" b="1" dirty="0">
              <a:solidFill>
                <a:schemeClr val="tx1"/>
              </a:solidFill>
            </a:endParaRPr>
          </a:p>
          <a:p>
            <a:pPr marL="342900" indent="-342900">
              <a:buClrTx/>
              <a:buSzPct val="100000"/>
              <a:buFontTx/>
              <a:buAutoNum type="arabicPeriod" startAt="3"/>
              <a:defRPr/>
            </a:pPr>
            <a:r>
              <a:rPr lang="fr-FR" sz="1850" b="1" dirty="0">
                <a:solidFill>
                  <a:schemeClr val="tx1"/>
                </a:solidFill>
              </a:rPr>
              <a:t>Développement des activités alternatives et réduction de la pauvreté</a:t>
            </a:r>
          </a:p>
          <a:p>
            <a:pPr marL="342900" indent="-342900">
              <a:buClrTx/>
              <a:buSzPct val="100000"/>
              <a:buFontTx/>
              <a:buAutoNum type="arabicPeriod" startAt="3"/>
              <a:defRPr/>
            </a:pPr>
            <a:endParaRPr lang="fr-FR" sz="300" b="1" dirty="0">
              <a:solidFill>
                <a:schemeClr val="tx1"/>
              </a:solidFill>
            </a:endParaRPr>
          </a:p>
          <a:p>
            <a:pPr marL="342900" indent="-342900">
              <a:buClrTx/>
              <a:buSzPct val="100000"/>
              <a:buFontTx/>
              <a:buAutoNum type="arabicPeriod" startAt="7"/>
              <a:defRPr/>
            </a:pPr>
            <a:r>
              <a:rPr lang="fr-FR" sz="1850" b="1" dirty="0">
                <a:solidFill>
                  <a:srgbClr val="FF0000"/>
                </a:solidFill>
              </a:rPr>
              <a:t>Renforcement des capacités, participation des acteurs et formation</a:t>
            </a:r>
          </a:p>
          <a:p>
            <a:pPr marL="342900" indent="-342900">
              <a:buClrTx/>
              <a:buSzPct val="100000"/>
              <a:buFontTx/>
              <a:buAutoNum type="arabicPeriod" startAt="7"/>
              <a:defRPr/>
            </a:pPr>
            <a:endParaRPr lang="fr-FR" sz="300" b="1" dirty="0">
              <a:solidFill>
                <a:schemeClr val="tx1"/>
              </a:solidFill>
            </a:endParaRPr>
          </a:p>
          <a:p>
            <a:pPr marL="342900" indent="-342900">
              <a:buClrTx/>
              <a:buSzPct val="100000"/>
              <a:defRPr/>
            </a:pPr>
            <a:r>
              <a:rPr lang="fr-FR" sz="1850" b="1" dirty="0">
                <a:solidFill>
                  <a:schemeClr val="tx1"/>
                </a:solidFill>
              </a:rPr>
              <a:t>8. 	Recherche-développement</a:t>
            </a:r>
          </a:p>
          <a:p>
            <a:pPr marL="342900" indent="-342900">
              <a:buClrTx/>
              <a:buSzPct val="100000"/>
              <a:buFontTx/>
              <a:buAutoNum type="arabicPeriod" startAt="9"/>
              <a:defRPr/>
            </a:pPr>
            <a:r>
              <a:rPr lang="fr-FR" sz="1850" b="1" dirty="0">
                <a:solidFill>
                  <a:schemeClr val="tx1"/>
                </a:solidFill>
              </a:rPr>
              <a:t>Développement des mécanismes de financement</a:t>
            </a:r>
          </a:p>
          <a:p>
            <a:pPr marL="342900" indent="-342900">
              <a:buClrTx/>
              <a:buSzPct val="100000"/>
              <a:defRPr/>
            </a:pPr>
            <a:r>
              <a:rPr lang="fr-FR" sz="1850" b="1" dirty="0">
                <a:solidFill>
                  <a:schemeClr val="tx1"/>
                </a:solidFill>
              </a:rPr>
              <a:t>10. Coopération et partenariat</a:t>
            </a:r>
          </a:p>
        </p:txBody>
      </p:sp>
      <p:sp>
        <p:nvSpPr>
          <p:cNvPr id="15" name="ZoneTexte 14"/>
          <p:cNvSpPr txBox="1"/>
          <p:nvPr/>
        </p:nvSpPr>
        <p:spPr>
          <a:xfrm>
            <a:off x="1115616" y="575586"/>
            <a:ext cx="7880747" cy="1020763"/>
          </a:xfrm>
          <a:prstGeom prst="round2DiagRect">
            <a:avLst/>
          </a:prstGeom>
          <a:noFill/>
          <a:ln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fr-FR" sz="1800" b="1" dirty="0">
                <a:solidFill>
                  <a:srgbClr val="006600"/>
                </a:solidFill>
                <a:latin typeface="Aharoni" pitchFamily="2" charset="-79"/>
                <a:cs typeface="Aharoni" pitchFamily="2" charset="-79"/>
              </a:rPr>
              <a:t>Plate-forme d’actions prioritaires à mettre en œuvre à l’échelle régionale et nationale pour atteindre les objectifs de conservation et de gestion durable des écosystèmes forestiers d’Afrique Centrale</a:t>
            </a:r>
            <a:endParaRPr lang="fr-FR" sz="1800" dirty="0">
              <a:solidFill>
                <a:srgbClr val="006600"/>
              </a:solidFill>
            </a:endParaRPr>
          </a:p>
        </p:txBody>
      </p:sp>
      <p:sp>
        <p:nvSpPr>
          <p:cNvPr id="17" name="Espace réservé du contenu 2"/>
          <p:cNvSpPr txBox="1">
            <a:spLocks/>
          </p:cNvSpPr>
          <p:nvPr/>
        </p:nvSpPr>
        <p:spPr>
          <a:xfrm>
            <a:off x="1331640" y="0"/>
            <a:ext cx="7344816" cy="10001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fr-FR" sz="3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Plan de Convergence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2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917</TotalTime>
  <Words>1822</Words>
  <Application>Microsoft Office PowerPoint</Application>
  <PresentationFormat>Affichage à l'écran (4:3)</PresentationFormat>
  <Paragraphs>357</Paragraphs>
  <Slides>22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22</vt:i4>
      </vt:variant>
    </vt:vector>
  </HeadingPairs>
  <TitlesOfParts>
    <vt:vector size="23" baseType="lpstr">
      <vt:lpstr>Thème Office</vt:lpstr>
      <vt:lpstr>Centre d’Echanges d’Information (CHM) de la Convention sur la Diversité Biologique en Afrique Centrale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  <vt:lpstr>Diapositive 15</vt:lpstr>
      <vt:lpstr>Diapositive 16</vt:lpstr>
      <vt:lpstr>Diapositive 17</vt:lpstr>
      <vt:lpstr>Diapositive 18</vt:lpstr>
      <vt:lpstr>Diapositive 19</vt:lpstr>
      <vt:lpstr>Diapositive 20</vt:lpstr>
      <vt:lpstr>Diapositive 21</vt:lpstr>
      <vt:lpstr>Diapositive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COMIFAC</dc:title>
  <dc:creator>Spirit</dc:creator>
  <cp:lastModifiedBy>TCHUANTE</cp:lastModifiedBy>
  <cp:revision>87</cp:revision>
  <dcterms:created xsi:type="dcterms:W3CDTF">2011-11-30T08:34:04Z</dcterms:created>
  <dcterms:modified xsi:type="dcterms:W3CDTF">2012-04-23T09:42:53Z</dcterms:modified>
</cp:coreProperties>
</file>