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6" r:id="rId5"/>
    <p:sldId id="267" r:id="rId6"/>
    <p:sldId id="261" r:id="rId7"/>
    <p:sldId id="262" r:id="rId8"/>
    <p:sldId id="263" r:id="rId9"/>
    <p:sldId id="264" r:id="rId10"/>
    <p:sldId id="273" r:id="rId11"/>
    <p:sldId id="265" r:id="rId12"/>
    <p:sldId id="268" r:id="rId13"/>
    <p:sldId id="269" r:id="rId14"/>
    <p:sldId id="270" r:id="rId15"/>
    <p:sldId id="271" r:id="rId16"/>
    <p:sldId id="287" r:id="rId17"/>
    <p:sldId id="272" r:id="rId18"/>
    <p:sldId id="280" r:id="rId19"/>
    <p:sldId id="288" r:id="rId20"/>
    <p:sldId id="285" r:id="rId21"/>
    <p:sldId id="290" r:id="rId22"/>
    <p:sldId id="286" r:id="rId23"/>
    <p:sldId id="289" r:id="rId24"/>
    <p:sldId id="275" r:id="rId25"/>
    <p:sldId id="276" r:id="rId26"/>
    <p:sldId id="277" r:id="rId27"/>
    <p:sldId id="278" r:id="rId28"/>
    <p:sldId id="279" r:id="rId29"/>
    <p:sldId id="282" r:id="rId30"/>
    <p:sldId id="284" r:id="rId3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4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63544-9CB9-420E-B148-ED69B1141A66}" type="datetimeFigureOut">
              <a:rPr lang="fr-FR" smtClean="0"/>
              <a:t>23/04/2012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6ED3-F95F-4E2B-9F65-7AF37F92A7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2119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3B255-2899-4D63-B767-F0533BADC84F}" type="datetimeFigureOut">
              <a:rPr lang="fr-FR" smtClean="0"/>
              <a:t>23/04/2012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0915B2-DE75-4BBA-B1EF-C4D4CC8DA4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0185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915B2-DE75-4BBA-B1EF-C4D4CC8DA40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572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915B2-DE75-4BBA-B1EF-C4D4CC8DA40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833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7B42-7DF9-4636-9737-878EF0940459}" type="datetime1">
              <a:rPr lang="fr-FR" smtClean="0"/>
              <a:t>23/04/2012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A7EB-EA2E-4890-B7E0-1EEBCE45321F}" type="datetime1">
              <a:rPr lang="fr-FR" smtClean="0"/>
              <a:t>23/04/2012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7924-340F-4611-AF52-9EA1202C00AA}" type="datetime1">
              <a:rPr lang="fr-FR" smtClean="0"/>
              <a:t>23/04/2012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7FF8-26CF-4A59-93BB-F351A6D38226}" type="datetime1">
              <a:rPr lang="fr-FR" smtClean="0"/>
              <a:t>23/04/2012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79868-D1C3-4550-8AA8-7243419E429D}" type="datetime1">
              <a:rPr lang="fr-FR" smtClean="0"/>
              <a:t>23/04/2012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6A22-2B99-4732-BE52-442197855798}" type="datetime1">
              <a:rPr lang="fr-FR" smtClean="0"/>
              <a:t>23/04/2012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1934-70FF-4FA4-895E-9F9376C77C62}" type="datetime1">
              <a:rPr lang="fr-FR" smtClean="0"/>
              <a:t>23/04/2012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9D227-8ADB-4F1A-B9E4-306ED9E56ED4}" type="datetime1">
              <a:rPr lang="fr-FR" smtClean="0"/>
              <a:t>23/04/2012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8DA9-3AD3-44B4-ABA2-9AE6E93C45F1}" type="datetime1">
              <a:rPr lang="fr-FR" smtClean="0"/>
              <a:t>23/04/2012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D98A-C688-4186-88C2-EB38BA454A6D}" type="datetime1">
              <a:rPr lang="fr-FR" smtClean="0"/>
              <a:t>23/04/2012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1990-E705-4225-B9F8-7A5469C2A8EB}" type="datetime1">
              <a:rPr lang="fr-FR" smtClean="0"/>
              <a:t>23/04/2012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45F5E02-7B99-43AE-8EBD-13920AFC9C9E}" type="datetime1">
              <a:rPr lang="fr-FR" smtClean="0"/>
              <a:t>23/04/2012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98E0449-9BD0-4581-8CC1-98F5A3224AB4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18703" y="1988840"/>
            <a:ext cx="7772400" cy="1780108"/>
          </a:xfrm>
        </p:spPr>
        <p:txBody>
          <a:bodyPr>
            <a:noAutofit/>
          </a:bodyPr>
          <a:lstStyle/>
          <a:p>
            <a:r>
              <a:rPr lang="fr-FR" sz="2800" b="1" dirty="0" smtClean="0"/>
              <a:t>Atelier « Stratégie du Partenariat belge 2013-2019 pour le Centre d’Echange et d’Informations (CHM), Brainstorming pour la future coopération avec les Pays Partenaires</a:t>
            </a:r>
            <a:endParaRPr lang="fr-FR" sz="28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624" y="4437112"/>
            <a:ext cx="6400800" cy="720080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Présentation du CHM de la Côte d’Ivoire</a:t>
            </a:r>
            <a:endParaRPr lang="fr-FR" sz="2800" b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Présentation CHM Côte d'Ivoire , Cotonou du 23 au 25 avril 2012</a:t>
            </a:r>
            <a:endParaRPr lang="fr-FR" dirty="0"/>
          </a:p>
        </p:txBody>
      </p:sp>
      <p:pic>
        <p:nvPicPr>
          <p:cNvPr id="4" name="Picture 4" descr="armoirie-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6" y="0"/>
            <a:ext cx="693390" cy="63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08881" y="619530"/>
            <a:ext cx="8182222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REPUBLIQUE DE COTE D’IVOIRE</a:t>
            </a:r>
          </a:p>
          <a:p>
            <a:pPr algn="ctr"/>
            <a:r>
              <a:rPr lang="fr-FR" b="1" dirty="0" smtClean="0"/>
              <a:t>Union –Discipline – Travail</a:t>
            </a:r>
          </a:p>
          <a:p>
            <a:pPr algn="ctr"/>
            <a:r>
              <a:rPr lang="fr-FR" b="1" dirty="0" smtClean="0"/>
              <a:t>______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22759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>
          <a:xfrm>
            <a:off x="413505" y="2679192"/>
            <a:ext cx="8053839" cy="3447288"/>
          </a:xfrm>
        </p:spPr>
        <p:txBody>
          <a:bodyPr>
            <a:normAutofit/>
          </a:bodyPr>
          <a:lstStyle/>
          <a:p>
            <a:pPr lvl="0"/>
            <a:r>
              <a:rPr lang="fr-FR" dirty="0" smtClean="0"/>
              <a:t>Evaluer </a:t>
            </a:r>
            <a:r>
              <a:rPr lang="fr-FR" dirty="0"/>
              <a:t>les progrès des </a:t>
            </a:r>
            <a:r>
              <a:rPr lang="fr-FR" dirty="0" err="1"/>
              <a:t>CHMs</a:t>
            </a:r>
            <a:r>
              <a:rPr lang="fr-FR" dirty="0"/>
              <a:t> nationaux depuis la COP9 de la </a:t>
            </a:r>
            <a:r>
              <a:rPr lang="fr-FR" dirty="0" smtClean="0"/>
              <a:t>CDB;</a:t>
            </a:r>
            <a:endParaRPr lang="fr-FR" dirty="0"/>
          </a:p>
          <a:p>
            <a:pPr lvl="0"/>
            <a:r>
              <a:rPr lang="fr-FR" dirty="0"/>
              <a:t>Evaluer l’implémentation de la Décision IX/30 par les </a:t>
            </a:r>
            <a:r>
              <a:rPr lang="fr-FR" dirty="0" smtClean="0"/>
              <a:t>pays;</a:t>
            </a:r>
            <a:endParaRPr lang="fr-FR" dirty="0"/>
          </a:p>
          <a:p>
            <a:pPr lvl="0"/>
            <a:r>
              <a:rPr lang="fr-FR" dirty="0"/>
              <a:t>Formuler des recommandations pour améliorer l'utilisation des </a:t>
            </a:r>
            <a:r>
              <a:rPr lang="fr-FR" dirty="0" err="1"/>
              <a:t>CHMs</a:t>
            </a:r>
            <a:r>
              <a:rPr lang="fr-FR" dirty="0"/>
              <a:t> par les </a:t>
            </a:r>
            <a:r>
              <a:rPr lang="fr-FR" dirty="0" smtClean="0"/>
              <a:t>pays.</a:t>
            </a:r>
            <a:endParaRPr lang="fr-FR" dirty="0"/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177281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2. Atelier régional des points focaux nationaux du Centre d’Echange d’Informations sur la Biodiversité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273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pic>
        <p:nvPicPr>
          <p:cNvPr id="8194" name="Picture 2" descr="G:\Disk d\Mes documents\CHM\2010\CHM\Photo CHM Février 2010 Côte 'd'Ivoire\Photo CHM 29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6275" y="3127386"/>
            <a:ext cx="3822700" cy="255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b="1" dirty="0" smtClean="0"/>
              <a:t>Recommandations:</a:t>
            </a:r>
          </a:p>
          <a:p>
            <a:pPr lvl="0"/>
            <a:r>
              <a:rPr lang="fr-FR" dirty="0"/>
              <a:t>Les points focaux CHM doivent accorder un intérêt particulier afin d’avoir une position très importante à l’échelle national ;</a:t>
            </a:r>
          </a:p>
          <a:p>
            <a:pPr lvl="0"/>
            <a:r>
              <a:rPr lang="fr-FR" dirty="0"/>
              <a:t>Nommer le Point focal + assistants </a:t>
            </a:r>
            <a:r>
              <a:rPr lang="fr-FR" dirty="0" smtClean="0"/>
              <a:t>;</a:t>
            </a:r>
            <a:endParaRPr lang="fr-FR" dirty="0"/>
          </a:p>
          <a:p>
            <a:pPr lvl="0"/>
            <a:r>
              <a:rPr lang="fr-FR" dirty="0"/>
              <a:t>Volonté et esprit de sacrifice de certains PF/CHM afin de disposer d’une base qui pourra servir plus tard au développement conséquent du CHM ;</a:t>
            </a:r>
          </a:p>
          <a:p>
            <a:pPr marL="0" indent="0">
              <a:buNone/>
            </a:pPr>
            <a:endParaRPr lang="fr-FR" b="1" dirty="0" smtClean="0"/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177281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2. Atelier régional des points focaux nationaux du Centre d’Echange d’Informations sur la Biodiversité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265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7927793" cy="34472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b="1" dirty="0" smtClean="0"/>
              <a:t>Recommandations (suite) :</a:t>
            </a:r>
            <a:endParaRPr lang="fr-FR" b="1" dirty="0"/>
          </a:p>
          <a:p>
            <a:pPr lvl="0"/>
            <a:endParaRPr lang="fr-FR" dirty="0" smtClean="0"/>
          </a:p>
          <a:p>
            <a:pPr lvl="0"/>
            <a:r>
              <a:rPr lang="fr-FR" dirty="0" smtClean="0"/>
              <a:t>Créer </a:t>
            </a:r>
            <a:r>
              <a:rPr lang="fr-FR" dirty="0"/>
              <a:t>un comité de pilotage tout en précisant le cadre institutionnel au sein de la structure de tutelle de la CDB ; </a:t>
            </a:r>
          </a:p>
          <a:p>
            <a:pPr lvl="0"/>
            <a:r>
              <a:rPr lang="fr-FR" dirty="0"/>
              <a:t>Etre proactif dans la prise d’initiative en vue de mobiliser les ressources ;</a:t>
            </a:r>
          </a:p>
          <a:p>
            <a:pPr lvl="0"/>
            <a:r>
              <a:rPr lang="fr-FR" dirty="0"/>
              <a:t>Sensibilisation de décideurs et </a:t>
            </a:r>
            <a:r>
              <a:rPr lang="fr-FR" dirty="0" smtClean="0"/>
              <a:t>acteurs;</a:t>
            </a:r>
            <a:endParaRPr lang="fr-FR" dirty="0"/>
          </a:p>
          <a:p>
            <a:pPr lvl="0"/>
            <a:r>
              <a:rPr lang="fr-FR" dirty="0"/>
              <a:t>Accentuer la communication et la sensibilisation des acteurs en profitant des séminaires et ateliers organisés à l’échelle nationale pour présenter le CHM ;</a:t>
            </a:r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177281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2. Atelier régional des points focaux nationaux du Centre d’Echange d’Informations sur la Biodiversité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572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8215825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Recommandations (suite) :</a:t>
            </a:r>
            <a:endParaRPr lang="fr-FR" dirty="0" smtClean="0"/>
          </a:p>
          <a:p>
            <a:pPr lvl="0"/>
            <a:r>
              <a:rPr lang="fr-FR" dirty="0" smtClean="0"/>
              <a:t>Savoir </a:t>
            </a:r>
            <a:r>
              <a:rPr lang="fr-FR" dirty="0"/>
              <a:t>identifier les parties prenantes et leur besoin en information puis leur montrer que le CHM a les solutions à leurs problèmes </a:t>
            </a:r>
            <a:r>
              <a:rPr lang="fr-FR" dirty="0" smtClean="0"/>
              <a:t>;</a:t>
            </a:r>
          </a:p>
          <a:p>
            <a:r>
              <a:rPr lang="fr-FR" dirty="0"/>
              <a:t>Capitaliser les initiatives existantes pour la célébration de l'année en collaboration avec tous les acteurs ;</a:t>
            </a:r>
          </a:p>
          <a:p>
            <a:pPr lvl="0"/>
            <a:endParaRPr lang="fr-FR" dirty="0"/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177281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2. Atelier régional des points focaux nationaux du Centre d’Echange d’Informations sur la Biodiversité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538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8215826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Recommandations (suite):</a:t>
            </a:r>
            <a:endParaRPr lang="fr-FR" dirty="0"/>
          </a:p>
          <a:p>
            <a:pPr lvl="0"/>
            <a:r>
              <a:rPr lang="fr-FR" dirty="0"/>
              <a:t>Développer une stratégie de mobilisation des ressources endogènes (secteur privé, programmes des nations unies, projets existants, </a:t>
            </a:r>
            <a:r>
              <a:rPr lang="fr-FR" dirty="0" err="1"/>
              <a:t>ONGs</a:t>
            </a:r>
            <a:r>
              <a:rPr lang="fr-FR" dirty="0"/>
              <a:t>) ;</a:t>
            </a:r>
          </a:p>
          <a:p>
            <a:pPr lvl="0"/>
            <a:r>
              <a:rPr lang="fr-FR" dirty="0"/>
              <a:t>Utiliser des matériels de sensibilisation existants pour la célébration de l’année 2010;</a:t>
            </a:r>
          </a:p>
          <a:p>
            <a:pPr lvl="0"/>
            <a:r>
              <a:rPr lang="fr-FR" dirty="0"/>
              <a:t>Utiliser le site CHM pour annoncer et diffuser les informations ;</a:t>
            </a:r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177281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2. Atelier régional des points focaux nationaux du Centre d’Echange d’Informations sur la Biodiversité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325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8071810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/>
              <a:t>Recommandations </a:t>
            </a:r>
            <a:r>
              <a:rPr lang="fr-FR" b="1" dirty="0" smtClean="0"/>
              <a:t>(fin) </a:t>
            </a:r>
            <a:r>
              <a:rPr lang="fr-FR" b="1" dirty="0"/>
              <a:t>:</a:t>
            </a:r>
            <a:endParaRPr lang="fr-FR" b="1" dirty="0" smtClean="0"/>
          </a:p>
          <a:p>
            <a:pPr lvl="0"/>
            <a:r>
              <a:rPr lang="fr-FR" dirty="0"/>
              <a:t>Suivre les directives du secrétariat de la CDB pour la célébration de l'année (ouverture officielle, etc.) ;</a:t>
            </a:r>
          </a:p>
          <a:p>
            <a:pPr lvl="0"/>
            <a:r>
              <a:rPr lang="fr-FR" dirty="0"/>
              <a:t>Utiliser les exemples de stratégies élaborées ou en cours d'élaboration comme référence pour l'élaboration des stratégies nationales CHM.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177281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2. Atelier régional des points focaux nationaux du Centre d’Echange d’Informations sur la Biodiversité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305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3"/>
          </p:nvPr>
        </p:nvSpPr>
        <p:spPr>
          <a:xfrm>
            <a:off x="410173" y="2708920"/>
            <a:ext cx="7978251" cy="3456384"/>
          </a:xfrm>
        </p:spPr>
        <p:txBody>
          <a:bodyPr/>
          <a:lstStyle/>
          <a:p>
            <a:r>
              <a:rPr lang="fr-FR" dirty="0" smtClean="0"/>
              <a:t>Conformément aux directives de la CBD dans sa mise en œuvre , le document du 4</a:t>
            </a:r>
            <a:r>
              <a:rPr lang="fr-FR" baseline="30000" dirty="0" smtClean="0"/>
              <a:t>ème</a:t>
            </a:r>
            <a:r>
              <a:rPr lang="fr-FR" dirty="0" smtClean="0"/>
              <a:t>  rapport a été élaboré (mars 2009). 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83568" y="177281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/>
              <a:t>3. </a:t>
            </a:r>
            <a:r>
              <a:rPr lang="fr-FR" b="1" dirty="0"/>
              <a:t>Rédaction du 4</a:t>
            </a:r>
            <a:r>
              <a:rPr lang="fr-FR" b="1" baseline="30000" dirty="0"/>
              <a:t>ème</a:t>
            </a:r>
            <a:r>
              <a:rPr lang="fr-FR" b="1" dirty="0"/>
              <a:t> rapport national sur la biodiversité</a:t>
            </a:r>
          </a:p>
        </p:txBody>
      </p:sp>
      <p:pic>
        <p:nvPicPr>
          <p:cNvPr id="7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2736" y="54868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ACTIVITES MENEES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8143817" cy="3447288"/>
          </a:xfrm>
        </p:spPr>
        <p:txBody>
          <a:bodyPr>
            <a:normAutofit/>
          </a:bodyPr>
          <a:lstStyle/>
          <a:p>
            <a:r>
              <a:rPr lang="fr-FR" dirty="0" smtClean="0"/>
              <a:t>Suite à la requête de financement de projets soumis par le CHM, le "</a:t>
            </a:r>
            <a:r>
              <a:rPr lang="fr-FR" b="1" dirty="0" smtClean="0"/>
              <a:t>Projet </a:t>
            </a:r>
            <a:r>
              <a:rPr lang="fr-FR" b="1" dirty="0"/>
              <a:t>d’élaboration d’une base de données numérique sur la flore et la végétation du Nord-Est de la Cote </a:t>
            </a:r>
            <a:r>
              <a:rPr lang="fr-FR" b="1" dirty="0" smtClean="0"/>
              <a:t>d’Ivoire</a:t>
            </a:r>
            <a:r>
              <a:rPr lang="fr-FR" b="1" dirty="0"/>
              <a:t>" : Cas particulier du Parc National de la </a:t>
            </a:r>
            <a:r>
              <a:rPr lang="fr-FR" b="1" dirty="0" smtClean="0"/>
              <a:t>Comoé </a:t>
            </a:r>
            <a:r>
              <a:rPr lang="fr-FR" dirty="0" smtClean="0"/>
              <a:t> a été exécuté </a:t>
            </a:r>
            <a:r>
              <a:rPr lang="fr-FR" dirty="0"/>
              <a:t>en début </a:t>
            </a:r>
            <a:r>
              <a:rPr lang="fr-FR" dirty="0" smtClean="0"/>
              <a:t> d’année 2009 par le Centre National de Floristique (CNF).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L</a:t>
            </a:r>
            <a:r>
              <a:rPr lang="fr-FR" dirty="0" smtClean="0"/>
              <a:t>e </a:t>
            </a:r>
            <a:r>
              <a:rPr lang="fr-FR" dirty="0"/>
              <a:t>rapport financier </a:t>
            </a:r>
            <a:r>
              <a:rPr lang="fr-FR" dirty="0" smtClean="0"/>
              <a:t>accompagné </a:t>
            </a:r>
            <a:r>
              <a:rPr lang="fr-FR" dirty="0"/>
              <a:t>des pièces justificatives </a:t>
            </a:r>
            <a:r>
              <a:rPr lang="fr-FR" dirty="0" smtClean="0"/>
              <a:t>ont été adressés en son temps.</a:t>
            </a:r>
            <a:endParaRPr lang="fr-FR" dirty="0"/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177281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/>
              <a:t>3. </a:t>
            </a:r>
            <a:r>
              <a:rPr lang="fr-FR" b="1" dirty="0" smtClean="0"/>
              <a:t>Projets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38933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  <a:endParaRPr lang="fr-FR" sz="2800" b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8071809" cy="3447288"/>
          </a:xfrm>
        </p:spPr>
        <p:txBody>
          <a:bodyPr>
            <a:normAutofit/>
          </a:bodyPr>
          <a:lstStyle/>
          <a:p>
            <a:r>
              <a:rPr lang="fr-FR" dirty="0" smtClean="0"/>
              <a:t>L’appel lancé </a:t>
            </a:r>
            <a:r>
              <a:rPr lang="fr-FR" dirty="0"/>
              <a:t>en 2008 </a:t>
            </a:r>
            <a:r>
              <a:rPr lang="fr-FR" dirty="0" smtClean="0"/>
              <a:t>par le CHM pour </a:t>
            </a:r>
            <a:r>
              <a:rPr lang="fr-FR" dirty="0"/>
              <a:t>aider </a:t>
            </a:r>
            <a:r>
              <a:rPr lang="fr-FR" dirty="0" smtClean="0"/>
              <a:t>les </a:t>
            </a:r>
            <a:r>
              <a:rPr lang="fr-FR" dirty="0"/>
              <a:t>pays partenaires à améliorer de manière significative leur site web </a:t>
            </a:r>
            <a:r>
              <a:rPr lang="fr-FR" dirty="0" smtClean="0"/>
              <a:t>CHM, n’a pas abouti . En effet, la structure proposée aux fins d’exécuter cette activité a trouvé les propositions financières insuffisantes  la procédure </a:t>
            </a:r>
            <a:r>
              <a:rPr lang="fr-FR" dirty="0" smtClean="0"/>
              <a:t>contraignante. </a:t>
            </a:r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177281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/>
              <a:t>3. </a:t>
            </a:r>
            <a:r>
              <a:rPr lang="fr-FR" b="1" dirty="0" smtClean="0"/>
              <a:t>Projets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98053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8215825" cy="3447288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pitchFamily="2" charset="2"/>
              <a:buNone/>
            </a:pPr>
            <a:r>
              <a:rPr lang="fr-FR" b="1" dirty="0"/>
              <a:t>Participations diverses aux ateliers et séminaires sur </a:t>
            </a:r>
            <a:r>
              <a:rPr lang="fr-FR" dirty="0"/>
              <a:t>:</a:t>
            </a:r>
          </a:p>
          <a:p>
            <a:r>
              <a:rPr lang="fr-FR" dirty="0"/>
              <a:t>La biodiversité;</a:t>
            </a:r>
          </a:p>
          <a:p>
            <a:r>
              <a:rPr lang="fr-FR" dirty="0" smtClean="0"/>
              <a:t>La Biosécurité (Programme Régional de la Biosécurité UEMOA (PRB/UEMOA) (atelier régional de </a:t>
            </a:r>
            <a:r>
              <a:rPr lang="fr-FR" dirty="0" smtClean="0"/>
              <a:t>mise en </a:t>
            </a:r>
            <a:r>
              <a:rPr lang="fr-FR" dirty="0" smtClean="0"/>
              <a:t>place  du cadre de  rendement et du plan de suivi des indicateurs du PRB/UEMOA</a:t>
            </a:r>
            <a:r>
              <a:rPr lang="fr-FR" dirty="0" smtClean="0"/>
              <a:t>);</a:t>
            </a:r>
            <a:endParaRPr lang="fr-FR" dirty="0"/>
          </a:p>
          <a:p>
            <a:r>
              <a:rPr lang="fr-FR" dirty="0" smtClean="0"/>
              <a:t>DSRP (Point Focal), PND (Point Focal),  </a:t>
            </a:r>
            <a:r>
              <a:rPr lang="fr-FR" dirty="0" smtClean="0"/>
              <a:t>CDMT;</a:t>
            </a:r>
            <a:endParaRPr lang="fr-FR" dirty="0" smtClean="0"/>
          </a:p>
          <a:p>
            <a:r>
              <a:rPr lang="fr-FR" dirty="0" smtClean="0"/>
              <a:t>PNUD; </a:t>
            </a:r>
            <a:endParaRPr lang="fr-FR" dirty="0"/>
          </a:p>
          <a:p>
            <a:r>
              <a:rPr lang="fr-FR" dirty="0"/>
              <a:t>Etc.</a:t>
            </a:r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3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fr-FR" sz="2800" dirty="0" smtClean="0"/>
              <a:t>Activités menées depuis 2008;</a:t>
            </a:r>
          </a:p>
          <a:p>
            <a:pPr>
              <a:buFont typeface="Wingdings" pitchFamily="2" charset="2"/>
              <a:buChar char="§"/>
            </a:pPr>
            <a:r>
              <a:rPr lang="fr-FR" sz="2800" dirty="0" smtClean="0"/>
              <a:t>Problèmes rencontrés et recommandations;</a:t>
            </a:r>
          </a:p>
          <a:p>
            <a:pPr>
              <a:buFont typeface="Wingdings" pitchFamily="2" charset="2"/>
              <a:buChar char="§"/>
            </a:pPr>
            <a:r>
              <a:rPr lang="fr-FR" sz="2800" dirty="0" smtClean="0"/>
              <a:t>Description des arrangements institutionnels à mettre en place.</a:t>
            </a:r>
          </a:p>
          <a:p>
            <a:pPr>
              <a:buFont typeface="Wingdings" pitchFamily="2" charset="2"/>
              <a:buChar char="§"/>
            </a:pPr>
            <a:endParaRPr lang="fr-FR" sz="2800" dirty="0" smtClean="0"/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pic>
        <p:nvPicPr>
          <p:cNvPr id="5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7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95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PROBLEMES </a:t>
            </a:r>
            <a:r>
              <a:rPr lang="fr-FR" sz="2800" dirty="0" smtClean="0"/>
              <a:t>RENCONTRES </a:t>
            </a:r>
            <a:r>
              <a:rPr lang="fr-FR" sz="2800" dirty="0"/>
              <a:t>ET LES PRINCIPALES RECOMMANDATIONS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sz="2000" b="1" dirty="0" smtClean="0"/>
              <a:t>Problèmes: </a:t>
            </a:r>
            <a:endParaRPr lang="fr-FR" sz="2000" dirty="0"/>
          </a:p>
          <a:p>
            <a:pPr lvl="0">
              <a:buFont typeface="Arial" pitchFamily="34" charset="0"/>
              <a:buChar char="•"/>
            </a:pPr>
            <a:r>
              <a:rPr lang="fr-FR" sz="2000" dirty="0"/>
              <a:t>Insuffisance de ressources humaines et financières pour le </a:t>
            </a:r>
            <a:r>
              <a:rPr lang="fr-FR" sz="2000" dirty="0" smtClean="0"/>
              <a:t>CHM;</a:t>
            </a:r>
            <a:endParaRPr lang="fr-FR" sz="2000" dirty="0"/>
          </a:p>
          <a:p>
            <a:pPr lvl="0">
              <a:buFont typeface="Arial" pitchFamily="34" charset="0"/>
              <a:buChar char="•"/>
            </a:pPr>
            <a:r>
              <a:rPr lang="fr-FR" sz="2000" dirty="0"/>
              <a:t>Insuffisance du nombre de personnel qualifié pour la gestion des sites web du CHM ;</a:t>
            </a:r>
          </a:p>
          <a:p>
            <a:pPr lvl="0">
              <a:buFont typeface="Arial" pitchFamily="34" charset="0"/>
              <a:buChar char="•"/>
            </a:pPr>
            <a:r>
              <a:rPr lang="fr-FR" sz="2000" dirty="0"/>
              <a:t>Instabilité des gestionnaires des sites web du CHM ;</a:t>
            </a:r>
          </a:p>
          <a:p>
            <a:pPr lvl="0">
              <a:buFont typeface="Arial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endParaRPr lang="fr-FR" dirty="0"/>
          </a:p>
          <a:p>
            <a:r>
              <a:rPr lang="fr-FR" b="1" dirty="0" smtClean="0"/>
              <a:t>Recommandations: </a:t>
            </a:r>
          </a:p>
          <a:p>
            <a:endParaRPr lang="fr-FR" b="1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Accroître les ressources humaines et financières pour le CHM;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Former le personnel à la gestion des sites;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Favoriser l’accès à l’Internet;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Susciter la motivation  des acteurs à l’alimentation du CHM national;</a:t>
            </a:r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8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PROBLEMES RENCONTRES ET LES PRINCIPALES RECOMMANDATIONS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7711769" cy="344728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b="1" dirty="0"/>
              <a:t>Problèmes: </a:t>
            </a:r>
            <a:endParaRPr lang="fr-FR" dirty="0"/>
          </a:p>
          <a:p>
            <a:pPr marL="0" lvl="0" indent="0">
              <a:buNone/>
            </a:pPr>
            <a:endParaRPr lang="fr-FR" dirty="0" smtClean="0"/>
          </a:p>
          <a:p>
            <a:pPr lvl="0">
              <a:buFont typeface="Arial" pitchFamily="34" charset="0"/>
              <a:buChar char="•"/>
            </a:pPr>
            <a:r>
              <a:rPr lang="fr-FR" dirty="0" smtClean="0"/>
              <a:t>Difficulté </a:t>
            </a:r>
            <a:r>
              <a:rPr lang="fr-FR" dirty="0"/>
              <a:t>d’accès à l’Internet pour le bon fonctionnement du CHM ;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Réticence et manque de motivation des acteurs à l’alimentation du CHM ;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Faible collaboration avec les PF CHM nationaux et PF CDB ;</a:t>
            </a:r>
          </a:p>
        </p:txBody>
      </p:sp>
    </p:spTree>
    <p:extLst>
      <p:ext uri="{BB962C8B-B14F-4D97-AF65-F5344CB8AC3E}">
        <p14:creationId xmlns:p14="http://schemas.microsoft.com/office/powerpoint/2010/main" val="344954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PROBLEMES RENCONTREES ET LES PRINCIPALES RECOMMANDATIONS</a:t>
            </a:r>
            <a:endParaRPr lang="fr-FR" sz="28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b="1" dirty="0"/>
              <a:t>Problèmes </a:t>
            </a:r>
            <a:r>
              <a:rPr lang="fr-FR" b="1" dirty="0" smtClean="0"/>
              <a:t>(suite):</a:t>
            </a:r>
            <a:endParaRPr lang="fr-FR" dirty="0"/>
          </a:p>
          <a:p>
            <a:pPr lvl="0">
              <a:buFont typeface="Arial" pitchFamily="34" charset="0"/>
              <a:buChar char="•"/>
            </a:pPr>
            <a:r>
              <a:rPr lang="fr-FR" dirty="0" smtClean="0"/>
              <a:t>Le </a:t>
            </a:r>
            <a:r>
              <a:rPr lang="fr-FR" dirty="0"/>
              <a:t>CHM est vu comme un concurrent pour les autres sites Web intervenant à l’échelle national ;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Partage d’informations pas encore très ancré dans les habitudes ;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Manque de visibilité et de ressources.</a:t>
            </a:r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 smtClean="0"/>
              <a:t>Recommandations (suite):</a:t>
            </a:r>
            <a:r>
              <a:rPr lang="fr-FR" b="1" u="sng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Assurer la fluidité des informations</a:t>
            </a:r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86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/>
              <a:t>Description des arrangements institutionnels à mettre en place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>
          <a:xfrm>
            <a:off x="4716016" y="4509120"/>
            <a:ext cx="3822192" cy="13681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 smtClean="0"/>
              <a:t>Une première approche nous a amené à  la priorisation des besoins qui se présentent comme suit:</a:t>
            </a:r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2060848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Lors des différentes séances de rencontres avec les parties prenantes,  </a:t>
            </a:r>
            <a:r>
              <a:rPr lang="fr-FR" sz="2000" dirty="0" smtClean="0"/>
              <a:t>la question à satisfaire aux  préoccupations exprimées </a:t>
            </a:r>
            <a:r>
              <a:rPr lang="fr-FR" sz="2000" dirty="0" smtClean="0"/>
              <a:t>a </a:t>
            </a:r>
            <a:r>
              <a:rPr lang="fr-FR" sz="2000" dirty="0" smtClean="0"/>
              <a:t>permis de</a:t>
            </a:r>
            <a:r>
              <a:rPr lang="fr-FR" sz="2000" dirty="0" smtClean="0"/>
              <a:t> </a:t>
            </a:r>
            <a:r>
              <a:rPr lang="fr-FR" sz="2000" dirty="0" smtClean="0"/>
              <a:t>recenser </a:t>
            </a:r>
            <a:r>
              <a:rPr lang="fr-FR" sz="2000" dirty="0"/>
              <a:t>les besoins en renforcement de capacités de celles-ci, de manière à ce que ces besoins soient connus et intégrés dans des projets spécifiques afin que progressivement, ceux-ci trouvent les réponses adaptées</a:t>
            </a:r>
            <a:r>
              <a:rPr lang="fr-FR" sz="2000" dirty="0" smtClean="0"/>
              <a:t>.</a:t>
            </a:r>
            <a:endParaRPr lang="fr-FR" sz="2000" dirty="0"/>
          </a:p>
        </p:txBody>
      </p:sp>
      <p:pic>
        <p:nvPicPr>
          <p:cNvPr id="8" name="Picture 4" descr="photoparticipants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5220" y="4077072"/>
            <a:ext cx="3505524" cy="231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7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/>
              <a:t>Description des arrangements institutionnels à mettre en place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b="1" dirty="0" smtClean="0"/>
              <a:t>1</a:t>
            </a:r>
            <a:r>
              <a:rPr lang="fr-FR" b="1" baseline="30000" dirty="0" smtClean="0"/>
              <a:t>ère</a:t>
            </a:r>
            <a:r>
              <a:rPr lang="fr-FR" b="1" dirty="0" smtClean="0"/>
              <a:t> </a:t>
            </a:r>
            <a:r>
              <a:rPr lang="fr-FR" b="1" dirty="0"/>
              <a:t>priorité</a:t>
            </a:r>
            <a:r>
              <a:rPr lang="fr-FR" dirty="0"/>
              <a:t> : Acquisition d’équipements informatiques. Cette priorité se décline en plusieurs besoins spécifiques sériés comme ci-après :</a:t>
            </a:r>
          </a:p>
          <a:p>
            <a:pPr lvl="0"/>
            <a:r>
              <a:rPr lang="fr-FR" dirty="0"/>
              <a:t>équipement en ordinateurs,</a:t>
            </a:r>
          </a:p>
          <a:p>
            <a:pPr lvl="0"/>
            <a:r>
              <a:rPr lang="fr-FR" dirty="0"/>
              <a:t>matériels informatiques,</a:t>
            </a:r>
          </a:p>
          <a:p>
            <a:pPr lvl="0"/>
            <a:r>
              <a:rPr lang="fr-FR" dirty="0"/>
              <a:t>adaptation du matériel,</a:t>
            </a:r>
          </a:p>
          <a:p>
            <a:pPr lvl="0"/>
            <a:r>
              <a:rPr lang="fr-FR" dirty="0"/>
              <a:t>équipement en matériels informatiques,</a:t>
            </a:r>
          </a:p>
          <a:p>
            <a:pPr lvl="0"/>
            <a:r>
              <a:rPr lang="fr-FR" dirty="0"/>
              <a:t>logiciels plus ordinateurs,</a:t>
            </a:r>
          </a:p>
          <a:p>
            <a:pPr lvl="0"/>
            <a:r>
              <a:rPr lang="fr-FR" dirty="0"/>
              <a:t>équipements </a:t>
            </a:r>
            <a:r>
              <a:rPr lang="fr-FR" dirty="0" smtClean="0"/>
              <a:t>adéquats</a:t>
            </a:r>
            <a:r>
              <a:rPr lang="fr-FR" dirty="0"/>
              <a:t>.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2375" y="3326987"/>
            <a:ext cx="3048000" cy="215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07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/>
              <a:t>Description des arrangements institutionnels à mettre en place</a:t>
            </a:r>
            <a:endParaRPr lang="fr-FR" sz="28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7783777" cy="34472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b="1" dirty="0" smtClean="0"/>
              <a:t>2</a:t>
            </a:r>
            <a:r>
              <a:rPr lang="fr-FR" b="1" baseline="30000" dirty="0" smtClean="0"/>
              <a:t>ème</a:t>
            </a:r>
            <a:r>
              <a:rPr lang="fr-FR" b="1" dirty="0" smtClean="0"/>
              <a:t> </a:t>
            </a:r>
            <a:r>
              <a:rPr lang="fr-FR" b="1" dirty="0"/>
              <a:t>priorité</a:t>
            </a:r>
            <a:r>
              <a:rPr lang="fr-FR" dirty="0"/>
              <a:t> : Formation des acteurs à la gestion de l’information. Avec cette deuxième priorité, les besoins </a:t>
            </a:r>
            <a:r>
              <a:rPr lang="fr-FR" dirty="0" smtClean="0"/>
              <a:t>se déclinent comme suit</a:t>
            </a:r>
            <a:r>
              <a:rPr lang="fr-FR" dirty="0"/>
              <a:t> :</a:t>
            </a:r>
          </a:p>
          <a:p>
            <a:pPr lvl="0"/>
            <a:r>
              <a:rPr lang="fr-FR" dirty="0"/>
              <a:t>le financement de séminaires sur la biodiversité,</a:t>
            </a:r>
          </a:p>
          <a:p>
            <a:pPr lvl="0"/>
            <a:r>
              <a:rPr lang="fr-FR" dirty="0"/>
              <a:t>la formation </a:t>
            </a:r>
            <a:r>
              <a:rPr lang="fr-FR" dirty="0" smtClean="0"/>
              <a:t>périodique du </a:t>
            </a:r>
            <a:r>
              <a:rPr lang="fr-FR" dirty="0"/>
              <a:t>personnel chargé de la gestion de l’information,</a:t>
            </a:r>
          </a:p>
          <a:p>
            <a:pPr lvl="0"/>
            <a:r>
              <a:rPr lang="fr-FR" dirty="0"/>
              <a:t>la formation de groupes de travail spécialisés,</a:t>
            </a:r>
          </a:p>
          <a:p>
            <a:pPr lvl="0"/>
            <a:r>
              <a:rPr lang="fr-FR" dirty="0"/>
              <a:t>la responsabilisation d’une personne ressource,</a:t>
            </a:r>
          </a:p>
          <a:p>
            <a:pPr lvl="0"/>
            <a:r>
              <a:rPr lang="fr-FR" dirty="0"/>
              <a:t>le renforcement des capacités dans l’utilisation des logiciels.</a:t>
            </a:r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8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/>
              <a:t>Description des arrangements institutionnels à mettre en place</a:t>
            </a:r>
            <a:endParaRPr lang="fr-FR" sz="28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7567754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/>
              <a:t>3</a:t>
            </a:r>
            <a:r>
              <a:rPr lang="fr-FR" b="1" baseline="30000" dirty="0"/>
              <a:t>ème</a:t>
            </a:r>
            <a:r>
              <a:rPr lang="fr-FR" b="1" dirty="0"/>
              <a:t> priorité</a:t>
            </a:r>
            <a:r>
              <a:rPr lang="fr-FR" dirty="0"/>
              <a:t> : Sensibilisation / Education des acteurs.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* </a:t>
            </a:r>
            <a:r>
              <a:rPr lang="fr-FR" dirty="0" smtClean="0"/>
              <a:t>la </a:t>
            </a:r>
            <a:r>
              <a:rPr lang="fr-FR" dirty="0"/>
              <a:t>sensibilisation à la problématique de la biodiversité,</a:t>
            </a:r>
          </a:p>
          <a:p>
            <a:pPr lvl="0"/>
            <a:r>
              <a:rPr lang="fr-FR" dirty="0"/>
              <a:t>l’éducation à la conservation de la biodiversité,</a:t>
            </a:r>
          </a:p>
          <a:p>
            <a:pPr lvl="0"/>
            <a:r>
              <a:rPr lang="fr-FR" dirty="0"/>
              <a:t>la détermination des publics cibles,</a:t>
            </a:r>
          </a:p>
          <a:p>
            <a:pPr lvl="0"/>
            <a:r>
              <a:rPr lang="fr-FR" dirty="0"/>
              <a:t>la sensibilisation de la population riveraine,</a:t>
            </a:r>
          </a:p>
          <a:p>
            <a:pPr lvl="0"/>
            <a:r>
              <a:rPr lang="fr-FR" dirty="0"/>
              <a:t>l’introduction de la biodiversité dans les programmes de formation.</a:t>
            </a:r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45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/>
              <a:t>Description des arrangements institutionnels à mettre en place</a:t>
            </a:r>
            <a:endParaRPr lang="fr-FR" sz="28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8143817" cy="34472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b="1" dirty="0"/>
              <a:t>4</a:t>
            </a:r>
            <a:r>
              <a:rPr lang="fr-FR" b="1" baseline="30000" dirty="0"/>
              <a:t>ème</a:t>
            </a:r>
            <a:r>
              <a:rPr lang="fr-FR" b="1" dirty="0"/>
              <a:t> priorité</a:t>
            </a:r>
            <a:r>
              <a:rPr lang="fr-FR" dirty="0"/>
              <a:t> : Création d’un service de documentation. Il faut :</a:t>
            </a:r>
          </a:p>
          <a:p>
            <a:pPr lvl="0"/>
            <a:r>
              <a:rPr lang="fr-FR" dirty="0"/>
              <a:t>définir le cadre organisationnel de la diffusion de l’information,</a:t>
            </a:r>
          </a:p>
          <a:p>
            <a:pPr lvl="0"/>
            <a:r>
              <a:rPr lang="fr-FR" dirty="0"/>
              <a:t>créer un service </a:t>
            </a:r>
            <a:r>
              <a:rPr lang="fr-FR" dirty="0" smtClean="0"/>
              <a:t>des archives </a:t>
            </a:r>
            <a:r>
              <a:rPr lang="fr-FR" dirty="0"/>
              <a:t>et </a:t>
            </a:r>
            <a:r>
              <a:rPr lang="fr-FR" dirty="0" smtClean="0"/>
              <a:t>de documentation</a:t>
            </a:r>
            <a:r>
              <a:rPr lang="fr-FR" dirty="0"/>
              <a:t>,</a:t>
            </a:r>
          </a:p>
          <a:p>
            <a:pPr lvl="0"/>
            <a:r>
              <a:rPr lang="fr-FR" dirty="0"/>
              <a:t>aider à la publication,</a:t>
            </a:r>
          </a:p>
          <a:p>
            <a:pPr lvl="0"/>
            <a:r>
              <a:rPr lang="fr-FR" dirty="0"/>
              <a:t>mettre en place un fichier d’experts,</a:t>
            </a:r>
          </a:p>
          <a:p>
            <a:pPr lvl="0"/>
            <a:r>
              <a:rPr lang="fr-FR" dirty="0"/>
              <a:t>mettre en place des mécanismes de vérification des données à diffuser.</a:t>
            </a:r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8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/>
              <a:t>Description des arrangements institutionnels à mettre en place</a:t>
            </a:r>
            <a:endParaRPr lang="fr-FR" sz="28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195736" y="6356350"/>
            <a:ext cx="5184576" cy="365125"/>
          </a:xfrm>
        </p:spPr>
        <p:txBody>
          <a:bodyPr/>
          <a:lstStyle/>
          <a:p>
            <a:r>
              <a:rPr lang="fr-FR" dirty="0" smtClean="0"/>
              <a:t>Présentation CHM Côte d'Ivoire , Cotonou du 23 au 25 avril 2012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8143817" cy="1829928"/>
          </a:xfrm>
        </p:spPr>
        <p:txBody>
          <a:bodyPr/>
          <a:lstStyle/>
          <a:p>
            <a:pPr marL="0" indent="0">
              <a:buNone/>
            </a:pPr>
            <a:r>
              <a:rPr lang="fr-FR" b="1" dirty="0"/>
              <a:t>5</a:t>
            </a:r>
            <a:r>
              <a:rPr lang="fr-FR" b="1" baseline="30000" dirty="0"/>
              <a:t>ème</a:t>
            </a:r>
            <a:r>
              <a:rPr lang="fr-FR" b="1" dirty="0"/>
              <a:t> priorité</a:t>
            </a:r>
            <a:r>
              <a:rPr lang="fr-FR" dirty="0"/>
              <a:t> : Connexion Internet </a:t>
            </a:r>
            <a:r>
              <a:rPr lang="fr-FR" dirty="0" smtClean="0"/>
              <a:t>. </a:t>
            </a:r>
            <a:r>
              <a:rPr lang="fr-FR" dirty="0"/>
              <a:t>On a :</a:t>
            </a:r>
          </a:p>
          <a:p>
            <a:pPr lvl="0"/>
            <a:r>
              <a:rPr lang="fr-FR" dirty="0"/>
              <a:t>la création d’un site web hébergé en Côte d’Ivoire,</a:t>
            </a:r>
          </a:p>
          <a:p>
            <a:r>
              <a:rPr lang="fr-FR" dirty="0"/>
              <a:t>la connexion Internet à renforcer.</a:t>
            </a:r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87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/>
              <a:t>Description des arrangements institutionnels à mettre en place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8215825" cy="34472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dirty="0" smtClean="0"/>
              <a:t>La deuxième approche réside à la formalisation des activités du CHM. C’est pourquoi, il est fortement recommandé de :</a:t>
            </a:r>
          </a:p>
          <a:p>
            <a:r>
              <a:rPr lang="fr-FR" b="1" dirty="0" smtClean="0"/>
              <a:t>Nommer</a:t>
            </a:r>
            <a:r>
              <a:rPr lang="fr-FR" dirty="0" smtClean="0"/>
              <a:t> les différents points focaux par des prises d’ arrêtés ou textes formels;</a:t>
            </a:r>
          </a:p>
          <a:p>
            <a:r>
              <a:rPr lang="fr-FR" b="1" dirty="0" smtClean="0"/>
              <a:t>Sédentarise</a:t>
            </a:r>
            <a:r>
              <a:rPr lang="fr-FR" dirty="0" smtClean="0"/>
              <a:t>r l’activité de Point Focal (mobilité du personnel en est la principale </a:t>
            </a:r>
            <a:r>
              <a:rPr lang="fr-FR" dirty="0" smtClean="0"/>
              <a:t>cause, à cela s’ajoute l’instabilité institutionnelle qui a cours ces dernières années);</a:t>
            </a:r>
            <a:endParaRPr lang="fr-FR" dirty="0" smtClean="0"/>
          </a:p>
          <a:p>
            <a:r>
              <a:rPr lang="fr-FR" dirty="0" smtClean="0"/>
              <a:t>mettre en une </a:t>
            </a:r>
            <a:r>
              <a:rPr lang="fr-FR" b="1" dirty="0"/>
              <a:t>p</a:t>
            </a:r>
            <a:r>
              <a:rPr lang="fr-FR" b="1" dirty="0" smtClean="0"/>
              <a:t>lateforme </a:t>
            </a:r>
            <a:r>
              <a:rPr lang="fr-FR" b="1" dirty="0"/>
              <a:t>de collaboration nationale</a:t>
            </a:r>
            <a:r>
              <a:rPr lang="fr-FR" dirty="0"/>
              <a:t> avec les institutions, départements et partenaires. Cette démarche est encore embryonnaire et informelle. Elle tarde à se formaliser à cause de l’instabilité observées au niveau des personnes </a:t>
            </a:r>
            <a:r>
              <a:rPr lang="fr-FR" dirty="0" smtClean="0"/>
              <a:t>concernées.</a:t>
            </a:r>
            <a:endParaRPr lang="fr-FR" dirty="0"/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97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fr-FR" sz="2400" dirty="0" smtClean="0"/>
              <a:t>ACTIVITES MENEES</a:t>
            </a:r>
            <a:endParaRPr lang="fr-FR" sz="2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pic>
        <p:nvPicPr>
          <p:cNvPr id="2050" name="Picture 2" descr="G:\Disk d\Mes documents\CHM\2009\CHM\Photo atelier CHM\EPSN015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5201" y="2679700"/>
            <a:ext cx="258484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Du 3 au 6 mars 2009, s’est tenu un atelier national de formation des acteurs du centre d’échange d’information </a:t>
            </a:r>
            <a:r>
              <a:rPr lang="fr-FR" dirty="0" smtClean="0"/>
              <a:t> sur le renforcement </a:t>
            </a:r>
            <a:r>
              <a:rPr lang="fr-FR" dirty="0"/>
              <a:t>de capacités dans les locaux du Centre Africain de Management des Cadres (CAMPC) de l’Université Nationale d’Abidjan, </a:t>
            </a:r>
            <a:r>
              <a:rPr lang="fr-FR" dirty="0" err="1" smtClean="0"/>
              <a:t>Cocody</a:t>
            </a:r>
            <a:endParaRPr lang="fr-FR" dirty="0"/>
          </a:p>
        </p:txBody>
      </p:sp>
      <p:pic>
        <p:nvPicPr>
          <p:cNvPr id="5" name="Picture 4" descr="armoirie-c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27584" cy="75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83568" y="1844824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1. Atelier du centre d‘échanges d’informations sur la </a:t>
            </a:r>
            <a:r>
              <a:rPr lang="fr-FR" b="1" dirty="0" err="1"/>
              <a:t>diversite</a:t>
            </a:r>
            <a:r>
              <a:rPr lang="fr-FR" b="1" dirty="0"/>
              <a:t> biologique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7279721" cy="11818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Je vous remercie</a:t>
            </a:r>
          </a:p>
          <a:p>
            <a:pPr marL="0" indent="0">
              <a:buNone/>
            </a:pPr>
            <a:endParaRPr lang="fr-FR" sz="4800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58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pic>
        <p:nvPicPr>
          <p:cNvPr id="5" name="Picture 2" descr="G:\Disk d\Mes documents\CHM\2009\CHM\Photo atelier CHM\EPSN014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6275" y="2969419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fr-FR" dirty="0" smtClean="0"/>
              <a:t>Ont </a:t>
            </a:r>
            <a:r>
              <a:rPr lang="fr-FR" dirty="0"/>
              <a:t>pris part 20 représentants des Institutions, des structures étatiques, des </a:t>
            </a:r>
            <a:r>
              <a:rPr lang="fr-FR" dirty="0" err="1"/>
              <a:t>ONGs</a:t>
            </a:r>
            <a:r>
              <a:rPr lang="fr-FR" dirty="0"/>
              <a:t> et de la Société Civile.</a:t>
            </a:r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04" y="-22448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83568" y="1844824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1. Atelier du centre d‘échanges d’informations sur la </a:t>
            </a:r>
            <a:r>
              <a:rPr lang="fr-FR" b="1" dirty="0" err="1"/>
              <a:t>diversite</a:t>
            </a:r>
            <a:r>
              <a:rPr lang="fr-FR" b="1" dirty="0"/>
              <a:t> biologique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453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dirty="0"/>
              <a:t>ACTIVITES MENEES</a:t>
            </a:r>
            <a:endParaRPr lang="fr-FR" sz="31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A la suite, des travaux quelques recommandations ont été faites. Il s’agit entre autres :</a:t>
            </a:r>
          </a:p>
          <a:p>
            <a:pPr lvl="0"/>
            <a:r>
              <a:rPr lang="fr-FR" dirty="0"/>
              <a:t>Faire connaître le CHM ivoirien par l’appropriation de la notion ;</a:t>
            </a:r>
          </a:p>
          <a:p>
            <a:pPr lvl="0"/>
            <a:r>
              <a:rPr lang="fr-FR" dirty="0"/>
              <a:t>Mettre en place un Comité de suivi du CHM ;</a:t>
            </a:r>
          </a:p>
          <a:p>
            <a:pPr lvl="0"/>
            <a:r>
              <a:rPr lang="fr-FR" dirty="0"/>
              <a:t>Organiser un atelier sous régional 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3157141"/>
            <a:ext cx="3822700" cy="2491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1844824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1. Atelier du centre d‘échanges d’informations sur la </a:t>
            </a:r>
            <a:r>
              <a:rPr lang="fr-FR" b="1" dirty="0" err="1"/>
              <a:t>diversite</a:t>
            </a:r>
            <a:r>
              <a:rPr lang="fr-FR" b="1" dirty="0"/>
              <a:t> biologique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329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pic>
        <p:nvPicPr>
          <p:cNvPr id="4098" name="Picture 2" descr="G:\Disk d\Mes documents\CHM\2010\CHM\Photo CHM Février 2010 Côte 'd'Ivoire\Photo CHM 24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6275" y="3127386"/>
            <a:ext cx="3822700" cy="255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Le Ministère de l’Environnement, des Eaux et Forêts, en collaboration avec le Centre National de Floristique et l’Institut Royal des Sciences Naturelles a </a:t>
            </a:r>
            <a:r>
              <a:rPr lang="fr-FR" dirty="0" smtClean="0"/>
              <a:t>organisé </a:t>
            </a:r>
            <a:r>
              <a:rPr lang="fr-FR" dirty="0"/>
              <a:t>un atelier régional des points focaux nationaux  du CHM dans les locaux de N’SA HOTEL de Grand-Bassam du 09 au 11 février 2010</a:t>
            </a:r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83568" y="177281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2. Atelier régional des points focaux nationaux du Centre d’Echange d’Informations sur la Biodiversité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419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Cette rencontre a regroupé les représentants de 10 pays africains (Bénin, Madagascar, Maroc, Côte d’Ivoire, Burundi, RD Congo, Burkina Faso, Guinée, Bénin, la Commission des Forêts d’Afrique Centrale (COMIFAC</a:t>
            </a:r>
            <a:r>
              <a:rPr lang="fr-FR" dirty="0" smtClean="0"/>
              <a:t>))</a:t>
            </a:r>
            <a:endParaRPr lang="fr-FR" dirty="0"/>
          </a:p>
        </p:txBody>
      </p:sp>
      <p:pic>
        <p:nvPicPr>
          <p:cNvPr id="5122" name="Picture 2" descr="G:\Disk d\Mes documents\CHM\2010\CHM\Photo CHM Février 2010 Côte 'd'Ivoire\Photo CHM 26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3127386"/>
            <a:ext cx="3822700" cy="255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177281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2. Atelier régional des points focaux nationaux du Centre d’Echange d’Informations sur la Biodiversité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559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pic>
        <p:nvPicPr>
          <p:cNvPr id="6146" name="Picture 2" descr="G:\Disk d\Mes documents\CHM\2010\CHM\Photo CHM Février 2010 Côte 'd'Ivoire\Photo CHM 26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6275" y="3127386"/>
            <a:ext cx="3822700" cy="255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et ceux de l’Institut Royal des Sciences Naturelles de Belgique et du Secrétariat de  la Convention sur la Diversité Biologique.</a:t>
            </a:r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14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ACTIVITES MENEES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CHM Côte d'Ivoire , Cotonou du 23 au 25 avril 2012</a:t>
            </a:r>
            <a:endParaRPr lang="fr-FR"/>
          </a:p>
        </p:txBody>
      </p:sp>
      <p:pic>
        <p:nvPicPr>
          <p:cNvPr id="7170" name="Picture 2" descr="G:\Disk d\Mes documents\CHM\2010\CHM\Photo CHM Février 2010 Côte 'd'Ivoire\Photo CHM 25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6275" y="3127386"/>
            <a:ext cx="3822700" cy="255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L’objectif de l’atelier est de permettre un partage d’échanges d’expériences entre les différents points focaux </a:t>
            </a:r>
            <a:r>
              <a:rPr lang="fr-FR" dirty="0" smtClean="0"/>
              <a:t>nationaux </a:t>
            </a:r>
            <a:r>
              <a:rPr lang="fr-FR" dirty="0"/>
              <a:t>sur la gestion de leur CHM</a:t>
            </a:r>
          </a:p>
          <a:p>
            <a:endParaRPr lang="fr-FR" dirty="0"/>
          </a:p>
        </p:txBody>
      </p:sp>
      <p:pic>
        <p:nvPicPr>
          <p:cNvPr id="6" name="Picture 4" descr="armoirie-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9" y="0"/>
            <a:ext cx="883429" cy="80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86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gues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agues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agues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992</TotalTime>
  <Words>1546</Words>
  <Application>Microsoft Office PowerPoint</Application>
  <PresentationFormat>Affichage à l'écran (4:3)</PresentationFormat>
  <Paragraphs>182</Paragraphs>
  <Slides>30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Vagues</vt:lpstr>
      <vt:lpstr>Atelier « Stratégie du Partenariat belge 2013-2019 pour le Centre d’Echange et d’Informations (CHM), Brainstorming pour la future coopération avec les Pays Partenaires</vt:lpstr>
      <vt:lpstr>SOMMAIRE</vt:lpstr>
      <vt:lpstr>ACTIVITES MENEES</vt:lpstr>
      <vt:lpstr>ACTIVITES MENEES</vt:lpstr>
      <vt:lpstr>ACTIVITES MENEES</vt:lpstr>
      <vt:lpstr>ACTIVITES MENEES</vt:lpstr>
      <vt:lpstr>ACTIVITES MENEES</vt:lpstr>
      <vt:lpstr>ACTIVITES MENEES</vt:lpstr>
      <vt:lpstr>ACTIVITES MENEES</vt:lpstr>
      <vt:lpstr>ACTIVITES MENEES</vt:lpstr>
      <vt:lpstr>ACTIVITES MENEES</vt:lpstr>
      <vt:lpstr>ACTIVITES MENEES</vt:lpstr>
      <vt:lpstr>ACTIVITES MENEES</vt:lpstr>
      <vt:lpstr>ACTIVITES MENEES</vt:lpstr>
      <vt:lpstr>ACTIVITES MENEES</vt:lpstr>
      <vt:lpstr>ACTIVITES MENEES</vt:lpstr>
      <vt:lpstr>ACTIVITES MENEES </vt:lpstr>
      <vt:lpstr>ACTIVITES MENEES</vt:lpstr>
      <vt:lpstr>ACTIVITES MENEES</vt:lpstr>
      <vt:lpstr>PROBLEMES RENCONTRES ET LES PRINCIPALES RECOMMANDATIONS</vt:lpstr>
      <vt:lpstr>PROBLEMES RENCONTRES ET LES PRINCIPALES RECOMMANDATIONS</vt:lpstr>
      <vt:lpstr>PROBLEMES RENCONTREES ET LES PRINCIPALES RECOMMANDATIONS</vt:lpstr>
      <vt:lpstr>Description des arrangements institutionnels à mettre en place</vt:lpstr>
      <vt:lpstr>Description des arrangements institutionnels à mettre en place</vt:lpstr>
      <vt:lpstr>Description des arrangements institutionnels à mettre en place</vt:lpstr>
      <vt:lpstr>Description des arrangements institutionnels à mettre en place</vt:lpstr>
      <vt:lpstr>Description des arrangements institutionnels à mettre en place</vt:lpstr>
      <vt:lpstr>Description des arrangements institutionnels à mettre en place</vt:lpstr>
      <vt:lpstr>Description des arrangements institutionnels à mettre en place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KOIDIANE Lopez</dc:creator>
  <cp:lastModifiedBy>KOIDIANE Lopez</cp:lastModifiedBy>
  <cp:revision>37</cp:revision>
  <dcterms:created xsi:type="dcterms:W3CDTF">2012-04-15T11:01:45Z</dcterms:created>
  <dcterms:modified xsi:type="dcterms:W3CDTF">2012-04-23T06:42:20Z</dcterms:modified>
</cp:coreProperties>
</file>