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1" r:id="rId3"/>
    <p:sldId id="280" r:id="rId4"/>
    <p:sldId id="282" r:id="rId5"/>
    <p:sldId id="284" r:id="rId6"/>
    <p:sldId id="272" r:id="rId7"/>
    <p:sldId id="283" r:id="rId8"/>
    <p:sldId id="285" r:id="rId9"/>
    <p:sldId id="274" r:id="rId10"/>
    <p:sldId id="286" r:id="rId11"/>
    <p:sldId id="287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E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22" autoAdjust="0"/>
    <p:restoredTop sz="94660"/>
  </p:normalViewPr>
  <p:slideViewPr>
    <p:cSldViewPr>
      <p:cViewPr>
        <p:scale>
          <a:sx n="50" d="100"/>
          <a:sy n="50" d="100"/>
        </p:scale>
        <p:origin x="-1176" y="-51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27CEE-CB10-4EBF-A004-EC30A4DF5071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833A8-F5AB-441E-AFB1-714CEF16BFA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67878-8BDF-4ECF-9384-79600FD9E52C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E1AE3-9C69-4919-BDC4-997991F17B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D6DA8-16D2-4CA2-8DC8-70E42D86FC69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5844-EA2A-4AC1-9D80-DC81F45CA2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D9B07-5017-4EE9-B50F-CC235421F947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0CD1-6177-40F9-A8D5-2E5AFE881C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51C6-B8FC-4217-8B84-A8183209E38D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C217-E8D7-48DE-9C93-E8FFD11229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9149B-E9EB-4A1D-B16A-43FFB6D438F5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D2F2-D6E2-422C-8876-C38002E771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BD33E-05AD-44ED-A43A-D7B6F61BFEA6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FD788-17AA-4874-9D74-DE31107B5F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9C646-FE6A-4A12-824C-47373E01120D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DDA6E-C490-4550-838D-45458A7D09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DB073-2A7D-421A-A4D1-F8934DB524D6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6730-99CF-4086-9EED-B90912C24C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D15B-0883-49DB-98A3-2A2C53FDAD8B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D43A4-5F5F-4D82-B761-6B4451EF12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9A72-C959-4D61-A476-98CCA8AEE932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EFB4F-7EED-4679-93F7-D702B8E458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4B5D-69EF-456F-B011-6D9339831CBB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BF6EA-7DE2-4521-99B9-BF2F1867C1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060F5-6B59-4C83-ABF5-C2EDC55B113F}" type="datetimeFigureOut">
              <a:rPr lang="fr-FR"/>
              <a:pPr>
                <a:defRPr/>
              </a:pPr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8FBF0D-E963-4210-A282-3819AD3919D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2" descr="\\svr02\didier$\ONE\charte grf\bas copy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572125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 descr="\\svr02\didier$\ONE\charte grf\hau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\\svr02\didier$\ONE\charte grf\certif_aja-one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143875" y="6072188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\\svr02\didier$\ONE\charte grf\ONE-CMJNlog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200" y="6215063"/>
            <a:ext cx="1209675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772400" cy="37147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4800" b="1" dirty="0" smtClean="0"/>
              <a:t>Le CHM national : son rôle pour la période 2012 – 2020</a:t>
            </a:r>
            <a:br>
              <a:rPr lang="fr-FR" sz="4800" b="1" dirty="0" smtClean="0"/>
            </a:br>
            <a:r>
              <a:rPr lang="fr-FR" sz="4800" b="1" dirty="0" smtClean="0"/>
              <a:t/>
            </a:r>
            <a:br>
              <a:rPr lang="fr-FR" sz="4800" b="1" dirty="0" smtClean="0"/>
            </a:br>
            <a:r>
              <a:rPr lang="fr-FR" sz="4800" b="1" dirty="0" smtClean="0"/>
              <a:t>Situation du CHM Madagascar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smtClean="0"/>
              <a:t>Voahangy </a:t>
            </a:r>
            <a:r>
              <a:rPr lang="fr-FR" sz="1800" b="1" dirty="0" err="1" smtClean="0"/>
              <a:t>Raharimalala</a:t>
            </a:r>
            <a:endParaRPr lang="fr-FR" sz="1800" b="1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smtClean="0"/>
              <a:t>Gestionnaire du CHM/CDB Madagascar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smtClean="0"/>
              <a:t>Cotonou, 23 avril2012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fr-FR" sz="3600" b="1" dirty="0" smtClean="0"/>
              <a:t>Arrangement </a:t>
            </a:r>
            <a:r>
              <a:rPr lang="fr-FR" sz="3600" b="1" dirty="0" smtClean="0"/>
              <a:t>institutionnel</a:t>
            </a:r>
            <a:endParaRPr lang="fr-FR" sz="3600" b="1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428596" y="1500174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PFN CDB – PFN des autres conventions internationales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PFN </a:t>
            </a:r>
            <a:r>
              <a:rPr lang="fr-FR" sz="2400" dirty="0" smtClean="0"/>
              <a:t>CHM ONE avec interlocuteur au niveau du ministère de tutelle (PFN CDB)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Plateforme pour le CHM (par thème de la CDB </a:t>
            </a:r>
            <a:r>
              <a:rPr lang="fr-FR" sz="2400" dirty="0" smtClean="0"/>
              <a:t>; par </a:t>
            </a:r>
            <a:r>
              <a:rPr lang="fr-FR" sz="2400" dirty="0" smtClean="0"/>
              <a:t>catégorie </a:t>
            </a:r>
            <a:r>
              <a:rPr lang="fr-FR" sz="2400" dirty="0" smtClean="0"/>
              <a:t>d’intervention ; par projet) qui sera officialisé le moment opportun</a:t>
            </a:r>
            <a:endParaRPr lang="fr-FR" sz="2400" i="1" dirty="0" smtClean="0">
              <a:solidFill>
                <a:srgbClr val="0C7E1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fr-FR" sz="3600" b="1" dirty="0" smtClean="0"/>
              <a:t>Pérennisation</a:t>
            </a:r>
            <a:endParaRPr lang="fr-FR" sz="3200" b="1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500034" y="1428736"/>
            <a:ext cx="8215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Profiter </a:t>
            </a:r>
            <a:r>
              <a:rPr lang="fr-FR" sz="2400" dirty="0" smtClean="0"/>
              <a:t>des projets actuels pour le renforcement de capacité (utilisation du PTK)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Financement actuel : renforcement du CHM (PFN Belgique) – prévu dans le cadre du GEF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Projet d’atlas des lémuriens de Madagascar (financement à l’ONE en tant que point focal CHM)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Autres : BCH</a:t>
            </a:r>
            <a:endParaRPr lang="fr-FR" sz="2400" i="1" dirty="0" smtClean="0">
              <a:solidFill>
                <a:srgbClr val="0C7E1F"/>
              </a:solidFill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Ponctuel : kit de sensibilisation – Recherche et CDB – Connaissances traditionnelles / pharmacopée – GSPC – </a:t>
            </a:r>
            <a:r>
              <a:rPr lang="fr-FR" sz="2400" dirty="0" smtClean="0"/>
              <a:t>SEP - partenariat avec les promoteurs au niveau des secteurs soucieux de la conservation de la biodiversité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42876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smtClean="0"/>
              <a:t>Un sommaire des résultats depuis 2008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pPr eaLnBrk="1" hangingPunct="1"/>
            <a:r>
              <a:rPr lang="fr-FR" dirty="0" smtClean="0"/>
              <a:t>Résultats depuis 2008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4282" y="785794"/>
            <a:ext cx="8643998" cy="5739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1900" b="1" dirty="0" smtClean="0"/>
              <a:t>Renforcement du CHM depuis 2008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fr-FR" sz="1900" dirty="0" smtClean="0"/>
              <a:t>Elaboration de stratégie de CHM (document 2011</a:t>
            </a:r>
            <a:r>
              <a:rPr lang="fr-FR" sz="1900" dirty="0" smtClean="0"/>
              <a:t>) : (i) </a:t>
            </a:r>
            <a:r>
              <a:rPr lang="fr-FR" sz="1900" dirty="0" smtClean="0"/>
              <a:t>Etat des lieux des interventions par rapport à la CDB ; (ii) </a:t>
            </a:r>
            <a:r>
              <a:rPr lang="fr-FR" sz="1900" dirty="0" smtClean="0"/>
              <a:t>Programme de travail du CHM</a:t>
            </a:r>
            <a:endParaRPr lang="fr-FR" sz="1900" dirty="0" smtClean="0"/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fr-FR" sz="1900" dirty="0" smtClean="0"/>
              <a:t>Mise en place d’un système de suivi des indicateurs des objectifs d’Aichi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900" b="1" dirty="0" smtClean="0"/>
              <a:t>Formations organisées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fr-FR" sz="1900" dirty="0" smtClean="0"/>
              <a:t>Formation nationale (4 ressortissants de Comores)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fr-FR" sz="1900" dirty="0" smtClean="0"/>
              <a:t>CHM de la Convention de Nairobi (Biodiversité marine et côtière)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fr-FR" sz="1900" dirty="0" smtClean="0"/>
              <a:t>BCH (Institutions étatiques – centres de recherche)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900" b="1" dirty="0" smtClean="0"/>
              <a:t>Sensibilisation (ONE mais lié au CHM)</a:t>
            </a:r>
          </a:p>
          <a:p>
            <a:pPr marL="971550" lvl="1" indent="-514350">
              <a:lnSpc>
                <a:spcPct val="150000"/>
              </a:lnSpc>
            </a:pPr>
            <a:r>
              <a:rPr lang="fr-FR" sz="1900" dirty="0" smtClean="0"/>
              <a:t>Guide d’EIE / prescriptions environnementales sectoriel, aires protégées … (y compris en langue locale) </a:t>
            </a:r>
            <a:endParaRPr lang="fr-F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42876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smtClean="0"/>
              <a:t>Problèmes rencontrés et solutions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fr-FR" dirty="0" smtClean="0"/>
              <a:t>Situation politique à Madagascar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28596" y="1071546"/>
            <a:ext cx="821537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fr-FR" sz="2400" b="1" dirty="0" smtClean="0"/>
              <a:t>CONTRAINTES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Changement fréquent des responsables au sein du ministère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Non synergie des interventions </a:t>
            </a:r>
            <a:r>
              <a:rPr lang="fr-FR" sz="2400" dirty="0" smtClean="0">
                <a:sym typeface="Wingdings" pitchFamily="2" charset="2"/>
              </a:rPr>
              <a:t> R</a:t>
            </a:r>
            <a:r>
              <a:rPr lang="fr-FR" sz="2400" dirty="0" smtClean="0"/>
              <a:t>EEM / Mise en place de système de suivi des indicateurs des objectifs d’Aichi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Priorité des interventions </a:t>
            </a:r>
            <a:r>
              <a:rPr lang="fr-FR" sz="2400" dirty="0" smtClean="0">
                <a:sym typeface="Wingdings" pitchFamily="2" charset="2"/>
              </a:rPr>
              <a:t> Mise en œuvre des conventions internationales non prioritaire mais selon les réunions internationales (indicateurs nationaux pour le plan stratégique 2011 – 2020 ; ratification impossible du protocole de Nagoya ; Non financement de la stratégie REDD ; blocage de financement GEF)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fr-FR" dirty="0" smtClean="0"/>
              <a:t>Situation politique à Madagascar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1472" y="1142984"/>
            <a:ext cx="821537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fr-FR" sz="2400" b="1" dirty="0" smtClean="0"/>
              <a:t>SOLUTION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Un interlocuteur au niveau du point focal CDB (Convention internationale) – contact permanent et appui au point focal CDB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Lier les interventions : çà prend du temps mais avec un résultat (cas du REEM – biodiversité marine et côtière) </a:t>
            </a:r>
            <a:r>
              <a:rPr lang="fr-FR" sz="2400" dirty="0" smtClean="0">
                <a:sym typeface="Wingdings" pitchFamily="2" charset="2"/>
              </a:rPr>
              <a:t> intégrer les résultats dans le CHM</a:t>
            </a:r>
            <a:endParaRPr lang="fr-FR" sz="2400" dirty="0" smtClean="0"/>
          </a:p>
          <a:p>
            <a:pPr marL="1828800" lvl="3" indent="-457200">
              <a:buFont typeface="Wingdings" pitchFamily="2" charset="2"/>
              <a:buChar char="Ø"/>
            </a:pPr>
            <a:r>
              <a:rPr lang="fr-FR" sz="2400" dirty="0" smtClean="0"/>
              <a:t>Etat et tendance des composantes de l’environnement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fr-FR" sz="2400" dirty="0" smtClean="0"/>
              <a:t>Les mesures législatives et institutionnelles</a:t>
            </a:r>
          </a:p>
          <a:p>
            <a:pPr marL="1828800" lvl="3" indent="-457200">
              <a:buFont typeface="Wingdings" pitchFamily="2" charset="2"/>
              <a:buChar char="Ø"/>
            </a:pPr>
            <a:r>
              <a:rPr lang="fr-FR" sz="2400" dirty="0" smtClean="0"/>
              <a:t>Les projets et programmes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Informations continues sur le CHM</a:t>
            </a:r>
          </a:p>
          <a:p>
            <a:pPr marL="914400" lvl="1" indent="-457200"/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fr-FR" sz="4000" dirty="0" smtClean="0"/>
              <a:t>Mise à jour du CHM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28596" y="857232"/>
            <a:ext cx="821537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fr-FR" sz="2400" b="1" dirty="0" smtClean="0"/>
              <a:t>CONTRAINTES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Non contribution ou très rare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Rétention d’informations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00034" y="2143116"/>
            <a:ext cx="821537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fr-FR" sz="2400" b="1" dirty="0" smtClean="0"/>
              <a:t>SOLUTION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Approche par institution et encadrement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Transmission par mail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Dans la mesure du possible : référencement ou </a:t>
            </a:r>
            <a:r>
              <a:rPr lang="fr-FR" sz="2200" dirty="0" err="1" smtClean="0"/>
              <a:t>pageweb</a:t>
            </a:r>
            <a:endParaRPr lang="fr-FR" sz="22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Utilisation du CHM pour les initiatives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Priorisation des rubriques à mettre à jour : aires protégées (liste par le service concerné et chacun y rajoute les informations nécessaires)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Recherche des informations sur internet (temps)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200" dirty="0" smtClean="0"/>
              <a:t>Implication dans différents groupe de travail et initiatives régionales (Afrique et Océan) </a:t>
            </a:r>
            <a:r>
              <a:rPr lang="fr-FR" sz="2200" dirty="0" smtClean="0">
                <a:sym typeface="Wingdings" pitchFamily="2" charset="2"/>
              </a:rPr>
              <a:t> intégrer les résultats dans CHM – forme de partenariat</a:t>
            </a:r>
            <a:endParaRPr lang="fr-FR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42876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smtClean="0"/>
              <a:t>Buts / objectifs pour 2020</a:t>
            </a:r>
            <a:br>
              <a:rPr lang="fr-FR" dirty="0" smtClean="0"/>
            </a:br>
            <a:r>
              <a:rPr lang="fr-FR" dirty="0" smtClean="0"/>
              <a:t>Arrangement institutionnel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fr-FR" sz="4000" dirty="0" smtClean="0"/>
              <a:t>Objectifs et programme de travail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28596" y="1357298"/>
            <a:ext cx="82153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CHM : outil pour le suivi de la mise en œuvre de la CDB à Madagascar 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Implication du PFN CHM dans les groupes de travail et initiatives (ou transmission des informations via l’interlocuteur au niveau du PFN CDB)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CHM : suivi de la mise en œuvre du plan stratégique 2011 – 2020 </a:t>
            </a:r>
            <a:r>
              <a:rPr lang="fr-FR" sz="2400" dirty="0" smtClean="0">
                <a:sym typeface="Wingdings" pitchFamily="2" charset="2"/>
              </a:rPr>
              <a:t> intégrer les informations par objectifs (arranger plus tard après adoption des indicateurs nationaux)</a:t>
            </a:r>
            <a:endParaRPr lang="fr-FR" sz="24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/>
              <a:t>CHM en tant que référence pour le 5</a:t>
            </a:r>
            <a:r>
              <a:rPr lang="fr-FR" sz="2400" baseline="30000" dirty="0" smtClean="0"/>
              <a:t>e</a:t>
            </a:r>
            <a:r>
              <a:rPr lang="fr-FR" sz="2400" dirty="0" smtClean="0"/>
              <a:t> rapport : rechercher les informations à l’avance </a:t>
            </a:r>
            <a:r>
              <a:rPr lang="fr-FR" sz="2400" dirty="0" smtClean="0">
                <a:sym typeface="Wingdings" pitchFamily="2" charset="2"/>
              </a:rPr>
              <a:t> 40% des informations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 smtClean="0">
                <a:sym typeface="Wingdings" pitchFamily="2" charset="2"/>
              </a:rPr>
              <a:t>Implication dans les CHM des autres protocoles de la CDB</a:t>
            </a:r>
            <a:endParaRPr lang="fr-FR" sz="2400" i="1" dirty="0" smtClean="0">
              <a:solidFill>
                <a:srgbClr val="0C7E1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te Graphique pour Présentation Powerpoint O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 Graphique pour Présentation Powerpoint ONE</Template>
  <TotalTime>1986</TotalTime>
  <Words>644</Words>
  <Application>Microsoft Office PowerPoint</Application>
  <PresentationFormat>Affichage à l'écran (4:3)</PresentationFormat>
  <Paragraphs>69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Charte Graphique pour Présentation Powerpoint ONE</vt:lpstr>
      <vt:lpstr>Le CHM national : son rôle pour la période 2012 – 2020  Situation du CHM Madagascar</vt:lpstr>
      <vt:lpstr>Un sommaire des résultats depuis 2008</vt:lpstr>
      <vt:lpstr>Résultats depuis 2008</vt:lpstr>
      <vt:lpstr>Problèmes rencontrés et solutions</vt:lpstr>
      <vt:lpstr>Situation politique à Madagascar</vt:lpstr>
      <vt:lpstr>Situation politique à Madagascar</vt:lpstr>
      <vt:lpstr>Mise à jour du CHM</vt:lpstr>
      <vt:lpstr>Buts / objectifs pour 2020 Arrangement institutionnel</vt:lpstr>
      <vt:lpstr>Objectifs et programme de travail</vt:lpstr>
      <vt:lpstr>Arrangement institutionnel</vt:lpstr>
      <vt:lpstr>Pérennisation</vt:lpstr>
    </vt:vector>
  </TitlesOfParts>
  <Company>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place de Système de suivi des indicateurs des 20 objectifs d’Aichi (plan stratégique de la biodiversité 2011 – 2020) au niveau du Centre d’échange de la CDB de Madagascar</dc:title>
  <dc:creator>cwr</dc:creator>
  <cp:lastModifiedBy> </cp:lastModifiedBy>
  <cp:revision>107</cp:revision>
  <dcterms:created xsi:type="dcterms:W3CDTF">2011-11-07T06:42:39Z</dcterms:created>
  <dcterms:modified xsi:type="dcterms:W3CDTF">2012-04-23T09:37:55Z</dcterms:modified>
</cp:coreProperties>
</file>