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7" r:id="rId4"/>
    <p:sldId id="269" r:id="rId5"/>
    <p:sldId id="270" r:id="rId6"/>
    <p:sldId id="259" r:id="rId7"/>
    <p:sldId id="260" r:id="rId8"/>
    <p:sldId id="267" r:id="rId9"/>
    <p:sldId id="261" r:id="rId10"/>
    <p:sldId id="262" r:id="rId11"/>
    <p:sldId id="263" r:id="rId12"/>
    <p:sldId id="264" r:id="rId13"/>
    <p:sldId id="268" r:id="rId14"/>
    <p:sldId id="265" r:id="rId15"/>
    <p:sldId id="266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218A7-DF2F-4F1F-985F-60A9031E4375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93C37-A6A5-4FF1-8131-667184D372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760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161AE-1528-46CA-BE0E-E4D2F3ADF8D7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AF2008-3EBF-4D94-8D57-FFD5D85475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29308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F2008-3EBF-4D94-8D57-FFD5D85475C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ABBDF8-46A9-4E85-992A-63D325120CFC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 smtClean="0"/>
              <a:t>Atelier pays partenaires du CHM belge, </a:t>
            </a:r>
          </a:p>
          <a:p>
            <a:r>
              <a:rPr lang="en-US" dirty="0" smtClean="0"/>
              <a:t>Marrakech, 11-14 mars 2013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9460" name="Picture 4" descr="http://training.biodiv.be/formationptk/images/logo-chm-cbd-correc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5518906"/>
            <a:ext cx="601020" cy="1195053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E8694F-13DB-421B-9E00-155CF88FE5DE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Marrakech, 11-14 mars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F827B6-83DA-4D8D-8DBA-6B453F953B5D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Marrakech, 11-14 mars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baseline="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baseline="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baseline="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baseline="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6AD9F1-49C0-4C72-A33C-C870BE175198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819400" y="6381328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Atelier pays partenaires du CHM belge,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Marrakech, 11-14 mars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B93B5-DD79-4004-86F7-0DFFE98FBB87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A40D88-1ECB-40BD-8F80-D95470F970B5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5B786E-BA9A-4494-9D5B-21C4C24E4B21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Marrakech, 11-14 mars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2D5A5B-10F9-4B98-B505-E04577A5DF2B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Marrakech, 11-14 mars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FE127D-2E63-4575-8F35-9DCE7E485C34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Marrakech, 11-14 mars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D420F9-D532-461D-8C47-BAC9D3D772C6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Marrakech, 11-14 mars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8B33F0-F16E-4EFC-879D-DF14FDCD6266}" type="datetime1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Marrakech, 11-14 mars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BE" dirty="0" smtClean="0"/>
              <a:t>Atelier pays partenaires du CHM belge, </a:t>
            </a:r>
          </a:p>
          <a:p>
            <a:r>
              <a:rPr lang="en-US" dirty="0" smtClean="0"/>
              <a:t>Marrakech, 11-14 mars 2013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0A5063-2A49-49CF-82E6-E118543506D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4" descr="pfn-111-transparent_b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504" y="5949280"/>
            <a:ext cx="792833" cy="79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72816"/>
            <a:ext cx="8071048" cy="280831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ffectLst/>
              </a:rPr>
              <a:t>Présentation de </a:t>
            </a:r>
            <a:r>
              <a:rPr lang="en-US" dirty="0" err="1" smtClean="0">
                <a:effectLst/>
              </a:rPr>
              <a:t>l’Objectif</a:t>
            </a:r>
            <a:r>
              <a:rPr lang="en-US" dirty="0" smtClean="0">
                <a:effectLst/>
              </a:rPr>
              <a:t> 1 du </a:t>
            </a:r>
            <a:r>
              <a:rPr lang="en-US" dirty="0" err="1" smtClean="0">
                <a:effectLst/>
              </a:rPr>
              <a:t>programme</a:t>
            </a:r>
            <a:r>
              <a:rPr lang="en-US" dirty="0" smtClean="0">
                <a:effectLst/>
              </a:rPr>
              <a:t> DGD-RBINS 2014 - 2019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Pour </a:t>
            </a:r>
            <a:r>
              <a:rPr lang="en-US" dirty="0" err="1" smtClean="0"/>
              <a:t>atteindre</a:t>
            </a:r>
            <a:r>
              <a:rPr lang="en-US" dirty="0" smtClean="0"/>
              <a:t> </a:t>
            </a:r>
            <a:r>
              <a:rPr lang="en-US" dirty="0" err="1" smtClean="0"/>
              <a:t>l’objectif</a:t>
            </a:r>
            <a:r>
              <a:rPr lang="en-US" dirty="0" smtClean="0"/>
              <a:t> 1.2. :	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1.2-A. </a:t>
            </a:r>
            <a:r>
              <a:rPr lang="en-US" dirty="0" err="1" smtClean="0"/>
              <a:t>Renforcement</a:t>
            </a:r>
            <a:r>
              <a:rPr lang="en-US" dirty="0" smtClean="0"/>
              <a:t> de la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taxonomique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1.2-B. </a:t>
            </a:r>
            <a:r>
              <a:rPr lang="en-US" dirty="0" err="1" smtClean="0"/>
              <a:t>Renforcement</a:t>
            </a:r>
            <a:r>
              <a:rPr lang="en-US" dirty="0" smtClean="0"/>
              <a:t> de la surveillance des habitats pour la </a:t>
            </a:r>
            <a:r>
              <a:rPr lang="en-US" dirty="0" err="1" smtClean="0"/>
              <a:t>gestion</a:t>
            </a:r>
            <a:r>
              <a:rPr lang="en-US" dirty="0" smtClean="0"/>
              <a:t> des </a:t>
            </a:r>
            <a:r>
              <a:rPr lang="en-US" dirty="0" err="1" smtClean="0"/>
              <a:t>écosystèmes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1.2-C. </a:t>
            </a:r>
            <a:r>
              <a:rPr lang="en-US" dirty="0" err="1" smtClean="0"/>
              <a:t>Coopération</a:t>
            </a:r>
            <a:r>
              <a:rPr lang="en-US" dirty="0" smtClean="0"/>
              <a:t> avec </a:t>
            </a:r>
            <a:r>
              <a:rPr lang="en-US" dirty="0" err="1" smtClean="0"/>
              <a:t>l’Université</a:t>
            </a:r>
            <a:r>
              <a:rPr lang="en-US" dirty="0" smtClean="0"/>
              <a:t> de Kisangani pour la </a:t>
            </a:r>
            <a:r>
              <a:rPr lang="en-US" dirty="0" err="1" smtClean="0"/>
              <a:t>taxonomie</a:t>
            </a:r>
            <a:r>
              <a:rPr lang="en-US" dirty="0" smtClean="0"/>
              <a:t> et la surveillance des </a:t>
            </a:r>
            <a:r>
              <a:rPr lang="en-US" dirty="0" err="1" smtClean="0"/>
              <a:t>forêts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1.2-D. </a:t>
            </a:r>
            <a:r>
              <a:rPr lang="en-US" dirty="0" err="1" smtClean="0"/>
              <a:t>Utilisation</a:t>
            </a:r>
            <a:r>
              <a:rPr lang="en-US" dirty="0" smtClean="0"/>
              <a:t> de la </a:t>
            </a:r>
            <a:r>
              <a:rPr lang="en-US" dirty="0" err="1" smtClean="0"/>
              <a:t>modélisation</a:t>
            </a:r>
            <a:r>
              <a:rPr lang="en-US" dirty="0" smtClean="0"/>
              <a:t> pour la </a:t>
            </a:r>
            <a:r>
              <a:rPr lang="en-US" dirty="0" err="1" smtClean="0"/>
              <a:t>gestion</a:t>
            </a:r>
            <a:r>
              <a:rPr lang="en-US" dirty="0" smtClean="0"/>
              <a:t> du littoral (COHERENS).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Pour </a:t>
            </a:r>
            <a:r>
              <a:rPr lang="en-US" dirty="0" err="1" smtClean="0"/>
              <a:t>atteindre</a:t>
            </a:r>
            <a:r>
              <a:rPr lang="en-US" dirty="0" smtClean="0"/>
              <a:t> </a:t>
            </a:r>
            <a:r>
              <a:rPr lang="en-US" dirty="0" err="1" smtClean="0"/>
              <a:t>l’objectif</a:t>
            </a:r>
            <a:r>
              <a:rPr lang="en-US" dirty="0" smtClean="0"/>
              <a:t> 1.2. :	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1.2-A. </a:t>
            </a:r>
            <a:r>
              <a:rPr lang="en-US" dirty="0" err="1" smtClean="0"/>
              <a:t>Renforcement</a:t>
            </a:r>
            <a:r>
              <a:rPr lang="en-US" dirty="0" smtClean="0"/>
              <a:t> de la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taxonomique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1.2-B. </a:t>
            </a:r>
            <a:r>
              <a:rPr lang="en-US" dirty="0" err="1" smtClean="0"/>
              <a:t>Renforcement</a:t>
            </a:r>
            <a:r>
              <a:rPr lang="en-US" dirty="0" smtClean="0"/>
              <a:t> de la surveillance des habitats pour la </a:t>
            </a:r>
            <a:r>
              <a:rPr lang="en-US" dirty="0" err="1" smtClean="0"/>
              <a:t>gestion</a:t>
            </a:r>
            <a:r>
              <a:rPr lang="en-US" dirty="0" smtClean="0"/>
              <a:t> des </a:t>
            </a:r>
            <a:r>
              <a:rPr lang="en-US" dirty="0" err="1" smtClean="0"/>
              <a:t>écosystèmes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dirty="0" smtClean="0"/>
              <a:t>1.2-A. </a:t>
            </a:r>
            <a:r>
              <a:rPr lang="en-US" dirty="0" err="1" smtClean="0"/>
              <a:t>Renforcement</a:t>
            </a:r>
            <a:r>
              <a:rPr lang="en-US" dirty="0" smtClean="0"/>
              <a:t> de la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taxonomique</a:t>
            </a:r>
            <a:r>
              <a:rPr lang="en-US" dirty="0" smtClean="0"/>
              <a:t> :</a:t>
            </a:r>
          </a:p>
          <a:p>
            <a:pPr lvl="1">
              <a:buNone/>
            </a:pPr>
            <a:r>
              <a:rPr lang="en-US" b="1" dirty="0" smtClean="0"/>
              <a:t>	F</a:t>
            </a:r>
            <a:r>
              <a:rPr lang="fr-FR" b="1" dirty="0" err="1" smtClean="0"/>
              <a:t>inancement</a:t>
            </a:r>
            <a:r>
              <a:rPr lang="fr-FR" b="1" dirty="0" smtClean="0"/>
              <a:t> de chercheurs de l'Institut royal des Sciences naturelles de Belgique</a:t>
            </a:r>
            <a:r>
              <a:rPr lang="fr-FR" dirty="0" smtClean="0"/>
              <a:t> pour réaliser des projets de recherche taxonomique et/ou des formations taxonomiques dans les pays partenaires </a:t>
            </a:r>
            <a:r>
              <a:rPr lang="en-US" dirty="0" smtClean="0"/>
              <a:t>(</a:t>
            </a:r>
            <a:r>
              <a:rPr lang="en-US" dirty="0" err="1" smtClean="0"/>
              <a:t>ancien</a:t>
            </a:r>
            <a:r>
              <a:rPr lang="en-US" dirty="0" smtClean="0"/>
              <a:t> </a:t>
            </a:r>
            <a:r>
              <a:rPr lang="en-US" dirty="0" err="1" smtClean="0"/>
              <a:t>volet</a:t>
            </a:r>
            <a:r>
              <a:rPr lang="en-US" dirty="0" smtClean="0"/>
              <a:t> GTI – </a:t>
            </a:r>
            <a:r>
              <a:rPr lang="en-US" dirty="0" err="1" smtClean="0"/>
              <a:t>appel</a:t>
            </a:r>
            <a:r>
              <a:rPr lang="en-US" dirty="0" smtClean="0"/>
              <a:t> à </a:t>
            </a:r>
            <a:r>
              <a:rPr lang="en-US" dirty="0" err="1" smtClean="0"/>
              <a:t>projets</a:t>
            </a:r>
            <a:r>
              <a:rPr lang="en-US" dirty="0" smtClean="0"/>
              <a:t> de type 2 </a:t>
            </a:r>
            <a:r>
              <a:rPr lang="en-US" dirty="0" err="1" smtClean="0"/>
              <a:t>intitulé</a:t>
            </a:r>
            <a:r>
              <a:rPr lang="en-US" dirty="0" smtClean="0"/>
              <a:t> “</a:t>
            </a:r>
            <a:r>
              <a:rPr lang="fr-FR" dirty="0" smtClean="0"/>
              <a:t>Support financier pour des projets de recherche et de formation axés sur la taxonomie</a:t>
            </a:r>
            <a:r>
              <a:rPr lang="en-US" dirty="0" smtClean="0"/>
              <a:t>”).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dirty="0" smtClean="0"/>
              <a:t>1.2-A. </a:t>
            </a:r>
            <a:r>
              <a:rPr lang="en-US" dirty="0" err="1" smtClean="0"/>
              <a:t>Renforcement</a:t>
            </a:r>
            <a:r>
              <a:rPr lang="en-US" dirty="0" smtClean="0"/>
              <a:t> de la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taxonomique</a:t>
            </a:r>
            <a:r>
              <a:rPr lang="en-US" dirty="0" smtClean="0"/>
              <a:t> :</a:t>
            </a:r>
          </a:p>
          <a:p>
            <a:pPr lvl="1">
              <a:buNone/>
            </a:pPr>
            <a:r>
              <a:rPr lang="en-US" dirty="0" smtClean="0"/>
              <a:t>	Les </a:t>
            </a:r>
            <a:r>
              <a:rPr lang="en-US" dirty="0" err="1" smtClean="0"/>
              <a:t>projets</a:t>
            </a:r>
            <a:r>
              <a:rPr lang="en-US" dirty="0" smtClean="0"/>
              <a:t> </a:t>
            </a:r>
            <a:r>
              <a:rPr lang="en-US" dirty="0" err="1" smtClean="0"/>
              <a:t>peuvent</a:t>
            </a:r>
            <a:r>
              <a:rPr lang="en-US" dirty="0" smtClean="0"/>
              <a:t> se </a:t>
            </a:r>
            <a:r>
              <a:rPr lang="en-US" dirty="0" err="1" smtClean="0"/>
              <a:t>dérouler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un des 41 pays </a:t>
            </a:r>
            <a:r>
              <a:rPr lang="en-US" dirty="0" err="1" smtClean="0"/>
              <a:t>cités</a:t>
            </a:r>
            <a:r>
              <a:rPr lang="en-US" dirty="0" smtClean="0"/>
              <a:t> </a:t>
            </a:r>
            <a:r>
              <a:rPr lang="en-US" dirty="0" err="1" smtClean="0"/>
              <a:t>précédemment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dirty="0" smtClean="0"/>
              <a:t>1.2-A. </a:t>
            </a:r>
            <a:r>
              <a:rPr lang="en-US" dirty="0" err="1" smtClean="0"/>
              <a:t>Renforcement</a:t>
            </a:r>
            <a:r>
              <a:rPr lang="en-US" dirty="0" smtClean="0"/>
              <a:t> de la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taxonomique</a:t>
            </a:r>
            <a:r>
              <a:rPr lang="en-US" dirty="0" smtClean="0"/>
              <a:t> :</a:t>
            </a:r>
          </a:p>
          <a:p>
            <a:pPr lvl="1">
              <a:buNone/>
            </a:pPr>
            <a:r>
              <a:rPr lang="en-US" b="1" dirty="0" smtClean="0"/>
              <a:t>	</a:t>
            </a:r>
            <a:r>
              <a:rPr lang="en-US" dirty="0" smtClean="0"/>
              <a:t>Les </a:t>
            </a:r>
            <a:r>
              <a:rPr lang="en-US" dirty="0" err="1" smtClean="0"/>
              <a:t>financements</a:t>
            </a:r>
            <a:r>
              <a:rPr lang="en-US" dirty="0" smtClean="0"/>
              <a:t> </a:t>
            </a:r>
            <a:r>
              <a:rPr lang="en-US" dirty="0" err="1" smtClean="0"/>
              <a:t>seront</a:t>
            </a:r>
            <a:r>
              <a:rPr lang="en-US" dirty="0" smtClean="0"/>
              <a:t> </a:t>
            </a:r>
            <a:r>
              <a:rPr lang="en-US" dirty="0" err="1" smtClean="0"/>
              <a:t>renouvelables</a:t>
            </a:r>
            <a:r>
              <a:rPr lang="en-US" dirty="0" smtClean="0"/>
              <a:t> 2 </a:t>
            </a:r>
            <a:r>
              <a:rPr lang="en-US" dirty="0" err="1" smtClean="0"/>
              <a:t>fois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le </a:t>
            </a:r>
            <a:r>
              <a:rPr lang="en-US" dirty="0" err="1" smtClean="0"/>
              <a:t>projet</a:t>
            </a:r>
            <a:r>
              <a:rPr lang="en-US" dirty="0" smtClean="0"/>
              <a:t> le </a:t>
            </a:r>
            <a:r>
              <a:rPr lang="en-US" dirty="0" err="1" smtClean="0"/>
              <a:t>nécessite</a:t>
            </a:r>
            <a:r>
              <a:rPr lang="en-US" dirty="0" smtClean="0"/>
              <a:t>.</a:t>
            </a:r>
          </a:p>
          <a:p>
            <a:pPr lvl="1">
              <a:buNone/>
            </a:pPr>
            <a:r>
              <a:rPr lang="en-US" dirty="0" smtClean="0"/>
              <a:t>	Les </a:t>
            </a:r>
            <a:r>
              <a:rPr lang="en-US" dirty="0" err="1" smtClean="0"/>
              <a:t>composantes</a:t>
            </a:r>
            <a:r>
              <a:rPr lang="en-US" dirty="0" smtClean="0"/>
              <a:t> </a:t>
            </a:r>
            <a:r>
              <a:rPr lang="en-US" dirty="0" err="1" smtClean="0"/>
              <a:t>renforcement</a:t>
            </a:r>
            <a:r>
              <a:rPr lang="en-US" dirty="0" smtClean="0"/>
              <a:t> des </a:t>
            </a:r>
            <a:r>
              <a:rPr lang="en-US" dirty="0" err="1" smtClean="0"/>
              <a:t>capacités</a:t>
            </a:r>
            <a:r>
              <a:rPr lang="en-US" dirty="0" smtClean="0"/>
              <a:t> et </a:t>
            </a:r>
            <a:r>
              <a:rPr lang="en-US" dirty="0" err="1" smtClean="0"/>
              <a:t>lutte</a:t>
            </a:r>
            <a:r>
              <a:rPr lang="en-US" dirty="0" smtClean="0"/>
              <a:t> </a:t>
            </a:r>
            <a:r>
              <a:rPr lang="en-US" dirty="0" err="1" smtClean="0"/>
              <a:t>contre</a:t>
            </a:r>
            <a:r>
              <a:rPr lang="en-US" dirty="0" smtClean="0"/>
              <a:t> la </a:t>
            </a:r>
            <a:r>
              <a:rPr lang="en-US" dirty="0" err="1" smtClean="0"/>
              <a:t>pauvreté</a:t>
            </a:r>
            <a:r>
              <a:rPr lang="en-US" dirty="0" smtClean="0"/>
              <a:t> </a:t>
            </a:r>
            <a:r>
              <a:rPr lang="en-US" dirty="0" err="1" smtClean="0"/>
              <a:t>seront</a:t>
            </a:r>
            <a:r>
              <a:rPr lang="en-US" dirty="0" smtClean="0"/>
              <a:t> </a:t>
            </a:r>
            <a:r>
              <a:rPr lang="en-US" dirty="0" err="1" smtClean="0"/>
              <a:t>essentielles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choix</a:t>
            </a:r>
            <a:r>
              <a:rPr lang="en-US" dirty="0" smtClean="0"/>
              <a:t> des </a:t>
            </a:r>
            <a:r>
              <a:rPr lang="en-US" dirty="0" err="1" smtClean="0"/>
              <a:t>projets</a:t>
            </a:r>
            <a:r>
              <a:rPr lang="en-US" dirty="0" smtClean="0"/>
              <a:t> </a:t>
            </a:r>
            <a:r>
              <a:rPr lang="en-US" dirty="0" err="1" smtClean="0"/>
              <a:t>financés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1.2-B. </a:t>
            </a:r>
            <a:r>
              <a:rPr lang="en-US" sz="2400" dirty="0" err="1" smtClean="0"/>
              <a:t>Renforcement</a:t>
            </a:r>
            <a:r>
              <a:rPr lang="en-US" sz="2400" dirty="0" smtClean="0"/>
              <a:t> de la surveillance des habitats pour la </a:t>
            </a:r>
            <a:r>
              <a:rPr lang="en-US" sz="2400" dirty="0" err="1" smtClean="0"/>
              <a:t>gestion</a:t>
            </a:r>
            <a:r>
              <a:rPr lang="en-US" sz="2400" dirty="0" smtClean="0"/>
              <a:t> des </a:t>
            </a:r>
            <a:r>
              <a:rPr lang="en-US" sz="2400" dirty="0" err="1" smtClean="0"/>
              <a:t>écosystèmes</a:t>
            </a:r>
            <a:r>
              <a:rPr lang="en-US" sz="2400" dirty="0" smtClean="0"/>
              <a:t> :</a:t>
            </a:r>
          </a:p>
          <a:p>
            <a:pPr lvl="1">
              <a:buNone/>
            </a:pPr>
            <a:r>
              <a:rPr lang="en-GB" dirty="0" err="1" smtClean="0"/>
              <a:t>Coopérations</a:t>
            </a:r>
            <a:r>
              <a:rPr lang="en-GB" dirty="0" smtClean="0"/>
              <a:t> avec 3 institutions </a:t>
            </a:r>
            <a:r>
              <a:rPr lang="en-GB" dirty="0" err="1" smtClean="0"/>
              <a:t>partenaires</a:t>
            </a:r>
            <a:r>
              <a:rPr lang="en-GB" dirty="0" smtClean="0"/>
              <a:t> de </a:t>
            </a:r>
            <a:r>
              <a:rPr lang="en-GB" dirty="0" err="1" smtClean="0"/>
              <a:t>l’IRScNB</a:t>
            </a:r>
            <a:r>
              <a:rPr lang="en-GB" dirty="0" smtClean="0"/>
              <a:t> :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err="1" smtClean="0"/>
              <a:t>l’Institut</a:t>
            </a:r>
            <a:r>
              <a:rPr lang="en-GB" dirty="0" smtClean="0"/>
              <a:t> </a:t>
            </a:r>
            <a:r>
              <a:rPr lang="en-GB" dirty="0" err="1" smtClean="0"/>
              <a:t>Congolais</a:t>
            </a:r>
            <a:r>
              <a:rPr lang="en-GB" dirty="0" smtClean="0"/>
              <a:t> de la Conservation de la Nature (ICCN) en R.D. Congo,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err="1" smtClean="0"/>
              <a:t>l’Institut</a:t>
            </a:r>
            <a:r>
              <a:rPr lang="en-GB" dirty="0" smtClean="0"/>
              <a:t> National pour </a:t>
            </a:r>
            <a:r>
              <a:rPr lang="en-GB" dirty="0" err="1" smtClean="0"/>
              <a:t>l’Environnement</a:t>
            </a:r>
            <a:r>
              <a:rPr lang="en-GB" dirty="0" smtClean="0"/>
              <a:t> et la Conservation de la Nature (INECN) au Burundi, 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err="1" smtClean="0"/>
              <a:t>l’Université</a:t>
            </a:r>
            <a:r>
              <a:rPr lang="en-GB" dirty="0" smtClean="0"/>
              <a:t> </a:t>
            </a:r>
            <a:r>
              <a:rPr lang="en-GB" dirty="0" err="1" smtClean="0"/>
              <a:t>d’Abomey-Calavi</a:t>
            </a:r>
            <a:r>
              <a:rPr lang="en-GB" dirty="0" smtClean="0"/>
              <a:t> (UAC) au </a:t>
            </a:r>
            <a:r>
              <a:rPr lang="en-GB" dirty="0" err="1" smtClean="0"/>
              <a:t>Bénin</a:t>
            </a:r>
            <a:r>
              <a:rPr lang="en-GB" dirty="0" smtClean="0"/>
              <a:t>.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725768"/>
          </a:xfrm>
          <a:noFill/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1.2-B. </a:t>
            </a:r>
            <a:r>
              <a:rPr lang="en-US" sz="2400" dirty="0" err="1" smtClean="0"/>
              <a:t>Renforcement</a:t>
            </a:r>
            <a:r>
              <a:rPr lang="en-US" sz="2400" dirty="0" smtClean="0"/>
              <a:t> de la surveillance des habitats pour la </a:t>
            </a:r>
            <a:r>
              <a:rPr lang="en-US" sz="2400" dirty="0" err="1" smtClean="0"/>
              <a:t>gestion</a:t>
            </a:r>
            <a:r>
              <a:rPr lang="en-US" sz="2400" dirty="0" smtClean="0"/>
              <a:t> des </a:t>
            </a:r>
            <a:r>
              <a:rPr lang="en-US" sz="2400" dirty="0" err="1" smtClean="0"/>
              <a:t>écosystèmes</a:t>
            </a:r>
            <a:r>
              <a:rPr lang="en-US" sz="2400" dirty="0" smtClean="0"/>
              <a:t> : 4 types </a:t>
            </a:r>
            <a:r>
              <a:rPr lang="en-US" sz="2400" dirty="0" err="1" smtClean="0"/>
              <a:t>d’activités</a:t>
            </a:r>
            <a:r>
              <a:rPr lang="en-US" sz="2400" dirty="0" smtClean="0"/>
              <a:t> 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Formation des </a:t>
            </a:r>
            <a:r>
              <a:rPr lang="en-GB" dirty="0" err="1" smtClean="0"/>
              <a:t>gardes</a:t>
            </a:r>
            <a:r>
              <a:rPr lang="en-GB" dirty="0" smtClean="0"/>
              <a:t> des </a:t>
            </a:r>
            <a:r>
              <a:rPr lang="en-GB" dirty="0" err="1" smtClean="0"/>
              <a:t>parcs</a:t>
            </a:r>
            <a:r>
              <a:rPr lang="en-GB" dirty="0" smtClean="0"/>
              <a:t> et des </a:t>
            </a:r>
            <a:r>
              <a:rPr lang="en-GB" dirty="0" err="1" smtClean="0"/>
              <a:t>autres</a:t>
            </a:r>
            <a:r>
              <a:rPr lang="en-GB" dirty="0" smtClean="0"/>
              <a:t> parties </a:t>
            </a:r>
            <a:r>
              <a:rPr lang="en-GB" dirty="0" err="1" smtClean="0"/>
              <a:t>prenantes</a:t>
            </a:r>
            <a:r>
              <a:rPr lang="en-GB" dirty="0" smtClean="0"/>
              <a:t> (</a:t>
            </a:r>
            <a:r>
              <a:rPr lang="en-GB" dirty="0" err="1" smtClean="0"/>
              <a:t>scientifiques</a:t>
            </a:r>
            <a:r>
              <a:rPr lang="en-GB" dirty="0" smtClean="0"/>
              <a:t> </a:t>
            </a:r>
            <a:r>
              <a:rPr lang="en-GB" dirty="0" err="1" smtClean="0"/>
              <a:t>inclus</a:t>
            </a:r>
            <a:r>
              <a:rPr lang="en-GB" dirty="0" smtClean="0"/>
              <a:t>) </a:t>
            </a:r>
            <a:r>
              <a:rPr lang="en-GB" dirty="0" err="1" smtClean="0"/>
              <a:t>impliquées</a:t>
            </a:r>
            <a:r>
              <a:rPr lang="en-GB" dirty="0" smtClean="0"/>
              <a:t> </a:t>
            </a:r>
            <a:r>
              <a:rPr lang="en-GB" dirty="0" err="1" smtClean="0"/>
              <a:t>dans</a:t>
            </a:r>
            <a:r>
              <a:rPr lang="en-GB" dirty="0" smtClean="0"/>
              <a:t> la surveillance des habitats,</a:t>
            </a:r>
          </a:p>
          <a:p>
            <a:pPr lvl="1">
              <a:buFont typeface="Arial" pitchFamily="34" charset="0"/>
              <a:buChar char="•"/>
            </a:pPr>
            <a:r>
              <a:rPr lang="en-GB" dirty="0" err="1" smtClean="0"/>
              <a:t>Collecte</a:t>
            </a:r>
            <a:r>
              <a:rPr lang="en-GB" dirty="0" smtClean="0"/>
              <a:t> et analyse des </a:t>
            </a:r>
            <a:r>
              <a:rPr lang="en-GB" dirty="0" err="1" smtClean="0"/>
              <a:t>données</a:t>
            </a:r>
            <a:r>
              <a:rPr lang="en-GB" dirty="0" smtClean="0"/>
              <a:t> </a:t>
            </a:r>
            <a:r>
              <a:rPr lang="en-GB" dirty="0" err="1" smtClean="0"/>
              <a:t>sur</a:t>
            </a:r>
            <a:r>
              <a:rPr lang="en-GB" dirty="0" smtClean="0"/>
              <a:t> les habitats,</a:t>
            </a:r>
          </a:p>
          <a:p>
            <a:pPr lvl="1">
              <a:buFont typeface="Arial" pitchFamily="34" charset="0"/>
              <a:buChar char="•"/>
            </a:pPr>
            <a:r>
              <a:rPr lang="en-GB" dirty="0" err="1" smtClean="0"/>
              <a:t>Achat</a:t>
            </a:r>
            <a:r>
              <a:rPr lang="en-GB" dirty="0" smtClean="0"/>
              <a:t> de petit </a:t>
            </a:r>
            <a:r>
              <a:rPr lang="en-GB" dirty="0" err="1" smtClean="0"/>
              <a:t>matériel</a:t>
            </a:r>
            <a:r>
              <a:rPr lang="en-GB" dirty="0" smtClean="0"/>
              <a:t> de terrain,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Adaptation continue du </a:t>
            </a:r>
            <a:r>
              <a:rPr lang="en-GB" dirty="0" err="1" smtClean="0"/>
              <a:t>renforcement</a:t>
            </a:r>
            <a:r>
              <a:rPr lang="en-GB" dirty="0" smtClean="0"/>
              <a:t> de la </a:t>
            </a:r>
            <a:r>
              <a:rPr lang="en-GB" dirty="0" err="1" smtClean="0"/>
              <a:t>loi</a:t>
            </a:r>
            <a:r>
              <a:rPr lang="en-GB" dirty="0" smtClean="0"/>
              <a:t> </a:t>
            </a:r>
            <a:r>
              <a:rPr lang="en-GB" dirty="0" err="1" smtClean="0"/>
              <a:t>sur</a:t>
            </a:r>
            <a:r>
              <a:rPr lang="en-GB" dirty="0" smtClean="0"/>
              <a:t> la surveillance des </a:t>
            </a:r>
            <a:r>
              <a:rPr lang="en-GB" dirty="0" err="1" smtClean="0"/>
              <a:t>aires</a:t>
            </a:r>
            <a:r>
              <a:rPr lang="en-GB" dirty="0" smtClean="0"/>
              <a:t> protégées.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365376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Pour </a:t>
            </a:r>
            <a:r>
              <a:rPr lang="en-US" dirty="0" err="1" smtClean="0"/>
              <a:t>atteindre</a:t>
            </a:r>
            <a:r>
              <a:rPr lang="en-US" dirty="0" smtClean="0"/>
              <a:t> </a:t>
            </a:r>
            <a:r>
              <a:rPr lang="en-US" dirty="0" err="1" smtClean="0"/>
              <a:t>l’objectif</a:t>
            </a:r>
            <a:r>
              <a:rPr lang="en-US" dirty="0" smtClean="0"/>
              <a:t> 1.3. :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Publication </a:t>
            </a:r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année</a:t>
            </a:r>
            <a:r>
              <a:rPr lang="en-US" dirty="0" smtClean="0"/>
              <a:t> d’un volume de la </a:t>
            </a:r>
            <a:r>
              <a:rPr lang="en-US" dirty="0" err="1" smtClean="0"/>
              <a:t>série</a:t>
            </a:r>
            <a:r>
              <a:rPr lang="en-US" dirty="0" smtClean="0"/>
              <a:t> </a:t>
            </a:r>
            <a:r>
              <a:rPr lang="en-US" i="1" dirty="0" err="1" smtClean="0"/>
              <a:t>Abc</a:t>
            </a:r>
            <a:r>
              <a:rPr lang="en-US" i="1" dirty="0" smtClean="0"/>
              <a:t> </a:t>
            </a:r>
            <a:r>
              <a:rPr lang="en-US" i="1" dirty="0" err="1" smtClean="0"/>
              <a:t>taxa</a:t>
            </a:r>
            <a:r>
              <a:rPr lang="en-US" i="1" dirty="0" smtClean="0"/>
              <a:t> </a:t>
            </a:r>
            <a:r>
              <a:rPr lang="en-US" dirty="0" smtClean="0"/>
              <a:t>et distribution aux experts des pays du </a:t>
            </a:r>
            <a:r>
              <a:rPr lang="en-US" dirty="0" err="1" smtClean="0"/>
              <a:t>sud</a:t>
            </a:r>
            <a:r>
              <a:rPr lang="en-US" dirty="0" smtClean="0"/>
              <a:t>.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Production et diffusion de </a:t>
            </a:r>
            <a:r>
              <a:rPr lang="en-US" dirty="0" err="1" smtClean="0"/>
              <a:t>matériel</a:t>
            </a:r>
            <a:r>
              <a:rPr lang="en-US" dirty="0" smtClean="0"/>
              <a:t> </a:t>
            </a:r>
            <a:r>
              <a:rPr lang="en-US" dirty="0" err="1" smtClean="0"/>
              <a:t>didactique</a:t>
            </a:r>
            <a:r>
              <a:rPr lang="en-US" dirty="0" smtClean="0"/>
              <a:t> et </a:t>
            </a:r>
            <a:r>
              <a:rPr lang="en-US" dirty="0" err="1" smtClean="0"/>
              <a:t>bibliographioque</a:t>
            </a:r>
            <a:r>
              <a:rPr lang="en-US" dirty="0" smtClean="0"/>
              <a:t> via le site web du GTI </a:t>
            </a:r>
            <a:r>
              <a:rPr lang="en-US" dirty="0" err="1" smtClean="0"/>
              <a:t>belge</a:t>
            </a:r>
            <a:r>
              <a:rPr lang="en-US" dirty="0" smtClean="0"/>
              <a:t> (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www.taxonomy.be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Tout le </a:t>
            </a:r>
            <a:r>
              <a:rPr lang="en-US" dirty="0" err="1" smtClean="0"/>
              <a:t>matériel</a:t>
            </a:r>
            <a:r>
              <a:rPr lang="en-US" dirty="0" smtClean="0"/>
              <a:t> </a:t>
            </a:r>
            <a:r>
              <a:rPr lang="en-US" dirty="0" err="1" smtClean="0"/>
              <a:t>produit</a:t>
            </a:r>
            <a:r>
              <a:rPr lang="en-US" dirty="0" smtClean="0"/>
              <a:t> </a:t>
            </a:r>
            <a:r>
              <a:rPr lang="en-US" dirty="0" err="1" smtClean="0"/>
              <a:t>durant</a:t>
            </a:r>
            <a:r>
              <a:rPr lang="en-US" dirty="0" smtClean="0"/>
              <a:t> les stages </a:t>
            </a:r>
            <a:r>
              <a:rPr lang="en-US" dirty="0" err="1" smtClean="0"/>
              <a:t>taxonomiques</a:t>
            </a:r>
            <a:r>
              <a:rPr lang="en-US" dirty="0" smtClean="0"/>
              <a:t> (en </a:t>
            </a:r>
            <a:r>
              <a:rPr lang="en-US" dirty="0" err="1" smtClean="0"/>
              <a:t>Belgique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au </a:t>
            </a:r>
            <a:r>
              <a:rPr lang="en-US" dirty="0" err="1" smtClean="0"/>
              <a:t>sud</a:t>
            </a:r>
            <a:r>
              <a:rPr lang="en-US" dirty="0" smtClean="0"/>
              <a:t>) et les </a:t>
            </a:r>
            <a:r>
              <a:rPr lang="en-US" dirty="0" err="1" smtClean="0"/>
              <a:t>projets</a:t>
            </a:r>
            <a:r>
              <a:rPr lang="en-US" dirty="0" smtClean="0"/>
              <a:t> de surveillance des habitats sera </a:t>
            </a:r>
            <a:r>
              <a:rPr lang="en-US" dirty="0" err="1" smtClean="0"/>
              <a:t>publié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les sites CHM des pays </a:t>
            </a:r>
            <a:r>
              <a:rPr lang="en-US" dirty="0" err="1" smtClean="0"/>
              <a:t>partenaires</a:t>
            </a:r>
            <a:r>
              <a:rPr lang="en-US" dirty="0" smtClean="0"/>
              <a:t> </a:t>
            </a:r>
            <a:r>
              <a:rPr lang="en-US" dirty="0" err="1" smtClean="0"/>
              <a:t>concernés</a:t>
            </a:r>
            <a:r>
              <a:rPr lang="en-US" dirty="0" smtClean="0"/>
              <a:t>. 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pe-coast.jpg"/>
          <p:cNvPicPr>
            <a:picLocks noChangeAspect="1"/>
          </p:cNvPicPr>
          <p:nvPr/>
        </p:nvPicPr>
        <p:blipFill>
          <a:blip r:embed="rId2" cstate="print"/>
          <a:srcRect r="10154"/>
          <a:stretch>
            <a:fillRect/>
          </a:stretch>
        </p:blipFill>
        <p:spPr>
          <a:xfrm>
            <a:off x="0" y="0"/>
            <a:ext cx="9612560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628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Merci de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votre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attention !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752" y="1935480"/>
            <a:ext cx="6347048" cy="30776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</a:p>
          <a:p>
            <a:r>
              <a:rPr lang="en-US" sz="3200" dirty="0" err="1" smtClean="0"/>
              <a:t>Résultats</a:t>
            </a:r>
            <a:r>
              <a:rPr lang="en-US" sz="3200" dirty="0" smtClean="0"/>
              <a:t> </a:t>
            </a:r>
            <a:r>
              <a:rPr lang="en-US" sz="3200" dirty="0" err="1" smtClean="0"/>
              <a:t>attendus</a:t>
            </a:r>
            <a:endParaRPr lang="en-US" sz="3200" dirty="0" smtClean="0"/>
          </a:p>
          <a:p>
            <a:r>
              <a:rPr lang="en-US" sz="3200" dirty="0" err="1" smtClean="0"/>
              <a:t>Activités</a:t>
            </a:r>
            <a:r>
              <a:rPr lang="en-US" sz="3200" dirty="0" smtClean="0"/>
              <a:t> </a:t>
            </a:r>
            <a:r>
              <a:rPr lang="en-US" sz="3200" dirty="0" err="1" smtClean="0"/>
              <a:t>proposées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Objectif</a:t>
            </a:r>
            <a:r>
              <a:rPr lang="en-US" dirty="0" smtClean="0"/>
              <a:t> 1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800" dirty="0" smtClean="0"/>
              <a:t> 	Renforcer </a:t>
            </a:r>
            <a:r>
              <a:rPr lang="fr-FR" sz="2800" dirty="0"/>
              <a:t>les bases de connaissances scientifiques et techniques sur la biodiversité et ses liens avec les services </a:t>
            </a:r>
            <a:r>
              <a:rPr lang="fr-FR" sz="2800" dirty="0" err="1"/>
              <a:t>écosystémiques</a:t>
            </a:r>
            <a:r>
              <a:rPr lang="fr-FR" sz="2800" dirty="0"/>
              <a:t> et la réduction de la pauvreté (en accord avec l'Objectif d'Aichi 19</a:t>
            </a:r>
            <a:r>
              <a:rPr lang="fr-FR" sz="2800" dirty="0" smtClean="0"/>
              <a:t>).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Objectif</a:t>
            </a:r>
            <a:r>
              <a:rPr lang="en-US" dirty="0" smtClean="0"/>
              <a:t> 1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168352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= </a:t>
            </a:r>
            <a:r>
              <a:rPr lang="en-US" dirty="0" err="1" smtClean="0"/>
              <a:t>Utiliser</a:t>
            </a:r>
            <a:r>
              <a:rPr lang="en-US" dirty="0" smtClean="0"/>
              <a:t> </a:t>
            </a:r>
            <a:r>
              <a:rPr lang="en-US" dirty="0" err="1" smtClean="0"/>
              <a:t>l’expertise</a:t>
            </a:r>
            <a:r>
              <a:rPr lang="en-US" dirty="0" smtClean="0"/>
              <a:t> </a:t>
            </a:r>
            <a:r>
              <a:rPr lang="en-US" dirty="0" err="1" smtClean="0"/>
              <a:t>scientifique</a:t>
            </a:r>
            <a:r>
              <a:rPr lang="en-US" dirty="0" smtClean="0"/>
              <a:t> et technique de </a:t>
            </a:r>
            <a:r>
              <a:rPr lang="en-US" dirty="0" err="1" smtClean="0"/>
              <a:t>l’Institut</a:t>
            </a:r>
            <a:r>
              <a:rPr lang="en-US" dirty="0" smtClean="0"/>
              <a:t> Royal des Sciences </a:t>
            </a:r>
            <a:r>
              <a:rPr lang="en-US" dirty="0" err="1" smtClean="0"/>
              <a:t>Naturelles</a:t>
            </a:r>
            <a:r>
              <a:rPr lang="en-US" dirty="0" smtClean="0"/>
              <a:t> de </a:t>
            </a:r>
            <a:r>
              <a:rPr lang="en-US" dirty="0" err="1" smtClean="0"/>
              <a:t>Belgique</a:t>
            </a:r>
            <a:r>
              <a:rPr lang="en-US" dirty="0" smtClean="0"/>
              <a:t> </a:t>
            </a:r>
            <a:r>
              <a:rPr lang="en-US" dirty="0" err="1" smtClean="0"/>
              <a:t>afin</a:t>
            </a:r>
            <a:r>
              <a:rPr lang="en-US" dirty="0" smtClean="0"/>
              <a:t> de </a:t>
            </a:r>
            <a:r>
              <a:rPr lang="en-US" dirty="0" err="1" smtClean="0"/>
              <a:t>renforcer</a:t>
            </a:r>
            <a:r>
              <a:rPr lang="en-US" dirty="0" smtClean="0"/>
              <a:t> les </a:t>
            </a:r>
            <a:r>
              <a:rPr lang="en-US" dirty="0" err="1" smtClean="0"/>
              <a:t>capacités</a:t>
            </a:r>
            <a:r>
              <a:rPr lang="en-US" dirty="0" smtClean="0"/>
              <a:t> des pays </a:t>
            </a:r>
            <a:r>
              <a:rPr lang="en-US" dirty="0" err="1" smtClean="0"/>
              <a:t>partenaires</a:t>
            </a:r>
            <a:r>
              <a:rPr lang="en-US" dirty="0" smtClean="0"/>
              <a:t> en </a:t>
            </a:r>
            <a:r>
              <a:rPr lang="en-US" dirty="0" err="1" smtClean="0"/>
              <a:t>matière</a:t>
            </a:r>
            <a:r>
              <a:rPr lang="en-US" dirty="0" smtClean="0"/>
              <a:t> de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</a:t>
            </a:r>
            <a:r>
              <a:rPr lang="en-US" dirty="0" err="1" smtClean="0"/>
              <a:t>biodiversité</a:t>
            </a:r>
            <a:r>
              <a:rPr lang="en-US" dirty="0" smtClean="0"/>
              <a:t> et les services </a:t>
            </a:r>
            <a:r>
              <a:rPr lang="en-US" dirty="0" err="1" smtClean="0"/>
              <a:t>écosystémiques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Objectif</a:t>
            </a:r>
            <a:r>
              <a:rPr lang="en-US" dirty="0" smtClean="0"/>
              <a:t> 1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résultats</a:t>
            </a:r>
            <a:r>
              <a:rPr lang="en-US" dirty="0" smtClean="0"/>
              <a:t> </a:t>
            </a:r>
            <a:r>
              <a:rPr lang="en-US" dirty="0" err="1" smtClean="0"/>
              <a:t>obtenus</a:t>
            </a:r>
            <a:r>
              <a:rPr lang="en-US" dirty="0" smtClean="0"/>
              <a:t> </a:t>
            </a:r>
            <a:r>
              <a:rPr lang="en-US" dirty="0" err="1" smtClean="0"/>
              <a:t>devront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à disposition des </a:t>
            </a:r>
            <a:r>
              <a:rPr lang="en-US" dirty="0" err="1" smtClean="0"/>
              <a:t>décideurs</a:t>
            </a:r>
            <a:r>
              <a:rPr lang="en-US" dirty="0" smtClean="0"/>
              <a:t> et </a:t>
            </a:r>
            <a:r>
              <a:rPr lang="en-US" dirty="0" err="1" smtClean="0"/>
              <a:t>acteurs</a:t>
            </a:r>
            <a:r>
              <a:rPr lang="en-US" dirty="0" smtClean="0"/>
              <a:t> au </a:t>
            </a:r>
            <a:r>
              <a:rPr lang="en-US" dirty="0" err="1" smtClean="0"/>
              <a:t>niveau</a:t>
            </a:r>
            <a:r>
              <a:rPr lang="en-US" dirty="0" smtClean="0"/>
              <a:t> national pour </a:t>
            </a:r>
            <a:r>
              <a:rPr lang="en-US" dirty="0" err="1" smtClean="0"/>
              <a:t>oeuvrer</a:t>
            </a:r>
            <a:r>
              <a:rPr lang="en-US" dirty="0" smtClean="0"/>
              <a:t> à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meilleure</a:t>
            </a:r>
            <a:r>
              <a:rPr lang="en-US" dirty="0" smtClean="0"/>
              <a:t> protection de la </a:t>
            </a:r>
            <a:r>
              <a:rPr lang="en-US" dirty="0" err="1" smtClean="0"/>
              <a:t>biodiversité</a:t>
            </a:r>
            <a:r>
              <a:rPr lang="en-US" dirty="0" smtClean="0"/>
              <a:t> et </a:t>
            </a:r>
            <a:r>
              <a:rPr lang="en-US" dirty="0" err="1" smtClean="0"/>
              <a:t>permettre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meilleure</a:t>
            </a:r>
            <a:r>
              <a:rPr lang="en-US" dirty="0" smtClean="0"/>
              <a:t> </a:t>
            </a:r>
            <a:r>
              <a:rPr lang="en-US" dirty="0" err="1" smtClean="0"/>
              <a:t>lutte</a:t>
            </a:r>
            <a:r>
              <a:rPr lang="en-US" dirty="0" smtClean="0"/>
              <a:t> </a:t>
            </a:r>
            <a:r>
              <a:rPr lang="en-US" dirty="0" err="1" smtClean="0"/>
              <a:t>contre</a:t>
            </a:r>
            <a:r>
              <a:rPr lang="en-US" dirty="0" smtClean="0"/>
              <a:t> la </a:t>
            </a:r>
            <a:r>
              <a:rPr lang="en-US" dirty="0" err="1" smtClean="0"/>
              <a:t>pauvreté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pays </a:t>
            </a:r>
            <a:r>
              <a:rPr lang="en-US" dirty="0" err="1" smtClean="0"/>
              <a:t>partenaires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Résultats</a:t>
            </a:r>
            <a:r>
              <a:rPr lang="en-US" dirty="0" smtClean="0"/>
              <a:t> </a:t>
            </a:r>
            <a:r>
              <a:rPr lang="en-US" dirty="0" err="1" smtClean="0"/>
              <a:t>attendus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348880"/>
            <a:ext cx="8579296" cy="3240360"/>
          </a:xfrm>
        </p:spPr>
        <p:txBody>
          <a:bodyPr/>
          <a:lstStyle/>
          <a:p>
            <a:r>
              <a:rPr lang="en-US" dirty="0" smtClean="0"/>
              <a:t>1.1</a:t>
            </a:r>
            <a:r>
              <a:rPr lang="en-US" dirty="0"/>
              <a:t>. </a:t>
            </a:r>
            <a:r>
              <a:rPr lang="en-US" dirty="0" err="1" smtClean="0"/>
              <a:t>L’expertise</a:t>
            </a:r>
            <a:r>
              <a:rPr lang="en-US" dirty="0" smtClean="0"/>
              <a:t> </a:t>
            </a:r>
            <a:r>
              <a:rPr lang="en-US" dirty="0" err="1" smtClean="0"/>
              <a:t>scientifique</a:t>
            </a:r>
            <a:r>
              <a:rPr lang="en-US" dirty="0" smtClean="0"/>
              <a:t> et technique </a:t>
            </a:r>
            <a:r>
              <a:rPr lang="en-US" dirty="0" err="1" smtClean="0"/>
              <a:t>dans</a:t>
            </a:r>
            <a:r>
              <a:rPr lang="en-US" dirty="0" smtClean="0"/>
              <a:t> les pays du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établie</a:t>
            </a:r>
            <a:r>
              <a:rPr lang="en-US" dirty="0" smtClean="0"/>
              <a:t> / </a:t>
            </a:r>
            <a:r>
              <a:rPr lang="en-US" dirty="0" err="1" smtClean="0"/>
              <a:t>renforcée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1.2. </a:t>
            </a:r>
            <a:r>
              <a:rPr lang="en-US" dirty="0" smtClean="0"/>
              <a:t>Des </a:t>
            </a:r>
            <a:r>
              <a:rPr lang="en-US" dirty="0" err="1" smtClean="0"/>
              <a:t>données</a:t>
            </a:r>
            <a:r>
              <a:rPr lang="en-US" dirty="0" smtClean="0"/>
              <a:t> </a:t>
            </a:r>
            <a:r>
              <a:rPr lang="en-US" dirty="0" err="1" smtClean="0"/>
              <a:t>scientifiques</a:t>
            </a:r>
            <a:r>
              <a:rPr lang="en-US" dirty="0" smtClean="0"/>
              <a:t> de </a:t>
            </a:r>
            <a:r>
              <a:rPr lang="en-US" dirty="0" err="1" smtClean="0"/>
              <a:t>qualité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produites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1.3. Les </a:t>
            </a:r>
            <a:r>
              <a:rPr lang="en-US" dirty="0" err="1" smtClean="0"/>
              <a:t>données</a:t>
            </a:r>
            <a:r>
              <a:rPr lang="en-US" dirty="0" smtClean="0"/>
              <a:t> </a:t>
            </a:r>
            <a:r>
              <a:rPr lang="en-US" dirty="0" err="1" smtClean="0"/>
              <a:t>scientifiques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diffusées</a:t>
            </a:r>
            <a:r>
              <a:rPr lang="en-US" dirty="0" smtClean="0"/>
              <a:t> au plus grand </a:t>
            </a:r>
            <a:r>
              <a:rPr lang="en-US" dirty="0" err="1" smtClean="0"/>
              <a:t>nombre</a:t>
            </a:r>
            <a:r>
              <a:rPr lang="en-US" dirty="0" smtClean="0"/>
              <a:t>, en </a:t>
            </a:r>
            <a:r>
              <a:rPr lang="en-US" dirty="0" err="1" smtClean="0"/>
              <a:t>particulier</a:t>
            </a:r>
            <a:r>
              <a:rPr lang="en-US" dirty="0" smtClean="0"/>
              <a:t>, aux </a:t>
            </a:r>
            <a:r>
              <a:rPr lang="en-US" dirty="0" err="1" smtClean="0"/>
              <a:t>décideurs</a:t>
            </a:r>
            <a:r>
              <a:rPr lang="en-US" dirty="0" smtClean="0"/>
              <a:t> et aux </a:t>
            </a:r>
            <a:r>
              <a:rPr lang="en-US" dirty="0" err="1" smtClean="0"/>
              <a:t>gestionnaires</a:t>
            </a:r>
            <a:r>
              <a:rPr lang="en-US" dirty="0" smtClean="0"/>
              <a:t> de la </a:t>
            </a:r>
            <a:r>
              <a:rPr lang="en-US" dirty="0" err="1" smtClean="0"/>
              <a:t>biodiversité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831704"/>
          </a:xfrm>
        </p:spPr>
        <p:txBody>
          <a:bodyPr/>
          <a:lstStyle/>
          <a:p>
            <a:r>
              <a:rPr lang="en-US" dirty="0" smtClean="0"/>
              <a:t>Pour </a:t>
            </a:r>
            <a:r>
              <a:rPr lang="en-US" dirty="0" err="1" smtClean="0"/>
              <a:t>atteindre</a:t>
            </a:r>
            <a:r>
              <a:rPr lang="en-US" dirty="0" smtClean="0"/>
              <a:t> </a:t>
            </a:r>
            <a:r>
              <a:rPr lang="en-US" dirty="0" err="1" smtClean="0"/>
              <a:t>l’objectif</a:t>
            </a:r>
            <a:r>
              <a:rPr lang="en-US" dirty="0" smtClean="0"/>
              <a:t> 1.1. 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b="1" dirty="0" smtClean="0"/>
              <a:t>Attribution de bourses de </a:t>
            </a:r>
            <a:r>
              <a:rPr lang="en-US" b="1" dirty="0" err="1" smtClean="0"/>
              <a:t>recherche</a:t>
            </a:r>
            <a:r>
              <a:rPr lang="en-US" b="1" dirty="0" smtClean="0"/>
              <a:t> de </a:t>
            </a:r>
            <a:r>
              <a:rPr lang="en-US" b="1" dirty="0" err="1" smtClean="0"/>
              <a:t>courte</a:t>
            </a:r>
            <a:r>
              <a:rPr lang="en-US" b="1" dirty="0" smtClean="0"/>
              <a:t> </a:t>
            </a:r>
            <a:r>
              <a:rPr lang="en-US" b="1" dirty="0" err="1" smtClean="0"/>
              <a:t>durée</a:t>
            </a:r>
            <a:r>
              <a:rPr lang="en-US" b="1" dirty="0" smtClean="0"/>
              <a:t> </a:t>
            </a:r>
            <a:r>
              <a:rPr lang="en-US" dirty="0" smtClean="0"/>
              <a:t>en </a:t>
            </a:r>
            <a:r>
              <a:rPr lang="en-US" dirty="0" err="1" smtClean="0"/>
              <a:t>Belgique</a:t>
            </a:r>
            <a:r>
              <a:rPr lang="en-US" dirty="0" smtClean="0"/>
              <a:t> pour des </a:t>
            </a:r>
            <a:r>
              <a:rPr lang="en-US" dirty="0" err="1" smtClean="0"/>
              <a:t>taxonomistes</a:t>
            </a:r>
            <a:r>
              <a:rPr lang="en-US" dirty="0" smtClean="0"/>
              <a:t> </a:t>
            </a:r>
            <a:r>
              <a:rPr lang="en-US" dirty="0" err="1" smtClean="0"/>
              <a:t>débutants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professionnels</a:t>
            </a:r>
            <a:r>
              <a:rPr lang="en-US" dirty="0" smtClean="0"/>
              <a:t> (</a:t>
            </a:r>
            <a:r>
              <a:rPr lang="en-US" dirty="0" err="1" smtClean="0"/>
              <a:t>ancien</a:t>
            </a:r>
            <a:r>
              <a:rPr lang="en-US" dirty="0" smtClean="0"/>
              <a:t> </a:t>
            </a:r>
            <a:r>
              <a:rPr lang="en-US" dirty="0" err="1" smtClean="0"/>
              <a:t>volet</a:t>
            </a:r>
            <a:r>
              <a:rPr lang="en-US" dirty="0" smtClean="0"/>
              <a:t> GTI – </a:t>
            </a:r>
            <a:r>
              <a:rPr lang="en-US" dirty="0" err="1" smtClean="0"/>
              <a:t>appel</a:t>
            </a:r>
            <a:r>
              <a:rPr lang="en-US" dirty="0" smtClean="0"/>
              <a:t> à </a:t>
            </a:r>
            <a:r>
              <a:rPr lang="en-US" dirty="0" err="1" smtClean="0"/>
              <a:t>projets</a:t>
            </a:r>
            <a:r>
              <a:rPr lang="en-US" dirty="0" smtClean="0"/>
              <a:t> de type 1 </a:t>
            </a:r>
            <a:r>
              <a:rPr lang="en-US" dirty="0" err="1" smtClean="0"/>
              <a:t>intitulé</a:t>
            </a:r>
            <a:r>
              <a:rPr lang="en-US" dirty="0" smtClean="0"/>
              <a:t> “</a:t>
            </a:r>
            <a:r>
              <a:rPr lang="fr-FR" dirty="0" smtClean="0"/>
              <a:t>Formation en taxonomie et gestion des collections &amp; accès aux collections situées en Belgique</a:t>
            </a:r>
            <a:r>
              <a:rPr lang="en-US" dirty="0" smtClean="0"/>
              <a:t>”)</a:t>
            </a:r>
            <a:r>
              <a:rPr lang="fr-FR" dirty="0" smtClean="0"/>
              <a:t>.</a:t>
            </a:r>
          </a:p>
          <a:p>
            <a:pPr lvl="1">
              <a:buNone/>
            </a:pPr>
            <a:endParaRPr lang="fr-FR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Pour </a:t>
            </a:r>
            <a:r>
              <a:rPr lang="en-US" dirty="0" err="1" smtClean="0"/>
              <a:t>atteindre</a:t>
            </a:r>
            <a:r>
              <a:rPr lang="en-US" dirty="0" smtClean="0"/>
              <a:t> </a:t>
            </a:r>
            <a:r>
              <a:rPr lang="en-US" dirty="0" err="1" smtClean="0"/>
              <a:t>l’objectif</a:t>
            </a:r>
            <a:r>
              <a:rPr lang="en-US" dirty="0" smtClean="0"/>
              <a:t> 1.1. :</a:t>
            </a:r>
          </a:p>
          <a:p>
            <a:pPr lvl="1">
              <a:buNone/>
            </a:pPr>
            <a:r>
              <a:rPr lang="en-US" dirty="0" smtClean="0"/>
              <a:t>	Les pays </a:t>
            </a:r>
            <a:r>
              <a:rPr lang="en-US" dirty="0" err="1" smtClean="0"/>
              <a:t>éligibles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ceux</a:t>
            </a:r>
            <a:r>
              <a:rPr lang="en-US" dirty="0" smtClean="0"/>
              <a:t> de la </a:t>
            </a:r>
            <a:r>
              <a:rPr lang="en-US" dirty="0" err="1" smtClean="0"/>
              <a:t>liste</a:t>
            </a:r>
            <a:r>
              <a:rPr lang="en-US" dirty="0" smtClean="0"/>
              <a:t> </a:t>
            </a:r>
            <a:r>
              <a:rPr lang="en-US" dirty="0" err="1" smtClean="0"/>
              <a:t>étendue</a:t>
            </a:r>
            <a:r>
              <a:rPr lang="en-US" dirty="0" smtClean="0"/>
              <a:t> des pays </a:t>
            </a:r>
            <a:r>
              <a:rPr lang="en-US" dirty="0" err="1" smtClean="0"/>
              <a:t>partenaires</a:t>
            </a:r>
            <a:r>
              <a:rPr lang="en-US" dirty="0" smtClean="0"/>
              <a:t> de la </a:t>
            </a:r>
            <a:r>
              <a:rPr lang="en-US" dirty="0" err="1" smtClean="0"/>
              <a:t>coopération</a:t>
            </a:r>
            <a:r>
              <a:rPr lang="en-US" dirty="0" smtClean="0"/>
              <a:t> </a:t>
            </a:r>
            <a:r>
              <a:rPr lang="en-US" dirty="0" err="1" smtClean="0"/>
              <a:t>belge</a:t>
            </a:r>
            <a:r>
              <a:rPr lang="en-US" dirty="0" smtClean="0"/>
              <a:t>: </a:t>
            </a:r>
            <a:r>
              <a:rPr lang="en-US" b="1" u="sng" dirty="0" err="1" smtClean="0"/>
              <a:t>l’Algérie</a:t>
            </a:r>
            <a:r>
              <a:rPr lang="en-US" dirty="0" smtClean="0"/>
              <a:t>, le Bangladesh, le </a:t>
            </a:r>
            <a:r>
              <a:rPr lang="en-US" b="1" u="sng" dirty="0" err="1" smtClean="0"/>
              <a:t>Bénin</a:t>
            </a:r>
            <a:r>
              <a:rPr lang="en-US" dirty="0" smtClean="0"/>
              <a:t>, la </a:t>
            </a:r>
            <a:r>
              <a:rPr lang="en-US" dirty="0" err="1" smtClean="0"/>
              <a:t>Bolivie</a:t>
            </a:r>
            <a:r>
              <a:rPr lang="en-US" dirty="0" smtClean="0"/>
              <a:t>, le </a:t>
            </a:r>
            <a:r>
              <a:rPr lang="en-US" dirty="0" err="1" smtClean="0"/>
              <a:t>Brésil</a:t>
            </a:r>
            <a:r>
              <a:rPr lang="en-US" dirty="0" smtClean="0"/>
              <a:t>, le </a:t>
            </a:r>
            <a:r>
              <a:rPr lang="en-US" b="1" u="sng" dirty="0" smtClean="0"/>
              <a:t>Burkina Faso</a:t>
            </a:r>
            <a:r>
              <a:rPr lang="en-US" dirty="0" smtClean="0"/>
              <a:t>, le </a:t>
            </a:r>
            <a:r>
              <a:rPr lang="en-US" b="1" u="sng" dirty="0" smtClean="0"/>
              <a:t>Burundi</a:t>
            </a:r>
            <a:r>
              <a:rPr lang="en-US" dirty="0" smtClean="0"/>
              <a:t>, le </a:t>
            </a:r>
            <a:r>
              <a:rPr lang="en-US" dirty="0" err="1" smtClean="0"/>
              <a:t>Cambodge</a:t>
            </a:r>
            <a:r>
              <a:rPr lang="en-US" dirty="0" smtClean="0"/>
              <a:t>, le </a:t>
            </a:r>
            <a:r>
              <a:rPr lang="en-US" b="1" u="sng" dirty="0" smtClean="0"/>
              <a:t>Cameroun</a:t>
            </a:r>
            <a:r>
              <a:rPr lang="en-US" dirty="0" smtClean="0"/>
              <a:t>, la Chine, la </a:t>
            </a:r>
            <a:r>
              <a:rPr lang="en-US" dirty="0" err="1" smtClean="0"/>
              <a:t>Colombie</a:t>
            </a:r>
            <a:r>
              <a:rPr lang="en-US" dirty="0" smtClean="0"/>
              <a:t>, la </a:t>
            </a:r>
            <a:r>
              <a:rPr lang="en-US" b="1" u="sng" dirty="0" smtClean="0"/>
              <a:t>Côte d'Ivoire</a:t>
            </a:r>
            <a:r>
              <a:rPr lang="en-US" dirty="0" smtClean="0"/>
              <a:t>, Cuba, la </a:t>
            </a:r>
            <a:r>
              <a:rPr lang="en-US" b="1" u="sng" dirty="0" smtClean="0"/>
              <a:t>R.D. du Congo</a:t>
            </a:r>
            <a:r>
              <a:rPr lang="en-US" dirty="0" smtClean="0"/>
              <a:t>, </a:t>
            </a:r>
            <a:r>
              <a:rPr lang="en-US" dirty="0" err="1" smtClean="0"/>
              <a:t>l‘Equateur</a:t>
            </a:r>
            <a:r>
              <a:rPr lang="en-US" dirty="0" smtClean="0"/>
              <a:t>, </a:t>
            </a:r>
            <a:r>
              <a:rPr lang="en-US" dirty="0" err="1" smtClean="0"/>
              <a:t>l‘Ethiopie</a:t>
            </a:r>
            <a:r>
              <a:rPr lang="en-US" dirty="0" smtClean="0"/>
              <a:t>, le Guatemala, la </a:t>
            </a:r>
            <a:r>
              <a:rPr lang="en-US" dirty="0" err="1" smtClean="0"/>
              <a:t>Guinée</a:t>
            </a:r>
            <a:r>
              <a:rPr lang="en-US" dirty="0" smtClean="0"/>
              <a:t>, </a:t>
            </a:r>
            <a:r>
              <a:rPr lang="en-US" dirty="0" err="1" smtClean="0"/>
              <a:t>Haïti</a:t>
            </a:r>
            <a:r>
              <a:rPr lang="en-US" dirty="0" smtClean="0"/>
              <a:t>, </a:t>
            </a:r>
            <a:r>
              <a:rPr lang="en-US" dirty="0" err="1" smtClean="0"/>
              <a:t>l‘Inde</a:t>
            </a:r>
            <a:r>
              <a:rPr lang="en-US" dirty="0" smtClean="0"/>
              <a:t>, </a:t>
            </a:r>
            <a:r>
              <a:rPr lang="en-US" dirty="0" err="1" smtClean="0"/>
              <a:t>l‘Indonésie</a:t>
            </a:r>
            <a:r>
              <a:rPr lang="en-US" dirty="0" smtClean="0"/>
              <a:t>, le Kenya, </a:t>
            </a:r>
            <a:r>
              <a:rPr lang="en-US" b="1" u="sng" dirty="0" smtClean="0"/>
              <a:t>Madagascar</a:t>
            </a:r>
            <a:r>
              <a:rPr lang="en-US" dirty="0" smtClean="0"/>
              <a:t>, le </a:t>
            </a:r>
            <a:r>
              <a:rPr lang="en-US" b="1" u="sng" dirty="0" smtClean="0"/>
              <a:t>Mali</a:t>
            </a:r>
            <a:r>
              <a:rPr lang="en-US" dirty="0" smtClean="0"/>
              <a:t>, le </a:t>
            </a:r>
            <a:r>
              <a:rPr lang="en-US" b="1" u="sng" dirty="0" err="1" smtClean="0"/>
              <a:t>Maroc</a:t>
            </a:r>
            <a:r>
              <a:rPr lang="en-US" dirty="0" smtClean="0"/>
              <a:t>, le Mozambique, le Nicaragua, le </a:t>
            </a:r>
            <a:r>
              <a:rPr lang="en-US" b="1" u="sng" dirty="0" smtClean="0"/>
              <a:t>Niger</a:t>
            </a:r>
            <a:r>
              <a:rPr lang="en-US" dirty="0" smtClean="0"/>
              <a:t>, les </a:t>
            </a:r>
            <a:r>
              <a:rPr lang="en-US" dirty="0" err="1" smtClean="0"/>
              <a:t>Territoires</a:t>
            </a:r>
            <a:r>
              <a:rPr lang="en-US" dirty="0" smtClean="0"/>
              <a:t> </a:t>
            </a:r>
            <a:r>
              <a:rPr lang="en-US" dirty="0" err="1" smtClean="0"/>
              <a:t>palestiniens</a:t>
            </a:r>
            <a:r>
              <a:rPr lang="en-US" dirty="0" smtClean="0"/>
              <a:t>, le </a:t>
            </a:r>
            <a:r>
              <a:rPr lang="en-US" dirty="0" err="1" smtClean="0"/>
              <a:t>Pérou</a:t>
            </a:r>
            <a:r>
              <a:rPr lang="en-US" dirty="0" smtClean="0"/>
              <a:t>, les Philippines, le Rwanda, le Salvador, le </a:t>
            </a:r>
            <a:r>
              <a:rPr lang="en-US" dirty="0" err="1" smtClean="0"/>
              <a:t>Sénégal</a:t>
            </a:r>
            <a:r>
              <a:rPr lang="en-US" dirty="0" smtClean="0"/>
              <a:t>, </a:t>
            </a:r>
            <a:r>
              <a:rPr lang="en-US" dirty="0" err="1" smtClean="0"/>
              <a:t>l'Afrique</a:t>
            </a:r>
            <a:r>
              <a:rPr lang="en-US" dirty="0" smtClean="0"/>
              <a:t> du </a:t>
            </a:r>
            <a:r>
              <a:rPr lang="en-US" dirty="0" err="1" smtClean="0"/>
              <a:t>Sud</a:t>
            </a:r>
            <a:r>
              <a:rPr lang="en-US" dirty="0" smtClean="0"/>
              <a:t>, le Suriname, la </a:t>
            </a:r>
            <a:r>
              <a:rPr lang="en-US" dirty="0" err="1" smtClean="0"/>
              <a:t>Tanzanie</a:t>
            </a:r>
            <a:r>
              <a:rPr lang="en-US" dirty="0" smtClean="0"/>
              <a:t>, </a:t>
            </a:r>
            <a:r>
              <a:rPr lang="en-US" dirty="0" err="1" smtClean="0"/>
              <a:t>l‘Ouganda</a:t>
            </a:r>
            <a:r>
              <a:rPr lang="en-US" dirty="0" smtClean="0"/>
              <a:t>, le Vietnam, la </a:t>
            </a:r>
            <a:r>
              <a:rPr lang="en-US" dirty="0" err="1" smtClean="0"/>
              <a:t>Zambie</a:t>
            </a:r>
            <a:r>
              <a:rPr lang="en-US" dirty="0" smtClean="0"/>
              <a:t> et le Zimbabwe.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proposées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31704"/>
          </a:xfrm>
        </p:spPr>
        <p:txBody>
          <a:bodyPr/>
          <a:lstStyle/>
          <a:p>
            <a:r>
              <a:rPr lang="en-US" dirty="0" smtClean="0"/>
              <a:t>Pour </a:t>
            </a:r>
            <a:r>
              <a:rPr lang="en-US" dirty="0" err="1" smtClean="0"/>
              <a:t>atteindre</a:t>
            </a:r>
            <a:r>
              <a:rPr lang="en-US" dirty="0" smtClean="0"/>
              <a:t> </a:t>
            </a:r>
            <a:r>
              <a:rPr lang="en-US" dirty="0" err="1" smtClean="0"/>
              <a:t>l’objectif</a:t>
            </a:r>
            <a:r>
              <a:rPr lang="en-US" dirty="0" smtClean="0"/>
              <a:t> 1.1. 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/>
              <a:t>Ces</a:t>
            </a:r>
            <a:r>
              <a:rPr lang="en-US" dirty="0" smtClean="0"/>
              <a:t> bourses de </a:t>
            </a:r>
            <a:r>
              <a:rPr lang="en-US" dirty="0" err="1" smtClean="0"/>
              <a:t>recherche</a:t>
            </a:r>
            <a:r>
              <a:rPr lang="en-US" dirty="0" smtClean="0"/>
              <a:t> </a:t>
            </a:r>
            <a:r>
              <a:rPr lang="en-US" dirty="0" err="1" smtClean="0"/>
              <a:t>seront</a:t>
            </a:r>
            <a:r>
              <a:rPr lang="en-US" dirty="0" smtClean="0"/>
              <a:t> </a:t>
            </a:r>
            <a:r>
              <a:rPr lang="en-US" dirty="0" err="1" smtClean="0"/>
              <a:t>renouvelables</a:t>
            </a:r>
            <a:r>
              <a:rPr lang="en-US" dirty="0" smtClean="0"/>
              <a:t> 2 </a:t>
            </a:r>
            <a:r>
              <a:rPr lang="en-US" dirty="0" err="1" smtClean="0"/>
              <a:t>fois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le </a:t>
            </a:r>
            <a:r>
              <a:rPr lang="en-US" dirty="0" err="1" smtClean="0"/>
              <a:t>candidat</a:t>
            </a:r>
            <a:r>
              <a:rPr lang="en-US" dirty="0" smtClean="0"/>
              <a:t> se </a:t>
            </a:r>
            <a:r>
              <a:rPr lang="en-US" dirty="0" err="1" smtClean="0"/>
              <a:t>montre</a:t>
            </a:r>
            <a:r>
              <a:rPr lang="en-US" dirty="0" smtClean="0"/>
              <a:t> </a:t>
            </a:r>
            <a:r>
              <a:rPr lang="en-US" dirty="0" err="1" smtClean="0"/>
              <a:t>motivé</a:t>
            </a:r>
            <a:r>
              <a:rPr lang="en-US" dirty="0" smtClean="0"/>
              <a:t> et </a:t>
            </a:r>
            <a:r>
              <a:rPr lang="en-US" dirty="0" err="1" smtClean="0"/>
              <a:t>compétent</a:t>
            </a:r>
            <a:r>
              <a:rPr lang="en-US" dirty="0" smtClean="0"/>
              <a:t>.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/>
              <a:t>L’appel</a:t>
            </a:r>
            <a:r>
              <a:rPr lang="en-US" dirty="0" smtClean="0"/>
              <a:t> à </a:t>
            </a:r>
            <a:r>
              <a:rPr lang="en-US" dirty="0" err="1" smtClean="0"/>
              <a:t>projet</a:t>
            </a:r>
            <a:r>
              <a:rPr lang="en-US" dirty="0" smtClean="0"/>
              <a:t> </a:t>
            </a:r>
            <a:r>
              <a:rPr lang="en-US" dirty="0" err="1" smtClean="0"/>
              <a:t>devra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diffusé</a:t>
            </a:r>
            <a:r>
              <a:rPr lang="en-US" dirty="0" smtClean="0"/>
              <a:t> via les </a:t>
            </a:r>
            <a:r>
              <a:rPr lang="en-US" dirty="0" err="1" smtClean="0"/>
              <a:t>réseaux</a:t>
            </a:r>
            <a:r>
              <a:rPr lang="en-US" dirty="0" smtClean="0"/>
              <a:t> des PFN CHM des pays </a:t>
            </a:r>
            <a:r>
              <a:rPr lang="en-US" dirty="0" err="1" smtClean="0"/>
              <a:t>partenaires</a:t>
            </a:r>
            <a:r>
              <a:rPr lang="en-US" dirty="0" smtClean="0"/>
              <a:t> et faire </a:t>
            </a:r>
            <a:r>
              <a:rPr lang="en-US" dirty="0" err="1" smtClean="0"/>
              <a:t>l’objet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actualité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les sites web CHM de </a:t>
            </a:r>
            <a:r>
              <a:rPr lang="en-US" dirty="0" err="1" smtClean="0"/>
              <a:t>l’ensemble</a:t>
            </a:r>
            <a:r>
              <a:rPr lang="en-US" dirty="0" smtClean="0"/>
              <a:t> des pays </a:t>
            </a:r>
            <a:r>
              <a:rPr lang="en-US" dirty="0" err="1" smtClean="0"/>
              <a:t>partenaires</a:t>
            </a:r>
            <a:r>
              <a:rPr lang="en-US" dirty="0" smtClean="0"/>
              <a:t>.</a:t>
            </a:r>
            <a:endParaRPr lang="fr-FR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A5063-2A49-49CF-82E6-E118543506D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</TotalTime>
  <Words>454</Words>
  <Application>Microsoft Office PowerPoint</Application>
  <PresentationFormat>On-screen Show (4:3)</PresentationFormat>
  <Paragraphs>80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Présentation de l’Objectif 1 du programme DGD-RBINS 2014 - 2019</vt:lpstr>
      <vt:lpstr>Slide 2</vt:lpstr>
      <vt:lpstr>Objectif 1 :</vt:lpstr>
      <vt:lpstr>Objectif 1 :</vt:lpstr>
      <vt:lpstr>Objectif 1 :</vt:lpstr>
      <vt:lpstr>Résultats attendus</vt:lpstr>
      <vt:lpstr>Activités proposées</vt:lpstr>
      <vt:lpstr>Activités proposées</vt:lpstr>
      <vt:lpstr>Activités proposées</vt:lpstr>
      <vt:lpstr>Activités proposées</vt:lpstr>
      <vt:lpstr>Activités proposées</vt:lpstr>
      <vt:lpstr>Activités proposées</vt:lpstr>
      <vt:lpstr>Activités proposées</vt:lpstr>
      <vt:lpstr>Activités proposées</vt:lpstr>
      <vt:lpstr>Activités proposées</vt:lpstr>
      <vt:lpstr>Activités proposées</vt:lpstr>
      <vt:lpstr>Activités proposées</vt:lpstr>
      <vt:lpstr>Merci de votre attention !</vt:lpstr>
    </vt:vector>
  </TitlesOfParts>
  <Company>RBINS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l’objectif 1 du programme DGD-RBINS 2014-2019</dc:title>
  <dc:creator>mlsusini</dc:creator>
  <cp:lastModifiedBy>hdekoeijer</cp:lastModifiedBy>
  <cp:revision>76</cp:revision>
  <dcterms:created xsi:type="dcterms:W3CDTF">2013-03-07T10:20:59Z</dcterms:created>
  <dcterms:modified xsi:type="dcterms:W3CDTF">2013-03-26T11:33:00Z</dcterms:modified>
</cp:coreProperties>
</file>