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6" r:id="rId3"/>
    <p:sldId id="307" r:id="rId4"/>
    <p:sldId id="374" r:id="rId5"/>
    <p:sldId id="290" r:id="rId6"/>
    <p:sldId id="291" r:id="rId7"/>
    <p:sldId id="292" r:id="rId8"/>
    <p:sldId id="369" r:id="rId9"/>
    <p:sldId id="293" r:id="rId10"/>
    <p:sldId id="330" r:id="rId11"/>
    <p:sldId id="334" r:id="rId12"/>
    <p:sldId id="295" r:id="rId13"/>
    <p:sldId id="337" r:id="rId14"/>
    <p:sldId id="338" r:id="rId15"/>
    <p:sldId id="341" r:id="rId16"/>
    <p:sldId id="345" r:id="rId17"/>
    <p:sldId id="296" r:id="rId18"/>
    <p:sldId id="347" r:id="rId19"/>
    <p:sldId id="348" r:id="rId20"/>
    <p:sldId id="349" r:id="rId21"/>
    <p:sldId id="350" r:id="rId22"/>
    <p:sldId id="370" r:id="rId23"/>
    <p:sldId id="351" r:id="rId24"/>
    <p:sldId id="297" r:id="rId25"/>
    <p:sldId id="354" r:id="rId26"/>
    <p:sldId id="298" r:id="rId27"/>
    <p:sldId id="355" r:id="rId28"/>
    <p:sldId id="359" r:id="rId29"/>
    <p:sldId id="362" r:id="rId30"/>
    <p:sldId id="379" r:id="rId31"/>
    <p:sldId id="300" r:id="rId32"/>
    <p:sldId id="302" r:id="rId33"/>
    <p:sldId id="310" r:id="rId34"/>
    <p:sldId id="373" r:id="rId35"/>
    <p:sldId id="372" r:id="rId36"/>
    <p:sldId id="375" r:id="rId37"/>
    <p:sldId id="376" r:id="rId38"/>
    <p:sldId id="377" r:id="rId39"/>
    <p:sldId id="378" r:id="rId40"/>
    <p:sldId id="312" r:id="rId41"/>
    <p:sldId id="304" r:id="rId42"/>
  </p:sldIdLst>
  <p:sldSz cx="9144000" cy="6858000" type="screen4x3"/>
  <p:notesSz cx="6858000" cy="9144000"/>
  <p:defaultTextStyle>
    <a:defPPr>
      <a:defRPr lang="af-Z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af-Z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af-ZA"/>
          </a:p>
        </p:txBody>
      </p:sp>
      <p:sp>
        <p:nvSpPr>
          <p:cNvPr id="4" name="Espace réservé de la date 3"/>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5" name="Espace réservé du pied de page 4"/>
          <p:cNvSpPr>
            <a:spLocks noGrp="1"/>
          </p:cNvSpPr>
          <p:nvPr>
            <p:ph type="ftr" sz="quarter" idx="11"/>
          </p:nvPr>
        </p:nvSpPr>
        <p:spPr/>
        <p:txBody>
          <a:bodyPr/>
          <a:lstStyle/>
          <a:p>
            <a:endParaRPr lang="af-ZA"/>
          </a:p>
        </p:txBody>
      </p:sp>
      <p:sp>
        <p:nvSpPr>
          <p:cNvPr id="6" name="Espace réservé du numéro de diapositive 5"/>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af-Z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4" name="Espace réservé de la date 3"/>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5" name="Espace réservé du pied de page 4"/>
          <p:cNvSpPr>
            <a:spLocks noGrp="1"/>
          </p:cNvSpPr>
          <p:nvPr>
            <p:ph type="ftr" sz="quarter" idx="11"/>
          </p:nvPr>
        </p:nvSpPr>
        <p:spPr/>
        <p:txBody>
          <a:bodyPr/>
          <a:lstStyle/>
          <a:p>
            <a:endParaRPr lang="af-ZA"/>
          </a:p>
        </p:txBody>
      </p:sp>
      <p:sp>
        <p:nvSpPr>
          <p:cNvPr id="6" name="Espace réservé du numéro de diapositive 5"/>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af-Z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4" name="Espace réservé de la date 3"/>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5" name="Espace réservé du pied de page 4"/>
          <p:cNvSpPr>
            <a:spLocks noGrp="1"/>
          </p:cNvSpPr>
          <p:nvPr>
            <p:ph type="ftr" sz="quarter" idx="11"/>
          </p:nvPr>
        </p:nvSpPr>
        <p:spPr/>
        <p:txBody>
          <a:bodyPr/>
          <a:lstStyle/>
          <a:p>
            <a:endParaRPr lang="af-ZA"/>
          </a:p>
        </p:txBody>
      </p:sp>
      <p:sp>
        <p:nvSpPr>
          <p:cNvPr id="6" name="Espace réservé du numéro de diapositive 5"/>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af-Z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4" name="Espace réservé de la date 3"/>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5" name="Espace réservé du pied de page 4"/>
          <p:cNvSpPr>
            <a:spLocks noGrp="1"/>
          </p:cNvSpPr>
          <p:nvPr>
            <p:ph type="ftr" sz="quarter" idx="11"/>
          </p:nvPr>
        </p:nvSpPr>
        <p:spPr/>
        <p:txBody>
          <a:bodyPr/>
          <a:lstStyle/>
          <a:p>
            <a:endParaRPr lang="af-ZA"/>
          </a:p>
        </p:txBody>
      </p:sp>
      <p:sp>
        <p:nvSpPr>
          <p:cNvPr id="6" name="Espace réservé du numéro de diapositive 5"/>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af-Z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5" name="Espace réservé du pied de page 4"/>
          <p:cNvSpPr>
            <a:spLocks noGrp="1"/>
          </p:cNvSpPr>
          <p:nvPr>
            <p:ph type="ftr" sz="quarter" idx="11"/>
          </p:nvPr>
        </p:nvSpPr>
        <p:spPr/>
        <p:txBody>
          <a:bodyPr/>
          <a:lstStyle/>
          <a:p>
            <a:endParaRPr lang="af-ZA"/>
          </a:p>
        </p:txBody>
      </p:sp>
      <p:sp>
        <p:nvSpPr>
          <p:cNvPr id="6" name="Espace réservé du numéro de diapositive 5"/>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af-Z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5" name="Espace réservé de la date 4"/>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6" name="Espace réservé du pied de page 5"/>
          <p:cNvSpPr>
            <a:spLocks noGrp="1"/>
          </p:cNvSpPr>
          <p:nvPr>
            <p:ph type="ftr" sz="quarter" idx="11"/>
          </p:nvPr>
        </p:nvSpPr>
        <p:spPr/>
        <p:txBody>
          <a:bodyPr/>
          <a:lstStyle/>
          <a:p>
            <a:endParaRPr lang="af-ZA"/>
          </a:p>
        </p:txBody>
      </p:sp>
      <p:sp>
        <p:nvSpPr>
          <p:cNvPr id="7" name="Espace réservé du numéro de diapositive 6"/>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af-Z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7" name="Espace réservé de la date 6"/>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8" name="Espace réservé du pied de page 7"/>
          <p:cNvSpPr>
            <a:spLocks noGrp="1"/>
          </p:cNvSpPr>
          <p:nvPr>
            <p:ph type="ftr" sz="quarter" idx="11"/>
          </p:nvPr>
        </p:nvSpPr>
        <p:spPr/>
        <p:txBody>
          <a:bodyPr/>
          <a:lstStyle/>
          <a:p>
            <a:endParaRPr lang="af-ZA"/>
          </a:p>
        </p:txBody>
      </p:sp>
      <p:sp>
        <p:nvSpPr>
          <p:cNvPr id="9" name="Espace réservé du numéro de diapositive 8"/>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af-ZA"/>
          </a:p>
        </p:txBody>
      </p:sp>
      <p:sp>
        <p:nvSpPr>
          <p:cNvPr id="3" name="Espace réservé de la date 2"/>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4" name="Espace réservé du pied de page 3"/>
          <p:cNvSpPr>
            <a:spLocks noGrp="1"/>
          </p:cNvSpPr>
          <p:nvPr>
            <p:ph type="ftr" sz="quarter" idx="11"/>
          </p:nvPr>
        </p:nvSpPr>
        <p:spPr/>
        <p:txBody>
          <a:bodyPr/>
          <a:lstStyle/>
          <a:p>
            <a:endParaRPr lang="af-ZA"/>
          </a:p>
        </p:txBody>
      </p:sp>
      <p:sp>
        <p:nvSpPr>
          <p:cNvPr id="5" name="Espace réservé du numéro de diapositive 4"/>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3" name="Espace réservé du pied de page 2"/>
          <p:cNvSpPr>
            <a:spLocks noGrp="1"/>
          </p:cNvSpPr>
          <p:nvPr>
            <p:ph type="ftr" sz="quarter" idx="11"/>
          </p:nvPr>
        </p:nvSpPr>
        <p:spPr/>
        <p:txBody>
          <a:bodyPr/>
          <a:lstStyle/>
          <a:p>
            <a:endParaRPr lang="af-ZA"/>
          </a:p>
        </p:txBody>
      </p:sp>
      <p:sp>
        <p:nvSpPr>
          <p:cNvPr id="4" name="Espace réservé du numéro de diapositive 3"/>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af-Z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6" name="Espace réservé du pied de page 5"/>
          <p:cNvSpPr>
            <a:spLocks noGrp="1"/>
          </p:cNvSpPr>
          <p:nvPr>
            <p:ph type="ftr" sz="quarter" idx="11"/>
          </p:nvPr>
        </p:nvSpPr>
        <p:spPr/>
        <p:txBody>
          <a:bodyPr/>
          <a:lstStyle/>
          <a:p>
            <a:endParaRPr lang="af-ZA"/>
          </a:p>
        </p:txBody>
      </p:sp>
      <p:sp>
        <p:nvSpPr>
          <p:cNvPr id="7" name="Espace réservé du numéro de diapositive 6"/>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af-Z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f-Z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BC44FF8-8A31-47AA-8022-D129BD94C6AE}" type="datetimeFigureOut">
              <a:rPr lang="af-ZA" smtClean="0"/>
              <a:pPr/>
              <a:t>2014/05/06</a:t>
            </a:fld>
            <a:endParaRPr lang="af-ZA"/>
          </a:p>
        </p:txBody>
      </p:sp>
      <p:sp>
        <p:nvSpPr>
          <p:cNvPr id="6" name="Espace réservé du pied de page 5"/>
          <p:cNvSpPr>
            <a:spLocks noGrp="1"/>
          </p:cNvSpPr>
          <p:nvPr>
            <p:ph type="ftr" sz="quarter" idx="11"/>
          </p:nvPr>
        </p:nvSpPr>
        <p:spPr/>
        <p:txBody>
          <a:bodyPr/>
          <a:lstStyle/>
          <a:p>
            <a:endParaRPr lang="af-ZA"/>
          </a:p>
        </p:txBody>
      </p:sp>
      <p:sp>
        <p:nvSpPr>
          <p:cNvPr id="7" name="Espace réservé du numéro de diapositive 6"/>
          <p:cNvSpPr>
            <a:spLocks noGrp="1"/>
          </p:cNvSpPr>
          <p:nvPr>
            <p:ph type="sldNum" sz="quarter" idx="12"/>
          </p:nvPr>
        </p:nvSpPr>
        <p:spPr/>
        <p:txBody>
          <a:bodyPr/>
          <a:lstStyle/>
          <a:p>
            <a:fld id="{68EAA74B-7BC1-4D9C-8AAC-AA273BE1F74A}" type="slidenum">
              <a:rPr lang="af-ZA" smtClean="0"/>
              <a:pPr/>
              <a:t>‹N°›</a:t>
            </a:fld>
            <a:endParaRPr lang="af-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af-Z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f-Z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C44FF8-8A31-47AA-8022-D129BD94C6AE}" type="datetimeFigureOut">
              <a:rPr lang="af-ZA" smtClean="0"/>
              <a:pPr/>
              <a:t>2014/05/06</a:t>
            </a:fld>
            <a:endParaRPr lang="af-Z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f-Z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EAA74B-7BC1-4D9C-8AAC-AA273BE1F74A}" type="slidenum">
              <a:rPr lang="af-ZA" smtClean="0"/>
              <a:pPr/>
              <a:t>‹N°›</a:t>
            </a:fld>
            <a:endParaRPr lang="af-Z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f-Z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biodiv.bi/" TargetMode="External"/><Relationship Id="rId2" Type="http://schemas.openxmlformats.org/officeDocument/2006/relationships/hyperlink" Target="http://www.bch-cbd.naturalsciences.be/burundi.htm" TargetMode="External"/><Relationship Id="rId1" Type="http://schemas.openxmlformats.org/officeDocument/2006/relationships/slideLayout" Target="../slideLayouts/slideLayout2.xml"/><Relationship Id="rId4" Type="http://schemas.openxmlformats.org/officeDocument/2006/relationships/hyperlink" Target="http://bi.chm-cbd.ne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67544" y="404664"/>
            <a:ext cx="8424936" cy="2952328"/>
          </a:xfrm>
        </p:spPr>
        <p:txBody>
          <a:bodyPr>
            <a:normAutofit fontScale="90000"/>
          </a:bodyPr>
          <a:lstStyle/>
          <a:p>
            <a:r>
              <a:rPr lang="af-ZA" sz="3600" b="1" cap="all" dirty="0" smtClean="0"/>
              <a:t>Mise en oeuvre de la Strategie </a:t>
            </a:r>
            <a:r>
              <a:rPr lang="af-ZA" sz="3600" b="1" cap="all" dirty="0"/>
              <a:t>nationale et plan d’action </a:t>
            </a:r>
            <a:r>
              <a:rPr lang="af-ZA" sz="3600" b="1" cap="all" dirty="0" smtClean="0"/>
              <a:t>en </a:t>
            </a:r>
            <a:r>
              <a:rPr lang="af-ZA" sz="3600" b="1" cap="all" dirty="0"/>
              <a:t>matiere d’echange d’information </a:t>
            </a:r>
            <a:r>
              <a:rPr lang="af-ZA" sz="3600" b="1" cap="all" dirty="0" smtClean="0"/>
              <a:t>sur </a:t>
            </a:r>
            <a:r>
              <a:rPr lang="af-ZA" sz="3600" b="1" cap="all" dirty="0"/>
              <a:t>la </a:t>
            </a:r>
            <a:r>
              <a:rPr lang="af-ZA" sz="3600" b="1" cap="all" dirty="0" smtClean="0"/>
              <a:t>biodiversite</a:t>
            </a:r>
            <a:br>
              <a:rPr lang="af-ZA" sz="3600" b="1" cap="all" dirty="0" smtClean="0"/>
            </a:br>
            <a:r>
              <a:rPr lang="af-ZA" sz="3600" b="1" cap="all" dirty="0" smtClean="0"/>
              <a:t>SNPA-CHM-Burundais</a:t>
            </a:r>
            <a:r>
              <a:rPr lang="af-ZA" dirty="0"/>
              <a:t/>
            </a:r>
            <a:br>
              <a:rPr lang="af-ZA" dirty="0"/>
            </a:br>
            <a:endParaRPr lang="af-ZA" dirty="0"/>
          </a:p>
        </p:txBody>
      </p:sp>
      <p:sp>
        <p:nvSpPr>
          <p:cNvPr id="3" name="Sous-titre 2"/>
          <p:cNvSpPr>
            <a:spLocks noGrp="1"/>
          </p:cNvSpPr>
          <p:nvPr>
            <p:ph type="subTitle" idx="1"/>
          </p:nvPr>
        </p:nvSpPr>
        <p:spPr>
          <a:xfrm>
            <a:off x="1403648" y="5157192"/>
            <a:ext cx="6696744" cy="1417712"/>
          </a:xfrm>
        </p:spPr>
        <p:txBody>
          <a:bodyPr>
            <a:normAutofit lnSpcReduction="10000"/>
          </a:bodyPr>
          <a:lstStyle/>
          <a:p>
            <a:r>
              <a:rPr lang="af-ZA" sz="2800" b="1" dirty="0" smtClean="0">
                <a:solidFill>
                  <a:schemeClr val="tx1"/>
                </a:solidFill>
              </a:rPr>
              <a:t>Par Nzigidahera Benoît</a:t>
            </a:r>
          </a:p>
          <a:p>
            <a:r>
              <a:rPr lang="af-ZA" sz="2800" b="1" dirty="0" smtClean="0">
                <a:solidFill>
                  <a:schemeClr val="tx1"/>
                </a:solidFill>
              </a:rPr>
              <a:t>PFN CHM</a:t>
            </a:r>
          </a:p>
          <a:p>
            <a:r>
              <a:rPr lang="af-ZA" sz="2800" b="1" dirty="0" smtClean="0">
                <a:solidFill>
                  <a:schemeClr val="tx1"/>
                </a:solidFill>
              </a:rPr>
              <a:t>Burundi</a:t>
            </a:r>
            <a:endParaRPr lang="af-ZA" sz="28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60648"/>
            <a:ext cx="8964488" cy="3816424"/>
          </a:xfrm>
        </p:spPr>
        <p:txBody>
          <a:bodyPr>
            <a:noAutofit/>
          </a:bodyPr>
          <a:lstStyle/>
          <a:p>
            <a:pPr algn="l"/>
            <a:r>
              <a:rPr lang="fr-FR" sz="3200" b="1" dirty="0" smtClean="0">
                <a:solidFill>
                  <a:srgbClr val="FF0000"/>
                </a:solidFill>
              </a:rPr>
              <a:t>Réalisations</a:t>
            </a:r>
            <a:r>
              <a:rPr lang="fr-FR" sz="3200" dirty="0" smtClean="0"/>
              <a:t>: </a:t>
            </a:r>
            <a:br>
              <a:rPr lang="fr-FR" sz="3200" dirty="0" smtClean="0"/>
            </a:br>
            <a:r>
              <a:rPr lang="fr-FR" sz="3200" dirty="0" smtClean="0"/>
              <a:t>- Formation des gestionnaires des aires protégées sur le suivi de la dynamique des habitats</a:t>
            </a:r>
            <a:br>
              <a:rPr lang="fr-FR" sz="3200" dirty="0" smtClean="0"/>
            </a:br>
            <a:r>
              <a:rPr lang="fr-FR" sz="3200" dirty="0" smtClean="0"/>
              <a:t>- 10 </a:t>
            </a:r>
            <a:r>
              <a:rPr lang="fr-FR" sz="3200" dirty="0" err="1" smtClean="0"/>
              <a:t>transects</a:t>
            </a:r>
            <a:r>
              <a:rPr lang="fr-FR" sz="3200" dirty="0" smtClean="0"/>
              <a:t> permanents dans les différents secteurs des parcs nationaux de la Kibira, de la Rusizi et de la Ruvubu </a:t>
            </a:r>
            <a:br>
              <a:rPr lang="fr-FR" sz="3200" dirty="0" smtClean="0"/>
            </a:br>
            <a:r>
              <a:rPr lang="fr-FR" sz="3200" dirty="0" smtClean="0"/>
              <a:t>- 3 études sur la situation de référence déjà faites et  4 en cours pour le suivi de l’évolution des habitats et des espèces</a:t>
            </a:r>
          </a:p>
        </p:txBody>
      </p:sp>
      <p:pic>
        <p:nvPicPr>
          <p:cNvPr id="4" name="Espace réservé du contenu 3"/>
          <p:cNvPicPr>
            <a:picLocks noGrp="1"/>
          </p:cNvPicPr>
          <p:nvPr>
            <p:ph idx="1"/>
          </p:nvPr>
        </p:nvPicPr>
        <p:blipFill>
          <a:blip r:embed="rId2" cstate="print"/>
          <a:srcRect/>
          <a:stretch>
            <a:fillRect/>
          </a:stretch>
        </p:blipFill>
        <p:spPr bwMode="auto">
          <a:xfrm>
            <a:off x="0" y="4049688"/>
            <a:ext cx="2195736" cy="2808312"/>
          </a:xfrm>
          <a:prstGeom prst="rect">
            <a:avLst/>
          </a:prstGeom>
          <a:noFill/>
          <a:ln w="9525">
            <a:noFill/>
            <a:miter lim="800000"/>
            <a:headEnd/>
            <a:tailEnd/>
          </a:ln>
        </p:spPr>
      </p:pic>
      <p:pic>
        <p:nvPicPr>
          <p:cNvPr id="6" name="Image 5"/>
          <p:cNvPicPr/>
          <p:nvPr/>
        </p:nvPicPr>
        <p:blipFill>
          <a:blip r:embed="rId3" cstate="print"/>
          <a:srcRect/>
          <a:stretch>
            <a:fillRect/>
          </a:stretch>
        </p:blipFill>
        <p:spPr bwMode="auto">
          <a:xfrm>
            <a:off x="5903640" y="4049688"/>
            <a:ext cx="3240360" cy="2808312"/>
          </a:xfrm>
          <a:prstGeom prst="rect">
            <a:avLst/>
          </a:prstGeom>
          <a:noFill/>
          <a:ln w="9525">
            <a:noFill/>
            <a:miter lim="800000"/>
            <a:headEnd/>
            <a:tailEnd/>
          </a:ln>
        </p:spPr>
      </p:pic>
      <p:pic>
        <p:nvPicPr>
          <p:cNvPr id="7" name="Image 6"/>
          <p:cNvPicPr/>
          <p:nvPr/>
        </p:nvPicPr>
        <p:blipFill>
          <a:blip r:embed="rId4" cstate="print"/>
          <a:srcRect/>
          <a:stretch>
            <a:fillRect/>
          </a:stretch>
        </p:blipFill>
        <p:spPr bwMode="auto">
          <a:xfrm>
            <a:off x="2195736" y="4077072"/>
            <a:ext cx="3816424" cy="27809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188640"/>
            <a:ext cx="8784976" cy="2016224"/>
          </a:xfrm>
        </p:spPr>
        <p:txBody>
          <a:bodyPr>
            <a:noAutofit/>
          </a:bodyPr>
          <a:lstStyle/>
          <a:p>
            <a:pPr algn="l"/>
            <a:r>
              <a:rPr lang="af-ZA" sz="3000" b="1" i="1" dirty="0" smtClean="0">
                <a:solidFill>
                  <a:srgbClr val="00B050"/>
                </a:solidFill>
              </a:rPr>
              <a:t>Objectif 3: </a:t>
            </a:r>
            <a:r>
              <a:rPr lang="af-ZA" sz="3000" b="1" i="1" dirty="0" smtClean="0">
                <a:solidFill>
                  <a:srgbClr val="FF0000"/>
                </a:solidFill>
              </a:rPr>
              <a:t>D’ici à 2015</a:t>
            </a:r>
            <a:r>
              <a:rPr lang="af-ZA" sz="3000" b="1" i="1" dirty="0" smtClean="0">
                <a:solidFill>
                  <a:srgbClr val="00B050"/>
                </a:solidFill>
              </a:rPr>
              <a:t>, mettre à la disposition des institutions, des organisations, des commaunautés locales, du secteur privé et des partenaires des informations </a:t>
            </a:r>
            <a:r>
              <a:rPr lang="fr-BE" sz="3000" b="1" i="1" dirty="0" smtClean="0">
                <a:solidFill>
                  <a:srgbClr val="00B050"/>
                </a:solidFill>
              </a:rPr>
              <a:t>pour la sauvegarde des écosystèmes,  des espèces et des gènes </a:t>
            </a:r>
            <a:endParaRPr lang="af-ZA" sz="3000" dirty="0">
              <a:solidFill>
                <a:srgbClr val="00B050"/>
              </a:solidFill>
            </a:endParaRPr>
          </a:p>
        </p:txBody>
      </p:sp>
      <p:sp>
        <p:nvSpPr>
          <p:cNvPr id="3" name="Espace réservé du contenu 2"/>
          <p:cNvSpPr>
            <a:spLocks noGrp="1"/>
          </p:cNvSpPr>
          <p:nvPr>
            <p:ph idx="1"/>
          </p:nvPr>
        </p:nvSpPr>
        <p:spPr>
          <a:xfrm>
            <a:off x="251520" y="2592685"/>
            <a:ext cx="8640960" cy="3716635"/>
          </a:xfrm>
        </p:spPr>
        <p:txBody>
          <a:bodyPr/>
          <a:lstStyle/>
          <a:p>
            <a:pPr>
              <a:buNone/>
            </a:pPr>
            <a:r>
              <a:rPr lang="af-ZA" dirty="0" smtClean="0"/>
              <a:t>- La stratégie Nationale et plans d’action sur la Biodiversité</a:t>
            </a:r>
          </a:p>
          <a:p>
            <a:pPr>
              <a:buNone/>
            </a:pPr>
            <a:endParaRPr lang="af-ZA"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712968" cy="6408712"/>
          </a:xfrm>
        </p:spPr>
        <p:txBody>
          <a:bodyPr>
            <a:normAutofit/>
          </a:bodyPr>
          <a:lstStyle/>
          <a:p>
            <a:pPr>
              <a:buNone/>
            </a:pPr>
            <a:r>
              <a:rPr lang="af-ZA" b="1" i="1" dirty="0" smtClean="0">
                <a:solidFill>
                  <a:srgbClr val="00B050"/>
                </a:solidFill>
              </a:rPr>
              <a:t>Objective </a:t>
            </a:r>
            <a:r>
              <a:rPr lang="af-ZA" b="1" i="1" dirty="0">
                <a:solidFill>
                  <a:srgbClr val="00B050"/>
                </a:solidFill>
              </a:rPr>
              <a:t>4: </a:t>
            </a:r>
            <a:r>
              <a:rPr lang="af-ZA" b="1" i="1" dirty="0">
                <a:solidFill>
                  <a:srgbClr val="FF0000"/>
                </a:solidFill>
              </a:rPr>
              <a:t>D’ici à 2015</a:t>
            </a:r>
            <a:r>
              <a:rPr lang="af-ZA" b="1" i="1" dirty="0">
                <a:solidFill>
                  <a:srgbClr val="00B050"/>
                </a:solidFill>
              </a:rPr>
              <a:t>, susciter, participer et mettre à la disposition </a:t>
            </a:r>
            <a:r>
              <a:rPr lang="af-ZA" b="1" i="1" dirty="0" smtClean="0">
                <a:solidFill>
                  <a:srgbClr val="00B050"/>
                </a:solidFill>
              </a:rPr>
              <a:t>du public des </a:t>
            </a:r>
            <a:r>
              <a:rPr lang="af-ZA" b="1" i="1" dirty="0">
                <a:solidFill>
                  <a:srgbClr val="00B050"/>
                </a:solidFill>
              </a:rPr>
              <a:t>informations </a:t>
            </a:r>
            <a:r>
              <a:rPr lang="fr-BE" b="1" i="1" dirty="0">
                <a:solidFill>
                  <a:srgbClr val="00B050"/>
                </a:solidFill>
              </a:rPr>
              <a:t>pour renforcer le partage juste et équitable des bénéfices découlant de l’utilisation  des ressources génétiques et les services fournis par les écosystèmes</a:t>
            </a:r>
            <a:endParaRPr lang="af-ZA" dirty="0">
              <a:solidFill>
                <a:srgbClr val="00B050"/>
              </a:solidFill>
            </a:endParaRPr>
          </a:p>
          <a:p>
            <a:pPr lvl="0">
              <a:buNone/>
            </a:pPr>
            <a:r>
              <a:rPr lang="af-ZA" dirty="0" smtClean="0">
                <a:solidFill>
                  <a:schemeClr val="accent1"/>
                </a:solidFill>
              </a:rPr>
              <a:t>Mener des études ou documenter et diffuser les connaissances sur les rôles des écosystèmes à la survie de l’homme et par groupe cible concerné </a:t>
            </a:r>
            <a:endParaRPr lang="af-ZA" dirty="0">
              <a:solidFill>
                <a:schemeClr val="accent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0"/>
            <a:ext cx="8712968" cy="6408712"/>
          </a:xfrm>
        </p:spPr>
        <p:txBody>
          <a:bodyPr>
            <a:normAutofit/>
          </a:bodyPr>
          <a:lstStyle/>
          <a:p>
            <a:pPr lvl="0"/>
            <a:r>
              <a:rPr lang="fr-BE" b="1" dirty="0" smtClean="0"/>
              <a:t>Consolidation d’un document sur les services écologiques fournis par les écosystèmes au Burundi et impacts de leur destruction </a:t>
            </a:r>
          </a:p>
          <a:p>
            <a:pPr>
              <a:buNone/>
            </a:pPr>
            <a:r>
              <a:rPr lang="fr-FR" smtClean="0"/>
              <a:t>1. Evaluation du coût de l’inaction à la protection de la forêt de montagne de la Kibira: </a:t>
            </a:r>
            <a:r>
              <a:rPr lang="fr-FR" i="1" smtClean="0"/>
              <a:t>Cas des services écosystémiques en faveur de l’Agriculture et du barrage hydroélectrique de Rwegura</a:t>
            </a:r>
            <a:r>
              <a:rPr lang="af-ZA" smtClean="0"/>
              <a:t> </a:t>
            </a:r>
          </a:p>
          <a:p>
            <a:pPr>
              <a:buNone/>
            </a:pPr>
            <a:r>
              <a:rPr lang="fr-BE" smtClean="0"/>
              <a:t> 2. Evaluation du coût de l’inaction à la protection des forêts claires au Burundi: </a:t>
            </a:r>
            <a:r>
              <a:rPr lang="fr-BE" i="1" smtClean="0"/>
              <a:t>du rôle symbiotique dans l’alimentation d’une grande population </a:t>
            </a:r>
            <a:r>
              <a:rPr lang="fr-FR" smtClean="0"/>
              <a:t>	</a:t>
            </a:r>
            <a:endParaRPr lang="af-ZA" smtClean="0"/>
          </a:p>
          <a:p>
            <a:pPr>
              <a:buNone/>
            </a:pPr>
            <a:r>
              <a:rPr lang="fr-FR" smtClean="0"/>
              <a:t>3. Evaluation du coût de l’inaction à la protection de la végétation </a:t>
            </a:r>
            <a:r>
              <a:rPr lang="fr-FR" i="1" smtClean="0"/>
              <a:t>de bordure du lac Tanganyika </a:t>
            </a:r>
            <a:r>
              <a:rPr lang="fr-FR" smtClean="0"/>
              <a:t>	</a:t>
            </a:r>
            <a:endParaRPr lang="af-Z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332656"/>
            <a:ext cx="8712968" cy="6120680"/>
          </a:xfrm>
        </p:spPr>
        <p:txBody>
          <a:bodyPr>
            <a:normAutofit/>
          </a:bodyPr>
          <a:lstStyle/>
          <a:p>
            <a:pPr>
              <a:buNone/>
            </a:pPr>
            <a:r>
              <a:rPr lang="fr-FR" dirty="0" smtClean="0"/>
              <a:t>4. Evaluation du coût de l’inaction à la protection des ressources biologiques à rôle artisanal: </a:t>
            </a:r>
            <a:r>
              <a:rPr lang="af-ZA" b="1" dirty="0" smtClean="0"/>
              <a:t> </a:t>
            </a:r>
            <a:r>
              <a:rPr lang="fr-FR" dirty="0" smtClean="0"/>
              <a:t>Cas d’</a:t>
            </a:r>
            <a:r>
              <a:rPr lang="fr-FR" i="1" dirty="0" err="1" smtClean="0"/>
              <a:t>Eremospatha</a:t>
            </a:r>
            <a:r>
              <a:rPr lang="fr-FR" i="1" dirty="0" smtClean="0"/>
              <a:t> </a:t>
            </a:r>
            <a:r>
              <a:rPr lang="fr-FR" i="1" dirty="0" err="1" smtClean="0"/>
              <a:t>macrocarpa</a:t>
            </a:r>
            <a:r>
              <a:rPr lang="fr-FR" i="1" dirty="0" smtClean="0"/>
              <a:t>	</a:t>
            </a:r>
            <a:endParaRPr lang="af-ZA" b="1" dirty="0" smtClean="0"/>
          </a:p>
          <a:p>
            <a:pPr>
              <a:buNone/>
            </a:pPr>
            <a:r>
              <a:rPr lang="fr-FR" dirty="0" smtClean="0"/>
              <a:t>5. Etude d’évaluation du coût de l’inaction à la protection des savanes du Parc National de la Ruvubu dans le domaine du tourisme: Cas des Buffles (</a:t>
            </a:r>
            <a:r>
              <a:rPr lang="fr-FR" i="1" dirty="0" smtClean="0"/>
              <a:t>Syncerus caffer</a:t>
            </a:r>
            <a:r>
              <a:rPr lang="fr-FR" dirty="0" smtClean="0"/>
              <a:t>)</a:t>
            </a:r>
            <a:endParaRPr lang="af-ZA" dirty="0" smtClean="0"/>
          </a:p>
          <a:p>
            <a:pPr>
              <a:buNone/>
            </a:pPr>
            <a:r>
              <a:rPr lang="fr-BE" dirty="0" smtClean="0"/>
              <a:t>6. Evaluation des services rendus par les pollinisateurs à la survie des écosystèmes forestiers et agroécosystèmes</a:t>
            </a:r>
            <a:endParaRPr lang="af-ZA" dirty="0" smtClean="0"/>
          </a:p>
          <a:p>
            <a:endParaRPr lang="af-Z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88640"/>
            <a:ext cx="8640960" cy="3096344"/>
          </a:xfrm>
        </p:spPr>
        <p:txBody>
          <a:bodyPr>
            <a:normAutofit/>
          </a:bodyPr>
          <a:lstStyle/>
          <a:p>
            <a:pPr lvl="0"/>
            <a:r>
              <a:rPr lang="fr-BE" dirty="0" smtClean="0"/>
              <a:t>Organisation d’un atelier national des décideurs et des grands entrepreneurs sur les coûts de l’inaction à la sauvegarde des SE</a:t>
            </a:r>
            <a:endParaRPr lang="af-ZA" dirty="0" smtClean="0"/>
          </a:p>
          <a:p>
            <a:pPr>
              <a:buNone/>
            </a:pPr>
            <a:endParaRPr lang="af-ZA" dirty="0"/>
          </a:p>
        </p:txBody>
      </p:sp>
      <p:pic>
        <p:nvPicPr>
          <p:cNvPr id="4" name="Image 3" descr="C:\Users\pc\Pictures\106NIKON\DSCN5836.JPG"/>
          <p:cNvPicPr/>
          <p:nvPr/>
        </p:nvPicPr>
        <p:blipFill>
          <a:blip r:embed="rId2" cstate="print"/>
          <a:srcRect/>
          <a:stretch>
            <a:fillRect/>
          </a:stretch>
        </p:blipFill>
        <p:spPr bwMode="auto">
          <a:xfrm>
            <a:off x="0" y="3429000"/>
            <a:ext cx="4860032" cy="3429000"/>
          </a:xfrm>
          <a:prstGeom prst="rect">
            <a:avLst/>
          </a:prstGeom>
          <a:noFill/>
          <a:ln w="9525">
            <a:noFill/>
            <a:miter lim="800000"/>
            <a:headEnd/>
            <a:tailEnd/>
          </a:ln>
        </p:spPr>
      </p:pic>
      <p:pic>
        <p:nvPicPr>
          <p:cNvPr id="5" name="Image 4" descr="C:\Users\pc\Pictures\106NIKON\DSCN5829.JPG"/>
          <p:cNvPicPr/>
          <p:nvPr/>
        </p:nvPicPr>
        <p:blipFill>
          <a:blip r:embed="rId3" cstate="print"/>
          <a:srcRect/>
          <a:stretch>
            <a:fillRect/>
          </a:stretch>
        </p:blipFill>
        <p:spPr bwMode="auto">
          <a:xfrm>
            <a:off x="4283968" y="3429000"/>
            <a:ext cx="4860032"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568952" cy="6192688"/>
          </a:xfrm>
        </p:spPr>
        <p:txBody>
          <a:bodyPr>
            <a:normAutofit lnSpcReduction="10000"/>
          </a:bodyPr>
          <a:lstStyle/>
          <a:p>
            <a:pPr>
              <a:buNone/>
            </a:pPr>
            <a:r>
              <a:rPr lang="af-ZA" b="1" dirty="0" smtClean="0"/>
              <a:t>Documenter les informations et entreprendre des études et les diffuser sur les effets des changements climatiques aux écosystèmes</a:t>
            </a:r>
          </a:p>
          <a:p>
            <a:r>
              <a:rPr lang="af-ZA" dirty="0" smtClean="0"/>
              <a:t>Deux études postées sur le site web:</a:t>
            </a:r>
          </a:p>
          <a:p>
            <a:pPr>
              <a:buNone/>
            </a:pPr>
            <a:r>
              <a:rPr lang="af-ZA" dirty="0" smtClean="0"/>
              <a:t>-  Etude de la vulnérabilité des écosystèmes terrestres aux changements climatiques au Burundi</a:t>
            </a:r>
          </a:p>
          <a:p>
            <a:pPr>
              <a:buFontTx/>
              <a:buChar char="-"/>
            </a:pPr>
            <a:r>
              <a:rPr lang="af-ZA" dirty="0" smtClean="0"/>
              <a:t>Etude de la vulnérabilité des écosystèmes aquatiques aux changements climatiques au Burundi</a:t>
            </a:r>
          </a:p>
          <a:p>
            <a:pPr>
              <a:buFontTx/>
              <a:buChar char="-"/>
            </a:pPr>
            <a:r>
              <a:rPr lang="af-ZA" dirty="0" smtClean="0"/>
              <a:t>Vulnérabilité des forêts de montagne et méthode de renforcement de leur résilence aux changements climatiques (publication)</a:t>
            </a:r>
            <a:endParaRPr lang="af-Z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712968" cy="6597352"/>
          </a:xfrm>
        </p:spPr>
        <p:txBody>
          <a:bodyPr>
            <a:normAutofit lnSpcReduction="10000"/>
          </a:bodyPr>
          <a:lstStyle/>
          <a:p>
            <a:r>
              <a:rPr lang="af-ZA" b="1" dirty="0">
                <a:solidFill>
                  <a:srgbClr val="00B050"/>
                </a:solidFill>
              </a:rPr>
              <a:t>Objective 5: </a:t>
            </a:r>
            <a:r>
              <a:rPr lang="af-ZA" b="1" dirty="0">
                <a:solidFill>
                  <a:srgbClr val="FF0000"/>
                </a:solidFill>
              </a:rPr>
              <a:t>D’ici à 2020</a:t>
            </a:r>
            <a:r>
              <a:rPr lang="af-ZA" b="1" dirty="0">
                <a:solidFill>
                  <a:srgbClr val="00B050"/>
                </a:solidFill>
              </a:rPr>
              <a:t>, faciliter et contribuer  à la révision et </a:t>
            </a:r>
            <a:r>
              <a:rPr lang="fr-BE" b="1" dirty="0">
                <a:solidFill>
                  <a:srgbClr val="00B050"/>
                </a:solidFill>
              </a:rPr>
              <a:t>la mise en œuvre de la Stratégie Nationale et Plan d’Action  sur la Biodiversité (SNPAB), au renforcement des capacités et à l’amélioration des  connaissances</a:t>
            </a:r>
            <a:r>
              <a:rPr lang="af-ZA" b="1" dirty="0">
                <a:solidFill>
                  <a:srgbClr val="00B050"/>
                </a:solidFill>
              </a:rPr>
              <a:t> des institutions, des organisations et du secteur privé et des commaunautés </a:t>
            </a:r>
          </a:p>
          <a:p>
            <a:r>
              <a:rPr lang="af-ZA" b="1" dirty="0" smtClean="0"/>
              <a:t>Accompagner le processus de révision de la SNPAB par la diffusion des informations et des événements y relatifs</a:t>
            </a:r>
          </a:p>
          <a:p>
            <a:pPr>
              <a:buNone/>
            </a:pPr>
            <a:r>
              <a:rPr lang="af-ZA" dirty="0" smtClean="0"/>
              <a:t>- Toutes les informations, les réunions, les ateliers et les documents élaborés ont été publiés  et des événements  y relatifs ont été créés</a:t>
            </a:r>
            <a:endParaRPr lang="af-Z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332656"/>
            <a:ext cx="8640960" cy="4464496"/>
          </a:xfrm>
        </p:spPr>
        <p:txBody>
          <a:bodyPr>
            <a:normAutofit lnSpcReduction="10000"/>
          </a:bodyPr>
          <a:lstStyle/>
          <a:p>
            <a:pPr>
              <a:buNone/>
            </a:pPr>
            <a:r>
              <a:rPr lang="af-ZA" dirty="0" smtClean="0">
                <a:solidFill>
                  <a:srgbClr val="FF0000"/>
                </a:solidFill>
              </a:rPr>
              <a:t>Publication des documents: </a:t>
            </a:r>
          </a:p>
          <a:p>
            <a:r>
              <a:rPr lang="af-ZA" dirty="0" smtClean="0"/>
              <a:t>Le cinquième rapport</a:t>
            </a:r>
          </a:p>
          <a:p>
            <a:r>
              <a:rPr lang="af-ZA" dirty="0" smtClean="0"/>
              <a:t>La SNPAB</a:t>
            </a:r>
          </a:p>
          <a:p>
            <a:r>
              <a:rPr lang="af-ZA" dirty="0" smtClean="0"/>
              <a:t>La stratégie de communication, éducation et sensibilisation</a:t>
            </a:r>
          </a:p>
          <a:p>
            <a:r>
              <a:rPr lang="af-ZA" dirty="0" smtClean="0"/>
              <a:t>Le plan stratégique de mobilisation des ressources financières</a:t>
            </a:r>
          </a:p>
          <a:p>
            <a:r>
              <a:rPr lang="af-ZA" dirty="0" smtClean="0"/>
              <a:t>La stratégie de renforcement des capacités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88640"/>
            <a:ext cx="8964488" cy="6408712"/>
          </a:xfrm>
        </p:spPr>
        <p:txBody>
          <a:bodyPr>
            <a:normAutofit fontScale="77500" lnSpcReduction="20000"/>
          </a:bodyPr>
          <a:lstStyle/>
          <a:p>
            <a:pPr>
              <a:buNone/>
            </a:pPr>
            <a:r>
              <a:rPr lang="af-ZA" b="1" dirty="0" smtClean="0">
                <a:solidFill>
                  <a:schemeClr val="accent1"/>
                </a:solidFill>
              </a:rPr>
              <a:t>Intégrer la SNPA-CHM dans la SNPAB</a:t>
            </a:r>
          </a:p>
          <a:p>
            <a:pPr>
              <a:buFontTx/>
              <a:buChar char="-"/>
            </a:pPr>
            <a:r>
              <a:rPr lang="fr-FR" b="1" dirty="0" smtClean="0"/>
              <a:t>Objectif 20: </a:t>
            </a:r>
            <a:r>
              <a:rPr lang="fr-FR" dirty="0" smtClean="0"/>
              <a:t>D’ici 2015, les connaissances, la base scientifique et les technologies associées à la biodiversité sont améliorées et appliquées</a:t>
            </a:r>
          </a:p>
          <a:p>
            <a:pPr>
              <a:buFontTx/>
              <a:buChar char="-"/>
            </a:pPr>
            <a:r>
              <a:rPr lang="fr-FR" b="1" dirty="0" smtClean="0"/>
              <a:t>Objectif 21: </a:t>
            </a:r>
            <a:r>
              <a:rPr lang="fr-BE" dirty="0" smtClean="0"/>
              <a:t>D’ici à 2018, les informations sur les connaissances scientifiques et traditionnelles, les   innovations, les technologies et les meilleures pratiques sur la biodiversité sont collectées, </a:t>
            </a:r>
            <a:r>
              <a:rPr lang="fr-FR" dirty="0" smtClean="0"/>
              <a:t>largement partagées et transférées</a:t>
            </a:r>
          </a:p>
          <a:p>
            <a:pPr>
              <a:buFontTx/>
              <a:buChar char="-"/>
            </a:pPr>
            <a:r>
              <a:rPr lang="fr-FR" b="1" dirty="0" smtClean="0">
                <a:solidFill>
                  <a:schemeClr val="accent1"/>
                </a:solidFill>
              </a:rPr>
              <a:t>Intégrer la SNPA-CHM dans la SNCES</a:t>
            </a:r>
          </a:p>
          <a:p>
            <a:pPr>
              <a:buFontTx/>
              <a:buChar char="-"/>
            </a:pPr>
            <a:r>
              <a:rPr lang="fr-BE" dirty="0" smtClean="0"/>
              <a:t>OS 4 : D’ici 2016, l’information sur la biodiversité est mise  à la disposition du public</a:t>
            </a:r>
          </a:p>
          <a:p>
            <a:pPr>
              <a:buFontTx/>
              <a:buChar char="-"/>
            </a:pPr>
            <a:r>
              <a:rPr lang="fr-FR" b="1" dirty="0" smtClean="0">
                <a:solidFill>
                  <a:schemeClr val="accent1"/>
                </a:solidFill>
              </a:rPr>
              <a:t>Intégrer la SNPA-CHM dans la PIMRF</a:t>
            </a:r>
          </a:p>
          <a:p>
            <a:pPr>
              <a:buFontTx/>
              <a:buChar char="-"/>
            </a:pPr>
            <a:r>
              <a:rPr lang="fr-FR" b="1" dirty="0" smtClean="0">
                <a:solidFill>
                  <a:schemeClr val="accent1"/>
                </a:solidFill>
              </a:rPr>
              <a:t>Intégrer la SNPA-CHM dans la SRDC</a:t>
            </a:r>
          </a:p>
          <a:p>
            <a:pPr>
              <a:buFontTx/>
              <a:buChar char="-"/>
            </a:pPr>
            <a:r>
              <a:rPr lang="fr-FR" dirty="0" smtClean="0"/>
              <a:t>Objectif 22 : D’ici 2020, les infrastructures  pour améliorer  et partager les connaissances, la base scientifique et les technologies associées à la diversité biologique, ses valeurs, son fonctionnement, son état et ses tendances, et les conséquences de son appauvrissement, sont créés/renforcées </a:t>
            </a:r>
            <a:endParaRPr lang="fr-FR" b="1" dirty="0" smtClean="0">
              <a:solidFill>
                <a:schemeClr val="accent1"/>
              </a:solidFill>
            </a:endParaRPr>
          </a:p>
          <a:p>
            <a:pPr>
              <a:buFontTx/>
              <a:buChar char="-"/>
            </a:pPr>
            <a:endParaRPr lang="af-ZA" dirty="0">
              <a:solidFill>
                <a:schemeClr val="accent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024" y="188640"/>
            <a:ext cx="8029400" cy="576064"/>
          </a:xfrm>
        </p:spPr>
        <p:txBody>
          <a:bodyPr>
            <a:normAutofit fontScale="90000"/>
          </a:bodyPr>
          <a:lstStyle/>
          <a:p>
            <a:r>
              <a:rPr lang="af-ZA" sz="3600" b="1" cap="all" dirty="0" smtClean="0">
                <a:solidFill>
                  <a:srgbClr val="FF0000"/>
                </a:solidFill>
              </a:rPr>
              <a:t>Evolution du CHM-Burundais</a:t>
            </a:r>
            <a:endParaRPr lang="af-ZA" dirty="0"/>
          </a:p>
        </p:txBody>
      </p:sp>
      <p:sp>
        <p:nvSpPr>
          <p:cNvPr id="3" name="Espace réservé du contenu 2"/>
          <p:cNvSpPr>
            <a:spLocks noGrp="1"/>
          </p:cNvSpPr>
          <p:nvPr>
            <p:ph idx="1"/>
          </p:nvPr>
        </p:nvSpPr>
        <p:spPr>
          <a:xfrm>
            <a:off x="179512" y="908720"/>
            <a:ext cx="8640960" cy="5688632"/>
          </a:xfrm>
        </p:spPr>
        <p:txBody>
          <a:bodyPr>
            <a:normAutofit fontScale="92500" lnSpcReduction="20000"/>
          </a:bodyPr>
          <a:lstStyle/>
          <a:p>
            <a:pPr lvl="0"/>
            <a:r>
              <a:rPr lang="fr-BE" dirty="0"/>
              <a:t>1998, nomination du Point Focal National du CHM ;</a:t>
            </a:r>
            <a:endParaRPr lang="af-ZA" dirty="0"/>
          </a:p>
          <a:p>
            <a:pPr lvl="0"/>
            <a:r>
              <a:rPr lang="fr-BE" dirty="0"/>
              <a:t>2001, lettre au Royaume de Belgique pour le partenariat belge</a:t>
            </a:r>
            <a:endParaRPr lang="af-ZA" dirty="0"/>
          </a:p>
          <a:p>
            <a:pPr lvl="0"/>
            <a:r>
              <a:rPr lang="af-ZA" dirty="0"/>
              <a:t>2002, création du </a:t>
            </a:r>
            <a:r>
              <a:rPr lang="fr-BE" dirty="0"/>
              <a:t>Site Web burundais : </a:t>
            </a:r>
            <a:r>
              <a:rPr lang="af-ZA" u="sng" dirty="0">
                <a:hlinkClick r:id="rId2"/>
              </a:rPr>
              <a:t>http://www.bch-cbd.naturalsciences.be/burundi.htm</a:t>
            </a:r>
            <a:r>
              <a:rPr lang="af-ZA" dirty="0"/>
              <a:t>, </a:t>
            </a:r>
          </a:p>
          <a:p>
            <a:pPr lvl="0"/>
            <a:r>
              <a:rPr lang="af-ZA" dirty="0"/>
              <a:t>2003, </a:t>
            </a:r>
            <a:r>
              <a:rPr lang="fr-BE" dirty="0" smtClean="0"/>
              <a:t>mise </a:t>
            </a:r>
            <a:r>
              <a:rPr lang="fr-BE" dirty="0"/>
              <a:t>en place du Comité de 10 Points Focaux Interinstitutionnels (</a:t>
            </a:r>
            <a:r>
              <a:rPr lang="fr-BE" dirty="0" err="1" smtClean="0"/>
              <a:t>PFIs</a:t>
            </a:r>
            <a:r>
              <a:rPr lang="fr-BE" dirty="0" smtClean="0"/>
              <a:t>) </a:t>
            </a:r>
          </a:p>
          <a:p>
            <a:pPr lvl="0"/>
            <a:r>
              <a:rPr lang="fr-BE" dirty="0" smtClean="0"/>
              <a:t>2005, formation des </a:t>
            </a:r>
            <a:r>
              <a:rPr lang="fr-BE" dirty="0" err="1" smtClean="0"/>
              <a:t>PFIs</a:t>
            </a:r>
            <a:r>
              <a:rPr lang="fr-BE" dirty="0" smtClean="0"/>
              <a:t> sur </a:t>
            </a:r>
            <a:r>
              <a:rPr lang="fr-BE" dirty="0"/>
              <a:t>la création et la gestion des sites sous le partenariat belge.</a:t>
            </a:r>
            <a:endParaRPr lang="af-ZA" dirty="0"/>
          </a:p>
          <a:p>
            <a:r>
              <a:rPr lang="fr-BE" dirty="0"/>
              <a:t> </a:t>
            </a:r>
            <a:r>
              <a:rPr lang="af-ZA" dirty="0" smtClean="0"/>
              <a:t>2006, la conversion du site web du Burundi depuis </a:t>
            </a:r>
            <a:r>
              <a:rPr lang="af-ZA" u="sng" dirty="0" smtClean="0">
                <a:hlinkClick r:id="rId2"/>
              </a:rPr>
              <a:t>http://www.bch-cbd.naturalsciences.be/burundi.htm</a:t>
            </a:r>
            <a:r>
              <a:rPr lang="af-ZA" dirty="0" smtClean="0"/>
              <a:t> (</a:t>
            </a:r>
            <a:r>
              <a:rPr lang="fr-BE" b="1" u="sng" dirty="0" smtClean="0">
                <a:hlinkClick r:id="rId3"/>
              </a:rPr>
              <a:t>www.biodiv.bi</a:t>
            </a:r>
            <a:r>
              <a:rPr lang="fr-BE" b="1" dirty="0" smtClean="0"/>
              <a:t>) </a:t>
            </a:r>
            <a:r>
              <a:rPr lang="fr-BE" dirty="0" smtClean="0"/>
              <a:t>vers</a:t>
            </a:r>
            <a:r>
              <a:rPr lang="fr-BE" b="1" dirty="0" smtClean="0"/>
              <a:t> </a:t>
            </a:r>
            <a:r>
              <a:rPr lang="af-ZA" u="sng" dirty="0" smtClean="0">
                <a:hlinkClick r:id="rId4"/>
              </a:rPr>
              <a:t>http://bi.chm-cbd.net</a:t>
            </a:r>
            <a:r>
              <a:rPr lang="af-ZA" dirty="0" smtClean="0"/>
              <a:t>. </a:t>
            </a:r>
          </a:p>
          <a:p>
            <a:endParaRPr lang="af-Z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88640"/>
            <a:ext cx="8712968" cy="6336704"/>
          </a:xfrm>
        </p:spPr>
        <p:txBody>
          <a:bodyPr/>
          <a:lstStyle/>
          <a:p>
            <a:r>
              <a:rPr lang="fr-BE" b="1" dirty="0" smtClean="0"/>
              <a:t>Confectionner et diffuser les bases de données sur la biodiversité nationale  suivant les groupes taxonomiques</a:t>
            </a:r>
          </a:p>
          <a:p>
            <a:pPr>
              <a:buFontTx/>
              <a:buChar char="-"/>
            </a:pPr>
            <a:r>
              <a:rPr lang="fr-BE" dirty="0" smtClean="0"/>
              <a:t>Etablissement d’une collection de référence sur les araignées, les pollinisateurs, les champignons et les mouches des fruits</a:t>
            </a:r>
          </a:p>
          <a:p>
            <a:pPr>
              <a:buFontTx/>
              <a:buChar char="-"/>
            </a:pPr>
            <a:r>
              <a:rPr lang="fr-BE" dirty="0" smtClean="0"/>
              <a:t>Confectionner et diffuser les données sur les pollinisateurs</a:t>
            </a:r>
          </a:p>
          <a:p>
            <a:pPr>
              <a:buFontTx/>
              <a:buChar char="-"/>
            </a:pPr>
            <a:r>
              <a:rPr lang="fr-BE" dirty="0" smtClean="0"/>
              <a:t>Confectionner et diffuser des publications sur les abeilles sauvages</a:t>
            </a:r>
          </a:p>
          <a:p>
            <a:pPr>
              <a:buFontTx/>
              <a:buChar char="-"/>
            </a:pPr>
            <a:endParaRPr lang="af-Z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0"/>
            <a:ext cx="8784976" cy="6480720"/>
          </a:xfrm>
        </p:spPr>
        <p:txBody>
          <a:bodyPr>
            <a:normAutofit/>
          </a:bodyPr>
          <a:lstStyle/>
          <a:p>
            <a:pPr>
              <a:buNone/>
            </a:pPr>
            <a:r>
              <a:rPr lang="fr-BE" b="1" dirty="0" smtClean="0">
                <a:solidFill>
                  <a:schemeClr val="accent1"/>
                </a:solidFill>
              </a:rPr>
              <a:t>Initier des études taxonomiques sur la biodiversité nationale sur des groupes taxonomiques  peu connus</a:t>
            </a:r>
          </a:p>
          <a:p>
            <a:pPr>
              <a:buFontTx/>
              <a:buChar char="-"/>
            </a:pPr>
            <a:r>
              <a:rPr lang="fr-BE" dirty="0" smtClean="0"/>
              <a:t>Plusieurs études et publications faites ou en cours sur les araignées, les mouches des fruits, les pollinisateurs avec l’encadrement des étudiants du second et troisième cycle</a:t>
            </a:r>
          </a:p>
          <a:p>
            <a:pPr>
              <a:buFontTx/>
              <a:buChar char="-"/>
            </a:pPr>
            <a:r>
              <a:rPr lang="fr-BE" dirty="0" smtClean="0"/>
              <a:t>Plusieurs formations des chercheurs et étudiants  ont été organisées à IRScNB dans le cadre du GTI et au MRAC dans la cadre du CIBA:</a:t>
            </a:r>
          </a:p>
          <a:p>
            <a:pPr>
              <a:buNone/>
            </a:pPr>
            <a:endParaRPr lang="fr-BE"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60648"/>
            <a:ext cx="8424936" cy="1872208"/>
          </a:xfrm>
        </p:spPr>
        <p:txBody>
          <a:bodyPr>
            <a:normAutofit/>
          </a:bodyPr>
          <a:lstStyle/>
          <a:p>
            <a:r>
              <a:rPr lang="fr-BE" dirty="0" smtClean="0"/>
              <a:t/>
            </a:r>
            <a:br>
              <a:rPr lang="fr-BE" dirty="0" smtClean="0"/>
            </a:br>
            <a:endParaRPr lang="af-ZA" dirty="0"/>
          </a:p>
        </p:txBody>
      </p:sp>
      <p:sp>
        <p:nvSpPr>
          <p:cNvPr id="5" name="Espace réservé du contenu 4"/>
          <p:cNvSpPr>
            <a:spLocks noGrp="1"/>
          </p:cNvSpPr>
          <p:nvPr>
            <p:ph idx="1"/>
          </p:nvPr>
        </p:nvSpPr>
        <p:spPr>
          <a:xfrm>
            <a:off x="251520" y="260648"/>
            <a:ext cx="8712968" cy="2808311"/>
          </a:xfrm>
        </p:spPr>
        <p:txBody>
          <a:bodyPr>
            <a:normAutofit/>
          </a:bodyPr>
          <a:lstStyle/>
          <a:p>
            <a:r>
              <a:rPr lang="fr-BE" dirty="0" smtClean="0"/>
              <a:t>Organisation d’une formation régionale sur les champignons (RDC, Congo, Rwanda et Burundi)</a:t>
            </a:r>
          </a:p>
          <a:p>
            <a:pPr>
              <a:buNone/>
            </a:pPr>
            <a:r>
              <a:rPr lang="fr-BE" dirty="0" smtClean="0">
                <a:solidFill>
                  <a:srgbClr val="FFC000"/>
                </a:solidFill>
              </a:rPr>
              <a:t>En collaboration avec l’Université de Butare, Université du Burundi, Jardin Botanique de Meise et IRScNB et l’INECN</a:t>
            </a:r>
            <a:endParaRPr lang="af-ZA" dirty="0">
              <a:solidFill>
                <a:srgbClr val="FFC000"/>
              </a:solidFill>
            </a:endParaRPr>
          </a:p>
        </p:txBody>
      </p:sp>
      <p:pic>
        <p:nvPicPr>
          <p:cNvPr id="6" name="Image 5" descr="C:\Users\Benoit\Pictures\champignon\IMG_0790.JPG"/>
          <p:cNvPicPr/>
          <p:nvPr/>
        </p:nvPicPr>
        <p:blipFill>
          <a:blip r:embed="rId2" cstate="print"/>
          <a:srcRect/>
          <a:stretch>
            <a:fillRect/>
          </a:stretch>
        </p:blipFill>
        <p:spPr bwMode="auto">
          <a:xfrm>
            <a:off x="5220072" y="2492896"/>
            <a:ext cx="3240360" cy="2592288"/>
          </a:xfrm>
          <a:prstGeom prst="rect">
            <a:avLst/>
          </a:prstGeom>
          <a:noFill/>
          <a:ln w="9525">
            <a:noFill/>
            <a:miter lim="800000"/>
            <a:headEnd/>
            <a:tailEnd/>
          </a:ln>
        </p:spPr>
      </p:pic>
      <p:pic>
        <p:nvPicPr>
          <p:cNvPr id="7" name="Image 6" descr="C:\Users\Benoit\Pictures\champignon\IMG_0533.JPG"/>
          <p:cNvPicPr/>
          <p:nvPr/>
        </p:nvPicPr>
        <p:blipFill>
          <a:blip r:embed="rId3" cstate="print"/>
          <a:srcRect/>
          <a:stretch>
            <a:fillRect/>
          </a:stretch>
        </p:blipFill>
        <p:spPr bwMode="auto">
          <a:xfrm>
            <a:off x="0" y="2924944"/>
            <a:ext cx="3168352" cy="2736304"/>
          </a:xfrm>
          <a:prstGeom prst="rect">
            <a:avLst/>
          </a:prstGeom>
          <a:noFill/>
          <a:ln w="9525">
            <a:noFill/>
            <a:miter lim="800000"/>
            <a:headEnd/>
            <a:tailEnd/>
          </a:ln>
        </p:spPr>
      </p:pic>
      <p:pic>
        <p:nvPicPr>
          <p:cNvPr id="8" name="Image 7" descr="C:\Users\Benoit\Pictures\champignon\IMG_0690.JPG"/>
          <p:cNvPicPr/>
          <p:nvPr/>
        </p:nvPicPr>
        <p:blipFill>
          <a:blip r:embed="rId4" cstate="print"/>
          <a:srcRect/>
          <a:stretch>
            <a:fillRect/>
          </a:stretch>
        </p:blipFill>
        <p:spPr bwMode="auto">
          <a:xfrm>
            <a:off x="1979712" y="4293096"/>
            <a:ext cx="3024336" cy="2564904"/>
          </a:xfrm>
          <a:prstGeom prst="rect">
            <a:avLst/>
          </a:prstGeom>
          <a:noFill/>
          <a:ln w="9525">
            <a:noFill/>
            <a:miter lim="800000"/>
            <a:headEnd/>
            <a:tailEnd/>
          </a:ln>
        </p:spPr>
      </p:pic>
      <p:pic>
        <p:nvPicPr>
          <p:cNvPr id="9" name="Image 8" descr="C:\Users\Benoit\Pictures\champignon\IMG_0932.JPG"/>
          <p:cNvPicPr/>
          <p:nvPr/>
        </p:nvPicPr>
        <p:blipFill>
          <a:blip r:embed="rId5" cstate="print"/>
          <a:srcRect/>
          <a:stretch>
            <a:fillRect/>
          </a:stretch>
        </p:blipFill>
        <p:spPr bwMode="auto">
          <a:xfrm>
            <a:off x="5148064" y="4708112"/>
            <a:ext cx="2868200" cy="2149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6264696"/>
          </a:xfrm>
        </p:spPr>
        <p:txBody>
          <a:bodyPr/>
          <a:lstStyle/>
          <a:p>
            <a:pPr>
              <a:buNone/>
            </a:pPr>
            <a:r>
              <a:rPr lang="fr-BE" b="1" dirty="0" smtClean="0">
                <a:solidFill>
                  <a:schemeClr val="accent1"/>
                </a:solidFill>
              </a:rPr>
              <a:t>Collaborer avec les institutions internationales ayant des informations sur la biodiversité nationale pour leur rapatriement</a:t>
            </a:r>
          </a:p>
          <a:p>
            <a:r>
              <a:rPr lang="af-ZA" dirty="0" smtClean="0"/>
              <a:t>Identification et Collecte des livres sur la biodiversité du Burundi et leur envoi au Burundi:</a:t>
            </a:r>
          </a:p>
          <a:p>
            <a:pPr>
              <a:buFontTx/>
              <a:buChar char="-"/>
            </a:pPr>
            <a:r>
              <a:rPr lang="af-ZA" dirty="0" smtClean="0"/>
              <a:t>380 kg de livres pour l’INECN</a:t>
            </a:r>
          </a:p>
          <a:p>
            <a:pPr>
              <a:buFontTx/>
              <a:buChar char="-"/>
            </a:pPr>
            <a:r>
              <a:rPr lang="af-ZA" dirty="0" smtClean="0"/>
              <a:t>380 kg de livres pour l’Université du Burundi</a:t>
            </a:r>
          </a:p>
          <a:p>
            <a:pPr>
              <a:buFontTx/>
              <a:buChar char="-"/>
            </a:pPr>
            <a:r>
              <a:rPr lang="af-ZA" dirty="0" smtClean="0"/>
              <a:t>380 kg de livres pour l’Econe Normale Supérieure du Burundi</a:t>
            </a:r>
          </a:p>
          <a:p>
            <a:pPr>
              <a:buFontTx/>
              <a:buChar char="-"/>
            </a:pPr>
            <a:r>
              <a:rPr lang="af-ZA" dirty="0" smtClean="0"/>
              <a:t>Des publications ABC Taxa distrbuées dans les institutions de recherche au Burundi</a:t>
            </a:r>
          </a:p>
          <a:p>
            <a:pPr>
              <a:buNone/>
            </a:pPr>
            <a:endParaRPr lang="af-Z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332656"/>
            <a:ext cx="8712968" cy="6264696"/>
          </a:xfrm>
        </p:spPr>
        <p:txBody>
          <a:bodyPr>
            <a:normAutofit/>
          </a:bodyPr>
          <a:lstStyle/>
          <a:p>
            <a:r>
              <a:rPr lang="fr-BE" b="1" dirty="0">
                <a:solidFill>
                  <a:srgbClr val="FF0000"/>
                </a:solidFill>
              </a:rPr>
              <a:t>Axes stratégique 2: Renforcement des capacités du centre d’échange d’information en matière de Biodiversité </a:t>
            </a:r>
            <a:endParaRPr lang="af-ZA" dirty="0">
              <a:solidFill>
                <a:srgbClr val="FF0000"/>
              </a:solidFill>
            </a:endParaRPr>
          </a:p>
          <a:p>
            <a:pPr>
              <a:buNone/>
            </a:pPr>
            <a:r>
              <a:rPr lang="fr-BE" b="1" i="1" dirty="0" smtClean="0"/>
              <a:t>Objectif  </a:t>
            </a:r>
            <a:r>
              <a:rPr lang="fr-BE" b="1" i="1" dirty="0"/>
              <a:t>1: D’ici à 2014, renforcer le site web du CHM-Burundais</a:t>
            </a:r>
            <a:endParaRPr lang="af-ZA" dirty="0"/>
          </a:p>
          <a:p>
            <a:pPr>
              <a:buFontTx/>
              <a:buChar char="-"/>
            </a:pPr>
            <a:r>
              <a:rPr lang="fr-BE" dirty="0" smtClean="0"/>
              <a:t>Paiement de </a:t>
            </a:r>
            <a:r>
              <a:rPr lang="fr-BE" dirty="0"/>
              <a:t>la connexion du site </a:t>
            </a:r>
            <a:r>
              <a:rPr lang="fr-BE" dirty="0" smtClean="0"/>
              <a:t>web par l’IRScNB</a:t>
            </a:r>
          </a:p>
          <a:p>
            <a:pPr>
              <a:buFontTx/>
              <a:buChar char="-"/>
            </a:pPr>
            <a:r>
              <a:rPr lang="af-ZA" dirty="0" smtClean="0"/>
              <a:t>Former régulièrement les PF-CHM sur la gestion des sites web </a:t>
            </a:r>
            <a:endParaRPr lang="af-Z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179512" y="0"/>
          <a:ext cx="8640960" cy="6524103"/>
        </p:xfrm>
        <a:graphic>
          <a:graphicData uri="http://schemas.openxmlformats.org/drawingml/2006/table">
            <a:tbl>
              <a:tblPr firstRow="1" bandRow="1">
                <a:tableStyleId>{5C22544A-7EE6-4342-B048-85BDC9FD1C3A}</a:tableStyleId>
              </a:tblPr>
              <a:tblGrid>
                <a:gridCol w="4176464"/>
                <a:gridCol w="2736304"/>
                <a:gridCol w="1728192"/>
              </a:tblGrid>
              <a:tr h="260648">
                <a:tc>
                  <a:txBody>
                    <a:bodyPr/>
                    <a:lstStyle/>
                    <a:p>
                      <a:pPr algn="just">
                        <a:spcAft>
                          <a:spcPts val="0"/>
                        </a:spcAft>
                      </a:pPr>
                      <a:r>
                        <a:rPr lang="fr-FR" sz="1600" b="1" dirty="0">
                          <a:latin typeface="Times New Roman Gras"/>
                          <a:ea typeface="Times New Roman"/>
                          <a:cs typeface="Times New Roman"/>
                        </a:rPr>
                        <a:t>Institutions</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b="1">
                          <a:latin typeface="Times New Roman Gras"/>
                          <a:ea typeface="Times New Roman"/>
                          <a:cs typeface="Times New Roman"/>
                        </a:rPr>
                        <a:t>Ressources humaines</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b="1" dirty="0" smtClean="0">
                          <a:latin typeface="Times New Roman Gras"/>
                          <a:ea typeface="Times New Roman"/>
                          <a:cs typeface="Times New Roman"/>
                        </a:rPr>
                        <a:t>Formations</a:t>
                      </a:r>
                      <a:endParaRPr lang="af-ZA" sz="1600" dirty="0">
                        <a:latin typeface="Times New Roman"/>
                        <a:ea typeface="Times New Roman"/>
                        <a:cs typeface="Times New Roman"/>
                      </a:endParaRPr>
                    </a:p>
                  </a:txBody>
                  <a:tcPr marL="0" marR="0" marT="0" marB="0"/>
                </a:tc>
              </a:tr>
              <a:tr h="350410">
                <a:tc>
                  <a:txBody>
                    <a:bodyPr/>
                    <a:lstStyle/>
                    <a:p>
                      <a:pPr algn="just">
                        <a:spcAft>
                          <a:spcPts val="0"/>
                        </a:spcAft>
                      </a:pPr>
                      <a:r>
                        <a:rPr lang="fr-FR" sz="1600" b="1" dirty="0">
                          <a:latin typeface="Times New Roman"/>
                          <a:ea typeface="Times New Roman"/>
                          <a:cs typeface="Times New Roman"/>
                        </a:rPr>
                        <a:t>Institutions étatiques</a:t>
                      </a:r>
                      <a:endParaRPr lang="af-ZA" sz="1600" dirty="0">
                        <a:latin typeface="Times New Roman"/>
                        <a:ea typeface="Times New Roman"/>
                        <a:cs typeface="Times New Roman"/>
                      </a:endParaRPr>
                    </a:p>
                  </a:txBody>
                  <a:tcPr marL="0" marR="0" marT="0" marB="0"/>
                </a:tc>
                <a:tc>
                  <a:txBody>
                    <a:bodyPr/>
                    <a:lstStyle/>
                    <a:p>
                      <a:pPr algn="just">
                        <a:spcAft>
                          <a:spcPts val="0"/>
                        </a:spcAft>
                      </a:pPr>
                      <a:endParaRPr lang="fr-FR" sz="1600" dirty="0">
                        <a:latin typeface="Times New Roman Gras"/>
                        <a:ea typeface="Times New Roman"/>
                        <a:cs typeface="Times New Roman"/>
                      </a:endParaRPr>
                    </a:p>
                  </a:txBody>
                  <a:tcPr marL="0" marR="0" marT="0" marB="0"/>
                </a:tc>
                <a:tc>
                  <a:txBody>
                    <a:bodyPr/>
                    <a:lstStyle/>
                    <a:p>
                      <a:pPr algn="just">
                        <a:spcAft>
                          <a:spcPts val="0"/>
                        </a:spcAft>
                      </a:pPr>
                      <a:endParaRPr lang="fr-FR" sz="1600">
                        <a:latin typeface="Times New Roman Gras"/>
                        <a:ea typeface="Times New Roman"/>
                        <a:cs typeface="Times New Roman"/>
                      </a:endParaRPr>
                    </a:p>
                  </a:txBody>
                  <a:tcPr marL="0" marR="0" marT="0" marB="0"/>
                </a:tc>
              </a:tr>
              <a:tr h="350410">
                <a:tc rowSpan="3">
                  <a:txBody>
                    <a:bodyPr/>
                    <a:lstStyle/>
                    <a:p>
                      <a:pPr algn="just">
                        <a:spcAft>
                          <a:spcPts val="0"/>
                        </a:spcAft>
                      </a:pPr>
                      <a:r>
                        <a:rPr lang="fr-FR" sz="1600" dirty="0">
                          <a:latin typeface="Times New Roman"/>
                          <a:ea typeface="Times New Roman"/>
                          <a:cs typeface="Times New Roman"/>
                        </a:rPr>
                        <a:t>Institut National pour l’Environnement et la Conservation de la Nature</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Biologiste PFN-CHM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4 fois</a:t>
                      </a:r>
                      <a:endParaRPr lang="af-ZA" sz="1600" dirty="0">
                        <a:latin typeface="Times New Roman"/>
                        <a:ea typeface="Times New Roman"/>
                        <a:cs typeface="Times New Roman"/>
                      </a:endParaRPr>
                    </a:p>
                  </a:txBody>
                  <a:tcPr marL="0" marR="0" marT="0" marB="0"/>
                </a:tc>
              </a:tr>
              <a:tr h="350410">
                <a:tc vMerge="1">
                  <a:txBody>
                    <a:bodyPr/>
                    <a:lstStyle/>
                    <a:p>
                      <a:endParaRPr lang="af-ZA"/>
                    </a:p>
                  </a:txBody>
                  <a:tcPr/>
                </a:tc>
                <a:tc>
                  <a:txBody>
                    <a:bodyPr/>
                    <a:lstStyle/>
                    <a:p>
                      <a:pPr algn="just">
                        <a:spcAft>
                          <a:spcPts val="0"/>
                        </a:spcAft>
                      </a:pPr>
                      <a:r>
                        <a:rPr lang="fr-FR" sz="1600" dirty="0">
                          <a:latin typeface="Times New Roman Gras"/>
                          <a:ea typeface="Times New Roman"/>
                          <a:cs typeface="Times New Roman"/>
                        </a:rPr>
                        <a:t>Biologiste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3</a:t>
                      </a:r>
                      <a:r>
                        <a:rPr lang="fr-FR" sz="1600" dirty="0" smtClean="0">
                          <a:latin typeface="Times New Roman Gras"/>
                          <a:ea typeface="Times New Roman"/>
                          <a:cs typeface="Times New Roman"/>
                        </a:rPr>
                        <a:t> </a:t>
                      </a:r>
                      <a:r>
                        <a:rPr lang="fr-FR" sz="1600" dirty="0">
                          <a:latin typeface="Times New Roman Gras"/>
                          <a:ea typeface="Times New Roman"/>
                          <a:cs typeface="Times New Roman"/>
                        </a:rPr>
                        <a:t>fois</a:t>
                      </a:r>
                      <a:endParaRPr lang="af-ZA" sz="1600" dirty="0">
                        <a:latin typeface="Times New Roman"/>
                        <a:ea typeface="Times New Roman"/>
                        <a:cs typeface="Times New Roman"/>
                      </a:endParaRPr>
                    </a:p>
                  </a:txBody>
                  <a:tcPr marL="0" marR="0" marT="0" marB="0"/>
                </a:tc>
              </a:tr>
              <a:tr h="350410">
                <a:tc vMerge="1">
                  <a:txBody>
                    <a:bodyPr/>
                    <a:lstStyle/>
                    <a:p>
                      <a:endParaRPr lang="af-ZA"/>
                    </a:p>
                  </a:txBody>
                  <a:tcPr/>
                </a:tc>
                <a:tc>
                  <a:txBody>
                    <a:bodyPr/>
                    <a:lstStyle/>
                    <a:p>
                      <a:pPr algn="just">
                        <a:spcAft>
                          <a:spcPts val="0"/>
                        </a:spcAft>
                      </a:pPr>
                      <a:r>
                        <a:rPr lang="fr-FR" sz="1600" dirty="0">
                          <a:latin typeface="Times New Roman Gras"/>
                          <a:ea typeface="Times New Roman"/>
                          <a:cs typeface="Times New Roman"/>
                        </a:rPr>
                        <a:t>Ingénieur Agronome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1 fois</a:t>
                      </a:r>
                      <a:endParaRPr lang="af-ZA" sz="1600" dirty="0">
                        <a:latin typeface="Times New Roman"/>
                        <a:ea typeface="Times New Roman"/>
                        <a:cs typeface="Times New Roman"/>
                      </a:endParaRPr>
                    </a:p>
                  </a:txBody>
                  <a:tcPr marL="0" marR="0" marT="0" marB="0"/>
                </a:tc>
              </a:tr>
              <a:tr h="350410">
                <a:tc>
                  <a:txBody>
                    <a:bodyPr/>
                    <a:lstStyle/>
                    <a:p>
                      <a:pPr algn="just">
                        <a:spcAft>
                          <a:spcPts val="0"/>
                        </a:spcAft>
                      </a:pPr>
                      <a:endParaRPr lang="fr-FR" sz="160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Ingénieur Agronome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2 fois</a:t>
                      </a:r>
                      <a:endParaRPr lang="af-ZA" sz="1600" dirty="0">
                        <a:latin typeface="Times New Roman"/>
                        <a:ea typeface="Times New Roman"/>
                        <a:cs typeface="Times New Roman"/>
                      </a:endParaRPr>
                    </a:p>
                  </a:txBody>
                  <a:tcPr marL="0" marR="0" marT="0" marB="0"/>
                </a:tc>
              </a:tr>
              <a:tr h="370376">
                <a:tc>
                  <a:txBody>
                    <a:bodyPr/>
                    <a:lstStyle/>
                    <a:p>
                      <a:pPr algn="just">
                        <a:spcAft>
                          <a:spcPts val="0"/>
                        </a:spcAft>
                      </a:pPr>
                      <a:r>
                        <a:rPr lang="fr-FR" sz="1600">
                          <a:latin typeface="Times New Roman"/>
                          <a:ea typeface="Times New Roman"/>
                          <a:cs typeface="Times New Roman"/>
                        </a:rPr>
                        <a:t>Direction Général des Forêts et de </a:t>
                      </a:r>
                      <a:endParaRPr lang="af-ZA" sz="1600">
                        <a:latin typeface="Times New Roman"/>
                        <a:ea typeface="Times New Roman"/>
                        <a:cs typeface="Times New Roman"/>
                      </a:endParaRPr>
                    </a:p>
                    <a:p>
                      <a:pPr algn="just">
                        <a:spcAft>
                          <a:spcPts val="0"/>
                        </a:spcAft>
                      </a:pPr>
                      <a:r>
                        <a:rPr lang="fr-FR" sz="1600">
                          <a:latin typeface="Times New Roman"/>
                          <a:ea typeface="Times New Roman"/>
                          <a:cs typeface="Times New Roman"/>
                        </a:rPr>
                        <a:t>l’Environnement</a:t>
                      </a:r>
                      <a:r>
                        <a:rPr lang="fr-FR" sz="1600">
                          <a:latin typeface="Times New Roman Gras"/>
                          <a:ea typeface="Times New Roman"/>
                          <a:cs typeface="Times New Roman"/>
                        </a:rPr>
                        <a:t> </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Ingénieur Agronome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3 fois</a:t>
                      </a:r>
                      <a:endParaRPr lang="af-ZA" sz="1600" dirty="0">
                        <a:latin typeface="Times New Roman"/>
                        <a:ea typeface="Times New Roman"/>
                        <a:cs typeface="Times New Roman"/>
                      </a:endParaRPr>
                    </a:p>
                  </a:txBody>
                  <a:tcPr marL="0" marR="0" marT="0" marB="0"/>
                </a:tc>
              </a:tr>
              <a:tr h="350410">
                <a:tc>
                  <a:txBody>
                    <a:bodyPr/>
                    <a:lstStyle/>
                    <a:p>
                      <a:pPr algn="just">
                        <a:spcAft>
                          <a:spcPts val="0"/>
                        </a:spcAft>
                      </a:pPr>
                      <a:r>
                        <a:rPr lang="fr-FR" sz="1600">
                          <a:latin typeface="Times New Roman"/>
                          <a:ea typeface="Times New Roman"/>
                          <a:cs typeface="Times New Roman"/>
                        </a:rPr>
                        <a:t>Direction Générale de l’Elévage</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Ingénieur Agronome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3 fois</a:t>
                      </a:r>
                      <a:endParaRPr lang="af-ZA" sz="1600" dirty="0">
                        <a:latin typeface="Times New Roman"/>
                        <a:ea typeface="Times New Roman"/>
                        <a:cs typeface="Times New Roman"/>
                      </a:endParaRPr>
                    </a:p>
                  </a:txBody>
                  <a:tcPr marL="0" marR="0" marT="0" marB="0"/>
                </a:tc>
              </a:tr>
              <a:tr h="350410">
                <a:tc>
                  <a:txBody>
                    <a:bodyPr/>
                    <a:lstStyle/>
                    <a:p>
                      <a:pPr algn="just">
                        <a:spcAft>
                          <a:spcPts val="0"/>
                        </a:spcAft>
                      </a:pPr>
                      <a:r>
                        <a:rPr lang="fr-FR" sz="1600">
                          <a:latin typeface="Times New Roman"/>
                          <a:ea typeface="Times New Roman"/>
                          <a:cs typeface="Times New Roman"/>
                        </a:rPr>
                        <a:t>Direction Générale de l’Agriculture</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Ingénieur Agronome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3 fois</a:t>
                      </a:r>
                      <a:endParaRPr lang="af-ZA" sz="1600" dirty="0">
                        <a:latin typeface="Times New Roman"/>
                        <a:ea typeface="Times New Roman"/>
                        <a:cs typeface="Times New Roman"/>
                      </a:endParaRPr>
                    </a:p>
                  </a:txBody>
                  <a:tcPr marL="0" marR="0" marT="0" marB="0"/>
                </a:tc>
              </a:tr>
              <a:tr h="350410">
                <a:tc rowSpan="2">
                  <a:txBody>
                    <a:bodyPr/>
                    <a:lstStyle/>
                    <a:p>
                      <a:pPr algn="just">
                        <a:spcAft>
                          <a:spcPts val="0"/>
                        </a:spcAft>
                      </a:pPr>
                      <a:r>
                        <a:rPr lang="fr-BE" sz="1600">
                          <a:latin typeface="Times New Roman"/>
                          <a:ea typeface="Times New Roman"/>
                          <a:cs typeface="Times New Roman"/>
                        </a:rPr>
                        <a:t>Institut des Sciences Agronomiques du</a:t>
                      </a:r>
                      <a:endParaRPr lang="af-ZA" sz="1600">
                        <a:latin typeface="Times New Roman"/>
                        <a:ea typeface="Times New Roman"/>
                        <a:cs typeface="Times New Roman"/>
                      </a:endParaRPr>
                    </a:p>
                    <a:p>
                      <a:pPr algn="just">
                        <a:spcAft>
                          <a:spcPts val="0"/>
                        </a:spcAft>
                      </a:pPr>
                      <a:r>
                        <a:rPr lang="fr-BE" sz="1600">
                          <a:latin typeface="Times New Roman"/>
                          <a:ea typeface="Times New Roman"/>
                          <a:cs typeface="Times New Roman"/>
                        </a:rPr>
                        <a:t>Burundi</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Docteur Ingénieur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1</a:t>
                      </a:r>
                      <a:r>
                        <a:rPr lang="fr-FR" sz="1600" dirty="0" smtClean="0">
                          <a:latin typeface="Times New Roman Gras"/>
                          <a:ea typeface="Times New Roman"/>
                          <a:cs typeface="Times New Roman"/>
                        </a:rPr>
                        <a:t> </a:t>
                      </a:r>
                      <a:r>
                        <a:rPr lang="fr-FR" sz="1600" dirty="0">
                          <a:latin typeface="Times New Roman Gras"/>
                          <a:ea typeface="Times New Roman"/>
                          <a:cs typeface="Times New Roman"/>
                        </a:rPr>
                        <a:t>fois</a:t>
                      </a:r>
                      <a:endParaRPr lang="af-ZA" sz="1600" dirty="0">
                        <a:latin typeface="Times New Roman"/>
                        <a:ea typeface="Times New Roman"/>
                        <a:cs typeface="Times New Roman"/>
                      </a:endParaRPr>
                    </a:p>
                  </a:txBody>
                  <a:tcPr marL="0" marR="0" marT="0" marB="0"/>
                </a:tc>
              </a:tr>
              <a:tr h="350410">
                <a:tc vMerge="1">
                  <a:txBody>
                    <a:bodyPr/>
                    <a:lstStyle/>
                    <a:p>
                      <a:endParaRPr lang="af-ZA"/>
                    </a:p>
                  </a:txBody>
                  <a:tcPr/>
                </a:tc>
                <a:tc>
                  <a:txBody>
                    <a:bodyPr/>
                    <a:lstStyle/>
                    <a:p>
                      <a:pPr algn="just">
                        <a:spcAft>
                          <a:spcPts val="0"/>
                        </a:spcAft>
                      </a:pPr>
                      <a:r>
                        <a:rPr lang="fr-FR" sz="1600" dirty="0">
                          <a:latin typeface="Times New Roman Gras"/>
                          <a:ea typeface="Times New Roman"/>
                          <a:cs typeface="Times New Roman"/>
                        </a:rPr>
                        <a:t>Ingénieur Agronome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2</a:t>
                      </a:r>
                      <a:r>
                        <a:rPr lang="fr-FR" sz="1600" dirty="0" smtClean="0">
                          <a:latin typeface="Times New Roman Gras"/>
                          <a:ea typeface="Times New Roman"/>
                          <a:cs typeface="Times New Roman"/>
                        </a:rPr>
                        <a:t> </a:t>
                      </a:r>
                      <a:r>
                        <a:rPr lang="fr-FR" sz="1600" dirty="0">
                          <a:latin typeface="Times New Roman Gras"/>
                          <a:ea typeface="Times New Roman"/>
                          <a:cs typeface="Times New Roman"/>
                        </a:rPr>
                        <a:t>fois</a:t>
                      </a:r>
                      <a:endParaRPr lang="af-ZA" sz="1600" dirty="0">
                        <a:latin typeface="Times New Roman"/>
                        <a:ea typeface="Times New Roman"/>
                        <a:cs typeface="Times New Roman"/>
                      </a:endParaRPr>
                    </a:p>
                  </a:txBody>
                  <a:tcPr marL="0" marR="0" marT="0" marB="0"/>
                </a:tc>
              </a:tr>
              <a:tr h="370376">
                <a:tc>
                  <a:txBody>
                    <a:bodyPr/>
                    <a:lstStyle/>
                    <a:p>
                      <a:pPr>
                        <a:spcAft>
                          <a:spcPts val="0"/>
                        </a:spcAft>
                      </a:pPr>
                      <a:r>
                        <a:rPr lang="fr-BE" sz="1600">
                          <a:latin typeface="Times New Roman"/>
                          <a:ea typeface="Times New Roman"/>
                          <a:cs typeface="Times New Roman"/>
                        </a:rPr>
                        <a:t>Centre National de Technologie Alimentaire </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Biologiste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4</a:t>
                      </a:r>
                      <a:r>
                        <a:rPr lang="fr-FR" sz="1600" dirty="0" smtClean="0">
                          <a:latin typeface="Times New Roman Gras"/>
                          <a:ea typeface="Times New Roman"/>
                          <a:cs typeface="Times New Roman"/>
                        </a:rPr>
                        <a:t> </a:t>
                      </a:r>
                      <a:r>
                        <a:rPr lang="fr-FR" sz="1600" dirty="0">
                          <a:latin typeface="Times New Roman Gras"/>
                          <a:ea typeface="Times New Roman"/>
                          <a:cs typeface="Times New Roman"/>
                        </a:rPr>
                        <a:t>fois</a:t>
                      </a:r>
                      <a:endParaRPr lang="af-ZA" sz="1600" dirty="0">
                        <a:latin typeface="Times New Roman"/>
                        <a:ea typeface="Times New Roman"/>
                        <a:cs typeface="Times New Roman"/>
                      </a:endParaRPr>
                    </a:p>
                  </a:txBody>
                  <a:tcPr marL="0" marR="0" marT="0" marB="0"/>
                </a:tc>
              </a:tr>
              <a:tr h="136835">
                <a:tc rowSpan="2">
                  <a:txBody>
                    <a:bodyPr/>
                    <a:lstStyle/>
                    <a:p>
                      <a:pPr>
                        <a:spcAft>
                          <a:spcPts val="0"/>
                        </a:spcAft>
                      </a:pPr>
                      <a:r>
                        <a:rPr lang="fr-BE" sz="1600">
                          <a:latin typeface="Times New Roman"/>
                          <a:ea typeface="Times New Roman"/>
                          <a:cs typeface="Times New Roman"/>
                        </a:rPr>
                        <a:t>Université du Burundi</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Prof. Biologiste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2</a:t>
                      </a:r>
                      <a:r>
                        <a:rPr lang="fr-FR" sz="1600" dirty="0" smtClean="0">
                          <a:latin typeface="Times New Roman Gras"/>
                          <a:ea typeface="Times New Roman"/>
                          <a:cs typeface="Times New Roman"/>
                        </a:rPr>
                        <a:t> </a:t>
                      </a:r>
                      <a:r>
                        <a:rPr lang="fr-FR" sz="1600" dirty="0">
                          <a:latin typeface="Times New Roman Gras"/>
                          <a:ea typeface="Times New Roman"/>
                          <a:cs typeface="Times New Roman"/>
                        </a:rPr>
                        <a:t>fois</a:t>
                      </a:r>
                      <a:endParaRPr lang="af-ZA" sz="1600" dirty="0">
                        <a:latin typeface="Times New Roman"/>
                        <a:ea typeface="Times New Roman"/>
                        <a:cs typeface="Times New Roman"/>
                      </a:endParaRPr>
                    </a:p>
                  </a:txBody>
                  <a:tcPr marL="0" marR="0" marT="0" marB="0"/>
                </a:tc>
              </a:tr>
              <a:tr h="350410">
                <a:tc vMerge="1">
                  <a:txBody>
                    <a:bodyPr/>
                    <a:lstStyle/>
                    <a:p>
                      <a:endParaRPr lang="af-ZA"/>
                    </a:p>
                  </a:txBody>
                  <a:tcPr/>
                </a:tc>
                <a:tc>
                  <a:txBody>
                    <a:bodyPr/>
                    <a:lstStyle/>
                    <a:p>
                      <a:pPr algn="just">
                        <a:spcAft>
                          <a:spcPts val="0"/>
                        </a:spcAft>
                      </a:pPr>
                      <a:r>
                        <a:rPr lang="fr-FR" sz="1600" dirty="0">
                          <a:latin typeface="Times New Roman Gras"/>
                          <a:ea typeface="Times New Roman"/>
                          <a:cs typeface="Times New Roman"/>
                        </a:rPr>
                        <a:t>Assistant  Biologiste PFI-CHM</a:t>
                      </a:r>
                      <a:endParaRPr lang="af-ZA" sz="1600" dirty="0">
                        <a:latin typeface="Times New Roman"/>
                        <a:ea typeface="Times New Roman"/>
                        <a:cs typeface="Times New Roman"/>
                      </a:endParaRPr>
                    </a:p>
                  </a:txBody>
                  <a:tcPr marL="0" marR="0" marT="0" marB="0"/>
                </a:tc>
                <a:tc>
                  <a:txBody>
                    <a:bodyPr/>
                    <a:lstStyle/>
                    <a:p>
                      <a:pPr algn="just">
                        <a:spcAft>
                          <a:spcPts val="0"/>
                        </a:spcAft>
                      </a:pPr>
                      <a:r>
                        <a:rPr lang="fr-FR" sz="1600" dirty="0">
                          <a:latin typeface="Times New Roman Gras"/>
                          <a:ea typeface="Times New Roman"/>
                          <a:cs typeface="Times New Roman"/>
                        </a:rPr>
                        <a:t>1 fois</a:t>
                      </a:r>
                      <a:endParaRPr lang="af-ZA" sz="1600" dirty="0">
                        <a:latin typeface="Times New Roman"/>
                        <a:ea typeface="Times New Roman"/>
                        <a:cs typeface="Times New Roman"/>
                      </a:endParaRPr>
                    </a:p>
                  </a:txBody>
                  <a:tcPr marL="0" marR="0" marT="0" marB="0"/>
                </a:tc>
              </a:tr>
              <a:tr h="79785">
                <a:tc>
                  <a:txBody>
                    <a:bodyPr/>
                    <a:lstStyle/>
                    <a:p>
                      <a:pPr>
                        <a:spcAft>
                          <a:spcPts val="0"/>
                        </a:spcAft>
                      </a:pPr>
                      <a:r>
                        <a:rPr lang="fr-FR" sz="1600" b="1">
                          <a:latin typeface="Times New Roman"/>
                          <a:ea typeface="Times New Roman"/>
                          <a:cs typeface="Times New Roman"/>
                        </a:rPr>
                        <a:t>Organisations non gouvernementales</a:t>
                      </a:r>
                      <a:endParaRPr lang="af-ZA" sz="1600">
                        <a:latin typeface="Times New Roman"/>
                        <a:ea typeface="Times New Roman"/>
                        <a:cs typeface="Times New Roman"/>
                      </a:endParaRPr>
                    </a:p>
                  </a:txBody>
                  <a:tcPr marL="0" marR="0" marT="0" marB="0"/>
                </a:tc>
                <a:tc>
                  <a:txBody>
                    <a:bodyPr/>
                    <a:lstStyle/>
                    <a:p>
                      <a:pPr algn="just">
                        <a:spcAft>
                          <a:spcPts val="0"/>
                        </a:spcAft>
                      </a:pPr>
                      <a:endParaRPr lang="fr-FR" sz="1600">
                        <a:latin typeface="Times New Roman Gras"/>
                        <a:ea typeface="Times New Roman"/>
                        <a:cs typeface="Times New Roman"/>
                      </a:endParaRPr>
                    </a:p>
                  </a:txBody>
                  <a:tcPr marL="0" marR="0" marT="0" marB="0"/>
                </a:tc>
                <a:tc>
                  <a:txBody>
                    <a:bodyPr/>
                    <a:lstStyle/>
                    <a:p>
                      <a:pPr algn="just">
                        <a:spcAft>
                          <a:spcPts val="0"/>
                        </a:spcAft>
                      </a:pPr>
                      <a:endParaRPr lang="fr-FR" sz="1600" dirty="0">
                        <a:latin typeface="Times New Roman Gras"/>
                        <a:ea typeface="Times New Roman"/>
                        <a:cs typeface="Times New Roman"/>
                      </a:endParaRPr>
                    </a:p>
                  </a:txBody>
                  <a:tcPr marL="0" marR="0" marT="0" marB="0"/>
                </a:tc>
              </a:tr>
              <a:tr h="370376">
                <a:tc>
                  <a:txBody>
                    <a:bodyPr/>
                    <a:lstStyle/>
                    <a:p>
                      <a:pPr>
                        <a:spcAft>
                          <a:spcPts val="0"/>
                        </a:spcAft>
                      </a:pPr>
                      <a:r>
                        <a:rPr lang="af-ZA" sz="1600">
                          <a:latin typeface="Times New Roman"/>
                          <a:ea typeface="Times New Roman"/>
                          <a:cs typeface="Times New Roman"/>
                        </a:rPr>
                        <a:t>Association Burundaise pour les Oiseaux</a:t>
                      </a:r>
                    </a:p>
                  </a:txBody>
                  <a:tcPr marL="0" marR="0" marT="0" marB="0"/>
                </a:tc>
                <a:tc>
                  <a:txBody>
                    <a:bodyPr/>
                    <a:lstStyle/>
                    <a:p>
                      <a:pPr algn="just">
                        <a:spcAft>
                          <a:spcPts val="0"/>
                        </a:spcAft>
                      </a:pPr>
                      <a:r>
                        <a:rPr lang="fr-FR" sz="1600">
                          <a:latin typeface="Times New Roman Gras"/>
                          <a:ea typeface="Times New Roman"/>
                          <a:cs typeface="Times New Roman"/>
                        </a:rPr>
                        <a:t>Biologiste PFI-CHM</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smtClean="0">
                          <a:latin typeface="Times New Roman Gras"/>
                          <a:ea typeface="Times New Roman"/>
                          <a:cs typeface="Times New Roman"/>
                        </a:rPr>
                        <a:t>2 fois</a:t>
                      </a:r>
                      <a:endParaRPr lang="fr-FR" sz="1600" dirty="0">
                        <a:latin typeface="Times New Roman Gras"/>
                        <a:ea typeface="Times New Roman"/>
                        <a:cs typeface="Times New Roman"/>
                      </a:endParaRPr>
                    </a:p>
                  </a:txBody>
                  <a:tcPr marL="0" marR="0" marT="0" marB="0"/>
                </a:tc>
              </a:tr>
              <a:tr h="555563">
                <a:tc>
                  <a:txBody>
                    <a:bodyPr/>
                    <a:lstStyle/>
                    <a:p>
                      <a:pPr>
                        <a:spcAft>
                          <a:spcPts val="0"/>
                        </a:spcAft>
                      </a:pPr>
                      <a:r>
                        <a:rPr lang="af-ZA" sz="1600">
                          <a:latin typeface="Times New Roman"/>
                          <a:ea typeface="Times New Roman"/>
                          <a:cs typeface="Times New Roman"/>
                        </a:rPr>
                        <a:t>Association Protection des Resssources Naturelles pour le Bien-Etre de la Population au Burundi</a:t>
                      </a:r>
                    </a:p>
                  </a:txBody>
                  <a:tcPr marL="0" marR="0" marT="0" marB="0"/>
                </a:tc>
                <a:tc>
                  <a:txBody>
                    <a:bodyPr/>
                    <a:lstStyle/>
                    <a:p>
                      <a:pPr algn="just">
                        <a:spcAft>
                          <a:spcPts val="0"/>
                        </a:spcAft>
                      </a:pPr>
                      <a:r>
                        <a:rPr lang="fr-FR" sz="1600">
                          <a:latin typeface="Times New Roman Gras"/>
                          <a:ea typeface="Times New Roman"/>
                          <a:cs typeface="Times New Roman"/>
                        </a:rPr>
                        <a:t>Biologiste PFI-CHM</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baseline="0" dirty="0" smtClean="0">
                          <a:latin typeface="Times New Roman Gras"/>
                          <a:ea typeface="Times New Roman"/>
                          <a:cs typeface="Times New Roman"/>
                        </a:rPr>
                        <a:t> 2 </a:t>
                      </a:r>
                      <a:r>
                        <a:rPr lang="fr-FR" sz="1600" dirty="0" smtClean="0">
                          <a:latin typeface="Times New Roman Gras"/>
                          <a:ea typeface="Times New Roman"/>
                          <a:cs typeface="Times New Roman"/>
                        </a:rPr>
                        <a:t>fois</a:t>
                      </a:r>
                      <a:endParaRPr lang="fr-FR" sz="1600" dirty="0">
                        <a:latin typeface="Times New Roman Gras"/>
                        <a:ea typeface="Times New Roman"/>
                        <a:cs typeface="Times New Roman"/>
                      </a:endParaRPr>
                    </a:p>
                  </a:txBody>
                  <a:tcPr marL="0" marR="0" marT="0" marB="0"/>
                </a:tc>
              </a:tr>
              <a:tr h="370376">
                <a:tc>
                  <a:txBody>
                    <a:bodyPr/>
                    <a:lstStyle/>
                    <a:p>
                      <a:pPr>
                        <a:spcAft>
                          <a:spcPts val="0"/>
                        </a:spcAft>
                      </a:pPr>
                      <a:r>
                        <a:rPr lang="af-ZA" sz="1600" dirty="0">
                          <a:latin typeface="Times New Roman"/>
                          <a:ea typeface="Times New Roman"/>
                          <a:cs typeface="Times New Roman"/>
                        </a:rPr>
                        <a:t>Association Burundaise pour les Etudes d’Impacts Environnementaux</a:t>
                      </a:r>
                    </a:p>
                  </a:txBody>
                  <a:tcPr marL="0" marR="0" marT="0" marB="0"/>
                </a:tc>
                <a:tc>
                  <a:txBody>
                    <a:bodyPr/>
                    <a:lstStyle/>
                    <a:p>
                      <a:pPr algn="just">
                        <a:spcAft>
                          <a:spcPts val="0"/>
                        </a:spcAft>
                      </a:pPr>
                      <a:r>
                        <a:rPr lang="fr-FR" sz="1600">
                          <a:latin typeface="Times New Roman Gras"/>
                          <a:ea typeface="Times New Roman"/>
                          <a:cs typeface="Times New Roman"/>
                        </a:rPr>
                        <a:t>Biologiste PFI-CHM</a:t>
                      </a:r>
                      <a:endParaRPr lang="af-ZA" sz="1600">
                        <a:latin typeface="Times New Roman"/>
                        <a:ea typeface="Times New Roman"/>
                        <a:cs typeface="Times New Roman"/>
                      </a:endParaRPr>
                    </a:p>
                  </a:txBody>
                  <a:tcPr marL="0" marR="0" marT="0" marB="0"/>
                </a:tc>
                <a:tc>
                  <a:txBody>
                    <a:bodyPr/>
                    <a:lstStyle/>
                    <a:p>
                      <a:pPr algn="just">
                        <a:spcAft>
                          <a:spcPts val="0"/>
                        </a:spcAft>
                      </a:pPr>
                      <a:r>
                        <a:rPr lang="fr-FR" sz="1600" dirty="0" smtClean="0">
                          <a:latin typeface="Times New Roman Gras"/>
                          <a:ea typeface="Times New Roman"/>
                          <a:cs typeface="Times New Roman"/>
                        </a:rPr>
                        <a:t>2 fois</a:t>
                      </a:r>
                      <a:endParaRPr lang="fr-FR" sz="1600" dirty="0">
                        <a:latin typeface="Times New Roman Gras"/>
                        <a:ea typeface="Times New Roman"/>
                        <a:cs typeface="Times New Roman"/>
                      </a:endParaRPr>
                    </a:p>
                  </a:txBody>
                  <a:tcPr marL="0" marR="0" marT="0" marB="0"/>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260648"/>
            <a:ext cx="8784976" cy="6408712"/>
          </a:xfrm>
        </p:spPr>
        <p:txBody>
          <a:bodyPr>
            <a:normAutofit fontScale="85000" lnSpcReduction="20000"/>
          </a:bodyPr>
          <a:lstStyle/>
          <a:p>
            <a:pPr>
              <a:buNone/>
            </a:pPr>
            <a:r>
              <a:rPr lang="fr-BE" b="1" i="1" dirty="0"/>
              <a:t>Objectif 2: D’ici à 2014, renforcer le système de c</a:t>
            </a:r>
            <a:r>
              <a:rPr lang="fr-FR" b="1" i="1" dirty="0" err="1"/>
              <a:t>ollecte</a:t>
            </a:r>
            <a:r>
              <a:rPr lang="fr-FR" b="1" i="1" dirty="0"/>
              <a:t> d’information sur la biodiversité</a:t>
            </a:r>
            <a:endParaRPr lang="af-ZA" dirty="0"/>
          </a:p>
          <a:p>
            <a:pPr>
              <a:buNone/>
            </a:pPr>
            <a:r>
              <a:rPr lang="af-ZA" b="1" dirty="0" smtClean="0"/>
              <a:t>Organisation des recherches communes sur des sujets liés aux questions clés de la biodiversité</a:t>
            </a:r>
          </a:p>
          <a:p>
            <a:pPr>
              <a:buFontTx/>
              <a:buChar char="-"/>
            </a:pPr>
            <a:r>
              <a:rPr lang="af-ZA" dirty="0" smtClean="0"/>
              <a:t>Etudes sur les pollinisateurs (INECN, MRAC, IRScNB, Agricultural Research Council (ARC)</a:t>
            </a:r>
          </a:p>
          <a:p>
            <a:pPr>
              <a:buFontTx/>
              <a:buChar char="-"/>
            </a:pPr>
            <a:r>
              <a:rPr lang="af-ZA" dirty="0" smtClean="0"/>
              <a:t>Etudes sur les mouches de fruits (INECN-MRAC)</a:t>
            </a:r>
          </a:p>
          <a:p>
            <a:pPr>
              <a:buFontTx/>
              <a:buChar char="-"/>
            </a:pPr>
            <a:r>
              <a:rPr lang="af-ZA" dirty="0" smtClean="0"/>
              <a:t>Etudes sur les araignées (INECN-MRAC)</a:t>
            </a:r>
          </a:p>
          <a:p>
            <a:pPr>
              <a:buFontTx/>
              <a:buChar char="-"/>
            </a:pPr>
            <a:r>
              <a:rPr lang="af-ZA" dirty="0" smtClean="0"/>
              <a:t>Etudes sur les Diplopodes (INECN-MRAC)</a:t>
            </a:r>
          </a:p>
          <a:p>
            <a:pPr>
              <a:buFontTx/>
              <a:buChar char="-"/>
            </a:pPr>
            <a:r>
              <a:rPr lang="af-ZA" dirty="0" smtClean="0"/>
              <a:t>Etudes sur les plantes envahissantes (INECN-UB)</a:t>
            </a:r>
          </a:p>
          <a:p>
            <a:pPr>
              <a:buFontTx/>
              <a:buChar char="-"/>
            </a:pPr>
            <a:r>
              <a:rPr lang="af-ZA" dirty="0" smtClean="0"/>
              <a:t>Etude sur les indicateurs biologiques des milieux aquatiques (INECN-UB)</a:t>
            </a:r>
          </a:p>
          <a:p>
            <a:pPr>
              <a:buFontTx/>
              <a:buChar char="-"/>
            </a:pPr>
            <a:r>
              <a:rPr lang="af-ZA" dirty="0" smtClean="0"/>
              <a:t>Etudes sur les champignons comestibles (INECN-JBM-IRScB)</a:t>
            </a:r>
          </a:p>
          <a:p>
            <a:pPr>
              <a:buFontTx/>
              <a:buChar char="-"/>
            </a:pPr>
            <a:r>
              <a:rPr lang="af-ZA" dirty="0" smtClean="0"/>
              <a:t>Etudes sur les reptiles et les amphibiens (INECN-Université de Koblez-Landau, Allemagne)</a:t>
            </a:r>
          </a:p>
          <a:p>
            <a:endParaRPr lang="af-ZA" dirty="0" smtClean="0"/>
          </a:p>
          <a:p>
            <a:pPr>
              <a:buNone/>
            </a:pPr>
            <a:endParaRPr lang="af-ZA" sz="1900" dirty="0"/>
          </a:p>
          <a:p>
            <a:endParaRPr lang="af-Z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568952" cy="6336704"/>
          </a:xfrm>
        </p:spPr>
        <p:txBody>
          <a:bodyPr>
            <a:normAutofit/>
          </a:bodyPr>
          <a:lstStyle/>
          <a:p>
            <a:pPr>
              <a:buNone/>
            </a:pPr>
            <a:r>
              <a:rPr lang="fr-BE" b="1" i="1" dirty="0" smtClean="0">
                <a:solidFill>
                  <a:srgbClr val="00B050"/>
                </a:solidFill>
              </a:rPr>
              <a:t>Objectif  3: </a:t>
            </a:r>
            <a:r>
              <a:rPr lang="fr-BE" b="1" i="1" dirty="0" smtClean="0">
                <a:solidFill>
                  <a:srgbClr val="FF0000"/>
                </a:solidFill>
              </a:rPr>
              <a:t>D’ici à 2015</a:t>
            </a:r>
            <a:r>
              <a:rPr lang="fr-BE" b="1" i="1" dirty="0" smtClean="0">
                <a:solidFill>
                  <a:srgbClr val="00B050"/>
                </a:solidFill>
              </a:rPr>
              <a:t>, m</a:t>
            </a:r>
            <a:r>
              <a:rPr lang="af-ZA" b="1" i="1" dirty="0" smtClean="0">
                <a:solidFill>
                  <a:srgbClr val="00B050"/>
                </a:solidFill>
              </a:rPr>
              <a:t>ettre en place des outils classiques  de dissémination d’information pour assurer l’accès équitable aux informations </a:t>
            </a:r>
            <a:endParaRPr lang="af-ZA" dirty="0" smtClean="0">
              <a:solidFill>
                <a:srgbClr val="00B050"/>
              </a:solidFill>
            </a:endParaRPr>
          </a:p>
          <a:p>
            <a:r>
              <a:rPr lang="fr-BE" dirty="0" smtClean="0"/>
              <a:t> </a:t>
            </a:r>
            <a:r>
              <a:rPr lang="af-ZA" dirty="0" smtClean="0"/>
              <a:t>Production et diffusion des documents accessibles pour tout le monde;</a:t>
            </a:r>
          </a:p>
          <a:p>
            <a:pPr lvl="0"/>
            <a:r>
              <a:rPr lang="af-ZA" dirty="0" smtClean="0"/>
              <a:t>Collaboration avec la masse média dans la diffusion des informations;</a:t>
            </a:r>
          </a:p>
          <a:p>
            <a:pPr lvl="0"/>
            <a:r>
              <a:rPr lang="fr-BE" dirty="0" smtClean="0"/>
              <a:t>Organisation des ateliers de sensibilisation suivant les groupes cibles.</a:t>
            </a:r>
            <a:endParaRPr lang="af-ZA" dirty="0" smtClean="0"/>
          </a:p>
          <a:p>
            <a:endParaRPr lang="af-Z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6336704"/>
          </a:xfrm>
        </p:spPr>
        <p:txBody>
          <a:bodyPr/>
          <a:lstStyle/>
          <a:p>
            <a:r>
              <a:rPr lang="fr-BE" b="1" dirty="0" smtClean="0"/>
              <a:t>Editer et disséminer le bulletin scientifique de l’INECN au niveau national</a:t>
            </a:r>
          </a:p>
          <a:p>
            <a:pPr lvl="0"/>
            <a:r>
              <a:rPr lang="fr-BE" dirty="0" smtClean="0"/>
              <a:t>Publication des numéros 10, 11 et 12 du bulletin scientifique de l’INECN sur la biodiversité; </a:t>
            </a:r>
          </a:p>
          <a:p>
            <a:pPr lvl="0"/>
            <a:r>
              <a:rPr lang="fr-BE" dirty="0" smtClean="0"/>
              <a:t>Révision du texte éditorial a eu lieu en janvier 2014</a:t>
            </a:r>
            <a:endParaRPr lang="af-ZA" dirty="0" smtClean="0"/>
          </a:p>
          <a:p>
            <a:pPr>
              <a:buNone/>
            </a:pPr>
            <a:endParaRPr lang="fr-BE" b="1" dirty="0" smtClean="0">
              <a:solidFill>
                <a:srgbClr val="0070C0"/>
              </a:solidFill>
            </a:endParaRPr>
          </a:p>
          <a:p>
            <a:endParaRPr lang="af-ZA" b="1" dirty="0">
              <a:solidFill>
                <a:srgbClr val="0070C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6336704"/>
          </a:xfrm>
        </p:spPr>
        <p:txBody>
          <a:bodyPr>
            <a:normAutofit/>
          </a:bodyPr>
          <a:lstStyle/>
          <a:p>
            <a:pPr>
              <a:buNone/>
            </a:pPr>
            <a:r>
              <a:rPr lang="af-ZA" b="1" i="1" dirty="0" smtClean="0">
                <a:solidFill>
                  <a:srgbClr val="00B050"/>
                </a:solidFill>
              </a:rPr>
              <a:t>Objectif 4: </a:t>
            </a:r>
            <a:r>
              <a:rPr lang="af-ZA" b="1" i="1" dirty="0" smtClean="0">
                <a:solidFill>
                  <a:srgbClr val="FF0000"/>
                </a:solidFill>
              </a:rPr>
              <a:t>D’ici à 2020</a:t>
            </a:r>
            <a:r>
              <a:rPr lang="af-ZA" b="1" i="1" dirty="0" smtClean="0">
                <a:solidFill>
                  <a:srgbClr val="00B050"/>
                </a:solidFill>
              </a:rPr>
              <a:t>, édifier une bibliothèque nationale de référence en matière de diversité biologique</a:t>
            </a:r>
          </a:p>
          <a:p>
            <a:r>
              <a:rPr lang="af-ZA" dirty="0" smtClean="0"/>
              <a:t>Deux formations ont été organisées sur la gestion de la bibliothèque </a:t>
            </a:r>
          </a:p>
          <a:p>
            <a:endParaRPr lang="af-ZA" dirty="0" smtClean="0"/>
          </a:p>
          <a:p>
            <a:pPr>
              <a:buNone/>
            </a:pPr>
            <a:endParaRPr lang="af-ZA" b="1" i="1" dirty="0" smtClean="0">
              <a:solidFill>
                <a:srgbClr val="00B050"/>
              </a:solidFill>
            </a:endParaRPr>
          </a:p>
        </p:txBody>
      </p:sp>
      <p:pic>
        <p:nvPicPr>
          <p:cNvPr id="4" name="Picture 2"/>
          <p:cNvPicPr>
            <a:picLocks noChangeAspect="1" noChangeArrowheads="1"/>
          </p:cNvPicPr>
          <p:nvPr/>
        </p:nvPicPr>
        <p:blipFill>
          <a:blip r:embed="rId2" cstate="print"/>
          <a:srcRect/>
          <a:stretch>
            <a:fillRect/>
          </a:stretch>
        </p:blipFill>
        <p:spPr bwMode="auto">
          <a:xfrm>
            <a:off x="395536" y="2924944"/>
            <a:ext cx="5875306" cy="39330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6336704"/>
          </a:xfrm>
        </p:spPr>
        <p:txBody>
          <a:bodyPr>
            <a:normAutofit fontScale="92500" lnSpcReduction="20000"/>
          </a:bodyPr>
          <a:lstStyle/>
          <a:p>
            <a:pPr lvl="0"/>
            <a:r>
              <a:rPr lang="af-ZA" dirty="0" smtClean="0"/>
              <a:t>2007, lancement officiel de cette deuxième version du Site web et adhésion aux projets de sensibilisation mis en place par le CHM-belge</a:t>
            </a:r>
          </a:p>
          <a:p>
            <a:r>
              <a:rPr lang="af-ZA" dirty="0" smtClean="0"/>
              <a:t> </a:t>
            </a:r>
            <a:r>
              <a:rPr lang="fr-BE" dirty="0" smtClean="0"/>
              <a:t>En 2010, le partenariat entre le Burundi et la Belgique, un mémorandum d’accord a été signé pour les activités 2010-2012. Ce mémorandum d’accord est intitulé « </a:t>
            </a:r>
            <a:r>
              <a:rPr lang="fr-BE" i="1" dirty="0" smtClean="0"/>
              <a:t>Appui aux activités </a:t>
            </a:r>
            <a:r>
              <a:rPr lang="af-ZA" i="1" dirty="0" smtClean="0"/>
              <a:t>de l’INECN axées sur la recherche, l’échange d’information et la conservation de la biodiversité des aires protégées au Burundi (Période 2010-2012)”. </a:t>
            </a:r>
            <a:endParaRPr lang="af-ZA" dirty="0" smtClean="0"/>
          </a:p>
          <a:p>
            <a:r>
              <a:rPr lang="af-ZA" dirty="0" smtClean="0"/>
              <a:t> 2012, extension des Points Focaux interinstitutionnels  et élaboration de la SNPA-CHM</a:t>
            </a:r>
          </a:p>
          <a:p>
            <a:r>
              <a:rPr lang="af-ZA" dirty="0" smtClean="0"/>
              <a:t> 2013 signature d’un </a:t>
            </a:r>
            <a:r>
              <a:rPr lang="fr-BE" dirty="0" smtClean="0"/>
              <a:t>mémorandum </a:t>
            </a:r>
            <a:r>
              <a:rPr lang="af-ZA" dirty="0" smtClean="0"/>
              <a:t>d’accord intérimaire</a:t>
            </a:r>
            <a:endParaRPr lang="fr-BE" dirty="0" smtClean="0"/>
          </a:p>
          <a:p>
            <a:r>
              <a:rPr lang="fr-BE" dirty="0" smtClean="0">
                <a:solidFill>
                  <a:srgbClr val="FF0000"/>
                </a:solidFill>
              </a:rPr>
              <a:t>2014 Signature d’un mémorandum d’accord 2014-2016 (Juin)</a:t>
            </a:r>
            <a:endParaRPr lang="af-ZA" dirty="0" smtClean="0">
              <a:solidFill>
                <a:srgbClr val="FF0000"/>
              </a:solidFill>
            </a:endParaRPr>
          </a:p>
          <a:p>
            <a:endParaRPr lang="af-Z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6264696"/>
          </a:xfrm>
        </p:spPr>
        <p:txBody>
          <a:bodyPr>
            <a:normAutofit/>
          </a:bodyPr>
          <a:lstStyle/>
          <a:p>
            <a:r>
              <a:rPr lang="af-ZA" dirty="0" smtClean="0"/>
              <a:t>Mise à la disposition de la bibliothèque des étagères de classement des livres</a:t>
            </a:r>
          </a:p>
          <a:p>
            <a:r>
              <a:rPr lang="fr-BE" dirty="0" smtClean="0"/>
              <a:t>Mise à la disposition de la Bibliothèque le logiciel WINISIS pour l'automatisation des livres acquis dans l'ordinateur</a:t>
            </a:r>
            <a:endParaRPr lang="af-ZA" dirty="0" smtClean="0"/>
          </a:p>
          <a:p>
            <a:r>
              <a:rPr lang="fr-BE" dirty="0" smtClean="0"/>
              <a:t>Mise à la disposition de la bibliothèque un document de Classification Décimale Universelle</a:t>
            </a:r>
          </a:p>
          <a:p>
            <a:r>
              <a:rPr lang="fr-BE" dirty="0" err="1" smtClean="0"/>
              <a:t>Disponibilisation</a:t>
            </a:r>
            <a:r>
              <a:rPr lang="fr-BE" dirty="0" smtClean="0"/>
              <a:t> des outils informatiques (ordinateurs, scanner, etc. )</a:t>
            </a:r>
          </a:p>
          <a:p>
            <a:endParaRPr lang="af-Z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88640"/>
            <a:ext cx="8712968" cy="6408712"/>
          </a:xfrm>
        </p:spPr>
        <p:txBody>
          <a:bodyPr>
            <a:normAutofit fontScale="92500"/>
          </a:bodyPr>
          <a:lstStyle/>
          <a:p>
            <a:pPr>
              <a:buNone/>
            </a:pPr>
            <a:r>
              <a:rPr lang="fr-BE" b="1" dirty="0">
                <a:solidFill>
                  <a:srgbClr val="FF0000"/>
                </a:solidFill>
              </a:rPr>
              <a:t>Axe stratégique 3: Facilitation et renforcement de la coopération scientifique et technique</a:t>
            </a:r>
            <a:endParaRPr lang="af-ZA" dirty="0">
              <a:solidFill>
                <a:srgbClr val="FF0000"/>
              </a:solidFill>
            </a:endParaRPr>
          </a:p>
          <a:p>
            <a:pPr>
              <a:buNone/>
            </a:pPr>
            <a:r>
              <a:rPr lang="fr-BE" b="1" i="1" dirty="0" smtClean="0">
                <a:solidFill>
                  <a:srgbClr val="00B050"/>
                </a:solidFill>
              </a:rPr>
              <a:t>Objectif </a:t>
            </a:r>
            <a:r>
              <a:rPr lang="fr-BE" b="1" i="1" dirty="0">
                <a:solidFill>
                  <a:srgbClr val="00B050"/>
                </a:solidFill>
              </a:rPr>
              <a:t>1: </a:t>
            </a:r>
            <a:r>
              <a:rPr lang="fr-BE" b="1" i="1" dirty="0">
                <a:solidFill>
                  <a:srgbClr val="FF0000"/>
                </a:solidFill>
              </a:rPr>
              <a:t>D’ici à 2016</a:t>
            </a:r>
            <a:r>
              <a:rPr lang="fr-BE" b="1" i="1" dirty="0">
                <a:solidFill>
                  <a:srgbClr val="00B050"/>
                </a:solidFill>
              </a:rPr>
              <a:t>, créer et maintenir des réseaux d’échange d’information en matière de diversité Biologique</a:t>
            </a:r>
            <a:endParaRPr lang="af-ZA" dirty="0">
              <a:solidFill>
                <a:srgbClr val="00B050"/>
              </a:solidFill>
            </a:endParaRPr>
          </a:p>
          <a:p>
            <a:pPr lvl="0"/>
            <a:r>
              <a:rPr lang="af-ZA" dirty="0" smtClean="0"/>
              <a:t>Organisation de deux réunions annuellement des des points focaux interinstitutionnels</a:t>
            </a:r>
          </a:p>
          <a:p>
            <a:pPr lvl="0"/>
            <a:r>
              <a:rPr lang="af-ZA" dirty="0" smtClean="0"/>
              <a:t>Création d’un réseau des Mycologues d’Afrique Centrale à travers la formation régionale (GTI-Belge) </a:t>
            </a:r>
          </a:p>
          <a:p>
            <a:pPr lvl="0"/>
            <a:r>
              <a:rPr lang="af-ZA" dirty="0" smtClean="0"/>
              <a:t>Publication  et mise à jour d’une liste des experts suivant différents thèmes pour faciliter la communication et la collaboration au niveau national, régional et international</a:t>
            </a:r>
          </a:p>
          <a:p>
            <a:pPr>
              <a:buNone/>
            </a:pPr>
            <a:endParaRPr lang="af-Z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260648"/>
            <a:ext cx="8784976" cy="6408712"/>
          </a:xfrm>
        </p:spPr>
        <p:txBody>
          <a:bodyPr>
            <a:normAutofit/>
          </a:bodyPr>
          <a:lstStyle/>
          <a:p>
            <a:pPr>
              <a:buNone/>
            </a:pPr>
            <a:r>
              <a:rPr lang="fr-BE" sz="3800" b="1" dirty="0">
                <a:solidFill>
                  <a:srgbClr val="FF0000"/>
                </a:solidFill>
                <a:latin typeface="Times New Roman" pitchFamily="18" charset="0"/>
                <a:cs typeface="Times New Roman" pitchFamily="18" charset="0"/>
              </a:rPr>
              <a:t>Axe stratégique 4: </a:t>
            </a:r>
            <a:r>
              <a:rPr lang="af-ZA" sz="3800" b="1" dirty="0">
                <a:solidFill>
                  <a:srgbClr val="FF0000"/>
                </a:solidFill>
                <a:latin typeface="Times New Roman" pitchFamily="18" charset="0"/>
                <a:cs typeface="Times New Roman" pitchFamily="18" charset="0"/>
              </a:rPr>
              <a:t>Instauration d’un mécanisme financier pour le CHM-Burundais </a:t>
            </a:r>
            <a:endParaRPr lang="af-ZA" sz="3800" dirty="0">
              <a:solidFill>
                <a:srgbClr val="FF0000"/>
              </a:solidFill>
              <a:latin typeface="Times New Roman" pitchFamily="18" charset="0"/>
              <a:cs typeface="Times New Roman" pitchFamily="18" charset="0"/>
            </a:endParaRPr>
          </a:p>
          <a:p>
            <a:pPr lvl="0">
              <a:buNone/>
            </a:pPr>
            <a:r>
              <a:rPr lang="af-ZA" dirty="0" smtClean="0"/>
              <a:t>-  Projets  développés dans le cadre du mémorandum d’accord avec la belgique (mémoradum 2010-2012, 2013, 2014-2016)</a:t>
            </a:r>
          </a:p>
          <a:p>
            <a:pPr lvl="0">
              <a:buFontTx/>
              <a:buChar char="-"/>
            </a:pPr>
            <a:r>
              <a:rPr lang="af-ZA" dirty="0" smtClean="0"/>
              <a:t>Fonds  du FEM  pour le CHM: formation, équipement et maintenance;</a:t>
            </a:r>
          </a:p>
          <a:p>
            <a:pPr>
              <a:buFontTx/>
              <a:buChar char="-"/>
            </a:pPr>
            <a:r>
              <a:rPr lang="fr-FR" dirty="0" smtClean="0"/>
              <a:t>Intégration de la SNPA-CHM dans la PIMRF</a:t>
            </a:r>
          </a:p>
          <a:p>
            <a:endParaRPr lang="af-Z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60648"/>
            <a:ext cx="8075240" cy="2160240"/>
          </a:xfrm>
        </p:spPr>
        <p:txBody>
          <a:bodyPr>
            <a:normAutofit/>
          </a:bodyPr>
          <a:lstStyle/>
          <a:p>
            <a:r>
              <a:rPr lang="af-ZA" sz="4000" b="1" dirty="0" smtClean="0">
                <a:solidFill>
                  <a:srgbClr val="00B050"/>
                </a:solidFill>
              </a:rPr>
              <a:t>Planification des activités  et préparation du mémorandum d’accord 2014-2016</a:t>
            </a:r>
            <a:endParaRPr lang="af-ZA" sz="4000" dirty="0">
              <a:solidFill>
                <a:srgbClr val="00B05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af-ZA"/>
          </a:p>
        </p:txBody>
      </p:sp>
      <p:pic>
        <p:nvPicPr>
          <p:cNvPr id="4" name="Espace réservé du contenu 3" descr="C:\Users\pc\AppData\Local\Microsoft\Windows\Temporary Internet Files\Content.Word\DSCN6056.jpg"/>
          <p:cNvPicPr>
            <a:picLocks noGrp="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0106"/>
          </a:xfrm>
        </p:spPr>
        <p:txBody>
          <a:bodyPr/>
          <a:lstStyle/>
          <a:p>
            <a:r>
              <a:rPr lang="af-ZA" dirty="0" smtClean="0"/>
              <a:t>Différents acteurs du CHM</a:t>
            </a:r>
            <a:endParaRPr lang="af-ZA"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191497" y="1600200"/>
            <a:ext cx="6761006"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200" b="1" dirty="0" smtClean="0">
                <a:solidFill>
                  <a:srgbClr val="FF0000"/>
                </a:solidFill>
              </a:rPr>
              <a:t>Objectif 1:</a:t>
            </a:r>
            <a:r>
              <a:rPr lang="fr-FR" sz="3200" b="1" i="1" dirty="0" smtClean="0">
                <a:solidFill>
                  <a:srgbClr val="FF0000"/>
                </a:solidFill>
              </a:rPr>
              <a:t> Renforcement des systèmes de suivi de la dynamique des  habitats et de la biodiversité pour une bonne conservation des aires protégées</a:t>
            </a:r>
            <a:r>
              <a:rPr lang="af-ZA" sz="3200" dirty="0" smtClean="0">
                <a:solidFill>
                  <a:srgbClr val="FF0000"/>
                </a:solidFill>
              </a:rPr>
              <a:t/>
            </a:r>
            <a:br>
              <a:rPr lang="af-ZA" sz="3200" dirty="0" smtClean="0">
                <a:solidFill>
                  <a:srgbClr val="FF0000"/>
                </a:solidFill>
              </a:rPr>
            </a:br>
            <a:endParaRPr lang="af-ZA" sz="3200" dirty="0">
              <a:solidFill>
                <a:srgbClr val="FF0000"/>
              </a:solidFill>
            </a:endParaRPr>
          </a:p>
        </p:txBody>
      </p:sp>
      <p:sp>
        <p:nvSpPr>
          <p:cNvPr id="3" name="Espace réservé du contenu 2"/>
          <p:cNvSpPr>
            <a:spLocks noGrp="1"/>
          </p:cNvSpPr>
          <p:nvPr>
            <p:ph idx="1"/>
          </p:nvPr>
        </p:nvSpPr>
        <p:spPr>
          <a:xfrm>
            <a:off x="251520" y="1412776"/>
            <a:ext cx="8640960" cy="5184576"/>
          </a:xfrm>
        </p:spPr>
        <p:txBody>
          <a:bodyPr>
            <a:normAutofit fontScale="85000" lnSpcReduction="20000"/>
          </a:bodyPr>
          <a:lstStyle/>
          <a:p>
            <a:endParaRPr lang="af-ZA" dirty="0" smtClean="0"/>
          </a:p>
          <a:p>
            <a:pPr lvl="0"/>
            <a:r>
              <a:rPr lang="fr-FR" dirty="0" smtClean="0"/>
              <a:t>Faire une base de données de toutes les espèces connues des Parcs Nationaux de la Kibira, Ruvubu et de la Rusizi, et les photos y relatives;</a:t>
            </a:r>
            <a:endParaRPr lang="af-ZA" dirty="0" smtClean="0"/>
          </a:p>
          <a:p>
            <a:pPr lvl="0"/>
            <a:r>
              <a:rPr lang="fr-FR" dirty="0" smtClean="0"/>
              <a:t>Renforcer des Herbiers des Parcs Nationaux de la Kibira, Ruvubu et de la Rusizi;</a:t>
            </a:r>
            <a:endParaRPr lang="af-ZA" dirty="0" smtClean="0"/>
          </a:p>
          <a:p>
            <a:pPr lvl="0"/>
            <a:r>
              <a:rPr lang="fr-FR" dirty="0" smtClean="0"/>
              <a:t>Etablir un système fonctionnel de collecte des données;</a:t>
            </a:r>
            <a:endParaRPr lang="af-ZA" dirty="0" smtClean="0"/>
          </a:p>
          <a:p>
            <a:pPr lvl="0"/>
            <a:r>
              <a:rPr lang="fr-FR" dirty="0" smtClean="0"/>
              <a:t>Former le personnel de niveau supérieur sur la collecte, l’enregistrement et l’interprétation des données;</a:t>
            </a:r>
            <a:endParaRPr lang="af-ZA" dirty="0" smtClean="0"/>
          </a:p>
          <a:p>
            <a:pPr lvl="0"/>
            <a:r>
              <a:rPr lang="fr-FR" dirty="0" smtClean="0"/>
              <a:t>Mettre en place et à jour une base de données et transférer continuellement les données;</a:t>
            </a:r>
            <a:endParaRPr lang="af-ZA" dirty="0" smtClean="0"/>
          </a:p>
          <a:p>
            <a:pPr lvl="0"/>
            <a:r>
              <a:rPr lang="fr-FR" dirty="0" smtClean="0"/>
              <a:t>Former le personnel de niveau de base sur la collecte des données.</a:t>
            </a:r>
            <a:endParaRPr lang="af-ZA" dirty="0" smtClean="0"/>
          </a:p>
          <a:p>
            <a:endParaRPr lang="af-Z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6264696"/>
          </a:xfrm>
        </p:spPr>
        <p:txBody>
          <a:bodyPr>
            <a:normAutofit/>
          </a:bodyPr>
          <a:lstStyle/>
          <a:p>
            <a:pPr>
              <a:buNone/>
            </a:pPr>
            <a:r>
              <a:rPr lang="fr-FR" b="1" dirty="0" smtClean="0">
                <a:solidFill>
                  <a:srgbClr val="FF0000"/>
                </a:solidFill>
              </a:rPr>
              <a:t>Objectif 2: </a:t>
            </a:r>
            <a:r>
              <a:rPr lang="fr-FR" b="1" i="1" dirty="0" smtClean="0">
                <a:solidFill>
                  <a:srgbClr val="FF0000"/>
                </a:solidFill>
              </a:rPr>
              <a:t>Evaluation et valorisation des services </a:t>
            </a:r>
            <a:r>
              <a:rPr lang="fr-FR" b="1" i="1" dirty="0" err="1" smtClean="0">
                <a:solidFill>
                  <a:srgbClr val="FF0000"/>
                </a:solidFill>
              </a:rPr>
              <a:t>écosystémiques</a:t>
            </a:r>
            <a:r>
              <a:rPr lang="fr-FR" b="1" i="1" dirty="0" smtClean="0">
                <a:solidFill>
                  <a:srgbClr val="FF0000"/>
                </a:solidFill>
              </a:rPr>
              <a:t> dans les aires protégées</a:t>
            </a:r>
            <a:endParaRPr lang="af-ZA" dirty="0" smtClean="0">
              <a:solidFill>
                <a:srgbClr val="FF0000"/>
              </a:solidFill>
            </a:endParaRPr>
          </a:p>
          <a:p>
            <a:pPr>
              <a:buNone/>
            </a:pPr>
            <a:endParaRPr lang="af-ZA" dirty="0" smtClean="0"/>
          </a:p>
          <a:p>
            <a:pPr lvl="0"/>
            <a:r>
              <a:rPr lang="fr-FR" dirty="0" smtClean="0"/>
              <a:t>Mener  une étude nationale d’inventaire des SE au Burundi;</a:t>
            </a:r>
            <a:endParaRPr lang="af-ZA" dirty="0" smtClean="0"/>
          </a:p>
          <a:p>
            <a:pPr lvl="0"/>
            <a:r>
              <a:rPr lang="fr-FR" dirty="0" smtClean="0"/>
              <a:t>Poursuivre une recherche sur la productivité de champignons sauvages comestibles;</a:t>
            </a:r>
            <a:endParaRPr lang="af-ZA" dirty="0" smtClean="0"/>
          </a:p>
          <a:p>
            <a:pPr lvl="0"/>
            <a:r>
              <a:rPr lang="fr-FR" dirty="0" smtClean="0"/>
              <a:t>Mener des recherches sur la taxonomie des pollinisateurs.</a:t>
            </a:r>
            <a:endParaRPr lang="af-ZA" dirty="0" smtClean="0"/>
          </a:p>
          <a:p>
            <a:endParaRPr lang="af-Z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60648"/>
            <a:ext cx="8640960" cy="6192688"/>
          </a:xfrm>
        </p:spPr>
        <p:txBody>
          <a:bodyPr>
            <a:normAutofit/>
          </a:bodyPr>
          <a:lstStyle/>
          <a:p>
            <a:pPr>
              <a:buNone/>
            </a:pPr>
            <a:r>
              <a:rPr lang="fr-FR" b="1" dirty="0" smtClean="0">
                <a:solidFill>
                  <a:srgbClr val="FF0000"/>
                </a:solidFill>
              </a:rPr>
              <a:t>Objectif 3: </a:t>
            </a:r>
            <a:r>
              <a:rPr lang="fr-FR" b="1" i="1" dirty="0" smtClean="0">
                <a:solidFill>
                  <a:srgbClr val="FF0000"/>
                </a:solidFill>
              </a:rPr>
              <a:t>Développement de la prise de conscience sur des questions pertinentes de  la biodiversité</a:t>
            </a:r>
            <a:endParaRPr lang="af-ZA" dirty="0" smtClean="0">
              <a:solidFill>
                <a:srgbClr val="FF0000"/>
              </a:solidFill>
            </a:endParaRPr>
          </a:p>
          <a:p>
            <a:pPr>
              <a:buNone/>
            </a:pPr>
            <a:endParaRPr lang="af-ZA" dirty="0" smtClean="0"/>
          </a:p>
          <a:p>
            <a:pPr lvl="0"/>
            <a:r>
              <a:rPr lang="fr-FR" dirty="0" smtClean="0"/>
              <a:t>Mener une étude de base sur la perception de l’objectif 1 d’AICHI au Burundi;</a:t>
            </a:r>
            <a:endParaRPr lang="af-ZA" dirty="0" smtClean="0"/>
          </a:p>
          <a:p>
            <a:pPr lvl="0"/>
            <a:r>
              <a:rPr lang="fr-FR" dirty="0" smtClean="0"/>
              <a:t>Confectionner des outils de sensibilisation par problèmes clés de la biodiversité et suivant les groupes cibles;</a:t>
            </a:r>
            <a:endParaRPr lang="af-ZA" dirty="0" smtClean="0"/>
          </a:p>
          <a:p>
            <a:pPr lvl="0"/>
            <a:r>
              <a:rPr lang="fr-FR" dirty="0" smtClean="0"/>
              <a:t>Sensibiliser les groupes cibles sur les enjeux du Protocole de Nagoya.</a:t>
            </a:r>
            <a:endParaRPr lang="af-ZA" dirty="0" smtClean="0"/>
          </a:p>
          <a:p>
            <a:endParaRPr lang="af-Z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0"/>
            <a:ext cx="8784976" cy="6408712"/>
          </a:xfrm>
        </p:spPr>
        <p:txBody>
          <a:bodyPr>
            <a:noAutofit/>
          </a:bodyPr>
          <a:lstStyle/>
          <a:p>
            <a:pPr>
              <a:buNone/>
            </a:pPr>
            <a:r>
              <a:rPr lang="fr-FR" sz="2800" b="1" dirty="0" smtClean="0">
                <a:solidFill>
                  <a:srgbClr val="FF0000"/>
                </a:solidFill>
              </a:rPr>
              <a:t>Objectif 4: </a:t>
            </a:r>
            <a:r>
              <a:rPr lang="fr-FR" sz="2800" b="1" i="1" dirty="0" smtClean="0">
                <a:solidFill>
                  <a:srgbClr val="FF0000"/>
                </a:solidFill>
              </a:rPr>
              <a:t>Renforcement des mécanismes d’échange d’information sur la biodiversité</a:t>
            </a:r>
            <a:endParaRPr lang="af-ZA" sz="2800" dirty="0" smtClean="0">
              <a:solidFill>
                <a:srgbClr val="FF0000"/>
              </a:solidFill>
            </a:endParaRPr>
          </a:p>
          <a:p>
            <a:pPr>
              <a:buNone/>
            </a:pPr>
            <a:endParaRPr lang="af-ZA" sz="2800" dirty="0" smtClean="0"/>
          </a:p>
          <a:p>
            <a:pPr lvl="0"/>
            <a:r>
              <a:rPr lang="fr-FR" sz="2800" dirty="0" smtClean="0"/>
              <a:t>Assurer un approvisionnement continu en électricité pour les ordinateurs et l’internet (plaques solaires);</a:t>
            </a:r>
            <a:endParaRPr lang="af-ZA" sz="2800" dirty="0" smtClean="0"/>
          </a:p>
          <a:p>
            <a:pPr lvl="0"/>
            <a:r>
              <a:rPr lang="fr-FR" sz="2800" dirty="0" smtClean="0"/>
              <a:t>Assurer la connexion-internet ;</a:t>
            </a:r>
            <a:endParaRPr lang="af-ZA" sz="2800" dirty="0" smtClean="0"/>
          </a:p>
          <a:p>
            <a:pPr lvl="0"/>
            <a:r>
              <a:rPr lang="fr-BE" sz="2800" dirty="0" smtClean="0"/>
              <a:t>Organiser 3 réunions des Points focaux interinstitutionnels du CHM;</a:t>
            </a:r>
            <a:endParaRPr lang="af-ZA" sz="2800" dirty="0" smtClean="0"/>
          </a:p>
          <a:p>
            <a:pPr lvl="0"/>
            <a:r>
              <a:rPr lang="fr-FR" sz="2800" dirty="0" smtClean="0"/>
              <a:t>Publier et diffuser le numéro 13 du bulletin scientifique de l’INECN;</a:t>
            </a:r>
            <a:endParaRPr lang="af-ZA" sz="2800" dirty="0" smtClean="0"/>
          </a:p>
          <a:p>
            <a:pPr lvl="0"/>
            <a:r>
              <a:rPr lang="fr-FR" sz="2800" dirty="0" smtClean="0"/>
              <a:t>Former les bibliothécaires sur  l’utilisation du logiciel WINISIS et sur la recherche et la diffusion de l’information documentaire;</a:t>
            </a:r>
            <a:endParaRPr lang="af-ZA" sz="2800" dirty="0" smtClean="0"/>
          </a:p>
          <a:p>
            <a:pPr>
              <a:buNone/>
            </a:pPr>
            <a:endParaRPr lang="af-ZA"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712968" cy="778098"/>
          </a:xfrm>
        </p:spPr>
        <p:txBody>
          <a:bodyPr>
            <a:normAutofit fontScale="90000"/>
          </a:bodyPr>
          <a:lstStyle/>
          <a:p>
            <a:r>
              <a:rPr lang="af-ZA" b="1" dirty="0" smtClean="0">
                <a:solidFill>
                  <a:srgbClr val="00B050"/>
                </a:solidFill>
              </a:rPr>
              <a:t>Système de fonctionnement du CHM-Burundais</a:t>
            </a:r>
            <a:endParaRPr lang="af-ZA" b="1" dirty="0">
              <a:solidFill>
                <a:srgbClr val="00B050"/>
              </a:solidFill>
            </a:endParaRPr>
          </a:p>
        </p:txBody>
      </p:sp>
      <p:sp>
        <p:nvSpPr>
          <p:cNvPr id="3" name="Espace réservé du contenu 2"/>
          <p:cNvSpPr>
            <a:spLocks noGrp="1"/>
          </p:cNvSpPr>
          <p:nvPr>
            <p:ph idx="1"/>
          </p:nvPr>
        </p:nvSpPr>
        <p:spPr>
          <a:xfrm>
            <a:off x="251520" y="1412776"/>
            <a:ext cx="8712968" cy="5040560"/>
          </a:xfrm>
        </p:spPr>
        <p:txBody>
          <a:bodyPr>
            <a:normAutofit lnSpcReduction="10000"/>
          </a:bodyPr>
          <a:lstStyle/>
          <a:p>
            <a:pPr>
              <a:buNone/>
            </a:pPr>
            <a:r>
              <a:rPr lang="af-ZA" dirty="0" smtClean="0"/>
              <a:t>- Site web: http://bi.chm-cbd.net</a:t>
            </a:r>
          </a:p>
          <a:p>
            <a:pPr>
              <a:buFontTx/>
              <a:buChar char="-"/>
            </a:pPr>
            <a:r>
              <a:rPr lang="af-ZA" dirty="0" smtClean="0"/>
              <a:t>Collecte et publication des informations sur le wen et sur les support non Web</a:t>
            </a:r>
          </a:p>
          <a:p>
            <a:pPr>
              <a:buNone/>
            </a:pPr>
            <a:r>
              <a:rPr lang="af-ZA" dirty="0" smtClean="0"/>
              <a:t>-  Implication ou encouragement pour la recherche sur la biodiversité sur  des questions pertinentes</a:t>
            </a:r>
          </a:p>
          <a:p>
            <a:pPr>
              <a:buNone/>
            </a:pPr>
            <a:r>
              <a:rPr lang="af-ZA" dirty="0" smtClean="0"/>
              <a:t>-  Edition du Bulletin scientifique de l’INECN </a:t>
            </a:r>
          </a:p>
          <a:p>
            <a:pPr>
              <a:buFontTx/>
              <a:buChar char="-"/>
            </a:pPr>
            <a:r>
              <a:rPr lang="af-ZA" dirty="0" smtClean="0"/>
              <a:t>Bibliothèque de référence en biodiversité en biodiversité</a:t>
            </a:r>
          </a:p>
          <a:p>
            <a:pPr>
              <a:buNone/>
            </a:pPr>
            <a:r>
              <a:rPr lang="af-ZA" b="1" dirty="0" smtClean="0">
                <a:solidFill>
                  <a:schemeClr val="accent1"/>
                </a:solidFill>
              </a:rPr>
              <a:t>Pour la mise en oeuvre de la SNPAB partant pour la mise en oeuvre de la CDB</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274638"/>
            <a:ext cx="8712968" cy="994122"/>
          </a:xfrm>
        </p:spPr>
        <p:txBody>
          <a:bodyPr>
            <a:normAutofit fontScale="90000"/>
          </a:bodyPr>
          <a:lstStyle/>
          <a:p>
            <a:r>
              <a:rPr lang="af-ZA" b="1" dirty="0">
                <a:solidFill>
                  <a:srgbClr val="00B050"/>
                </a:solidFill>
              </a:rPr>
              <a:t>Opportunités pour </a:t>
            </a:r>
            <a:r>
              <a:rPr lang="af-ZA" b="1" dirty="0" smtClean="0">
                <a:solidFill>
                  <a:srgbClr val="00B050"/>
                </a:solidFill>
              </a:rPr>
              <a:t>l’accroissement du CHM</a:t>
            </a:r>
            <a:r>
              <a:rPr lang="af-ZA" b="1" dirty="0" smtClean="0">
                <a:solidFill>
                  <a:srgbClr val="FF0000"/>
                </a:solidFill>
              </a:rPr>
              <a:t/>
            </a:r>
            <a:br>
              <a:rPr lang="af-ZA" b="1" dirty="0" smtClean="0">
                <a:solidFill>
                  <a:srgbClr val="FF0000"/>
                </a:solidFill>
              </a:rPr>
            </a:br>
            <a:endParaRPr lang="af-ZA" dirty="0">
              <a:solidFill>
                <a:srgbClr val="FF0000"/>
              </a:solidFill>
            </a:endParaRPr>
          </a:p>
        </p:txBody>
      </p:sp>
      <p:sp>
        <p:nvSpPr>
          <p:cNvPr id="3" name="Espace réservé du contenu 2"/>
          <p:cNvSpPr>
            <a:spLocks noGrp="1"/>
          </p:cNvSpPr>
          <p:nvPr>
            <p:ph idx="1"/>
          </p:nvPr>
        </p:nvSpPr>
        <p:spPr>
          <a:xfrm>
            <a:off x="251520" y="1268760"/>
            <a:ext cx="8568952" cy="5400600"/>
          </a:xfrm>
        </p:spPr>
        <p:txBody>
          <a:bodyPr>
            <a:normAutofit/>
          </a:bodyPr>
          <a:lstStyle/>
          <a:p>
            <a:pPr lvl="0"/>
            <a:r>
              <a:rPr lang="fr-BE" dirty="0"/>
              <a:t>Le Burundi </a:t>
            </a:r>
            <a:r>
              <a:rPr lang="fr-BE" dirty="0" smtClean="0"/>
              <a:t>va adopter </a:t>
            </a:r>
            <a:r>
              <a:rPr lang="fr-BE" dirty="0"/>
              <a:t>l’usage de la </a:t>
            </a:r>
            <a:r>
              <a:rPr lang="fr-BE" dirty="0" smtClean="0"/>
              <a:t>faible optique</a:t>
            </a:r>
            <a:endParaRPr lang="af-ZA" dirty="0"/>
          </a:p>
          <a:p>
            <a:pPr lvl="0"/>
            <a:r>
              <a:rPr lang="fr-BE" dirty="0" smtClean="0"/>
              <a:t>Plusieurs </a:t>
            </a:r>
            <a:r>
              <a:rPr lang="fr-BE" dirty="0"/>
              <a:t>pays de la sous-région ont déjà développé le </a:t>
            </a:r>
            <a:r>
              <a:rPr lang="fr-BE" dirty="0" smtClean="0"/>
              <a:t>CHM,</a:t>
            </a:r>
            <a:endParaRPr lang="af-ZA" dirty="0"/>
          </a:p>
          <a:p>
            <a:pPr lvl="0"/>
            <a:r>
              <a:rPr lang="fr-BE" dirty="0"/>
              <a:t>Accroissement de la volonté de publier les articles </a:t>
            </a:r>
            <a:r>
              <a:rPr lang="fr-BE" dirty="0" smtClean="0"/>
              <a:t>scientifiques,  </a:t>
            </a:r>
            <a:endParaRPr lang="af-ZA" dirty="0"/>
          </a:p>
          <a:p>
            <a:pPr lvl="0"/>
            <a:r>
              <a:rPr lang="fr-BE" dirty="0" smtClean="0"/>
              <a:t>Plusieurs informations et données sont constamment produites </a:t>
            </a:r>
            <a:r>
              <a:rPr lang="af-ZA" dirty="0" smtClean="0"/>
              <a:t>dans des institutions en collaboration,</a:t>
            </a:r>
          </a:p>
          <a:p>
            <a:pPr lvl="0"/>
            <a:r>
              <a:rPr lang="fr-BE" dirty="0" smtClean="0"/>
              <a:t>La </a:t>
            </a:r>
            <a:r>
              <a:rPr lang="fr-BE" dirty="0"/>
              <a:t>Belgique élabore son programme </a:t>
            </a:r>
            <a:r>
              <a:rPr lang="fr-BE" dirty="0" smtClean="0"/>
              <a:t>2014-2018</a:t>
            </a:r>
            <a:endParaRPr lang="af-ZA" dirty="0"/>
          </a:p>
          <a:p>
            <a:endParaRPr lang="af-Z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ctr">
              <a:buNone/>
            </a:pPr>
            <a:r>
              <a:rPr lang="af-ZA" b="1" dirty="0" smtClean="0"/>
              <a:t>Je vous remecrie</a:t>
            </a:r>
            <a:endParaRPr lang="af-ZA"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332656"/>
            <a:ext cx="8784976" cy="6336704"/>
          </a:xfrm>
        </p:spPr>
        <p:txBody>
          <a:bodyPr>
            <a:normAutofit fontScale="92500" lnSpcReduction="20000"/>
          </a:bodyPr>
          <a:lstStyle/>
          <a:p>
            <a:pPr algn="ctr">
              <a:buNone/>
            </a:pPr>
            <a:r>
              <a:rPr lang="af-ZA" b="1" cap="all" dirty="0" smtClean="0">
                <a:solidFill>
                  <a:srgbClr val="00B050"/>
                </a:solidFill>
              </a:rPr>
              <a:t>SNPA-CHM</a:t>
            </a:r>
          </a:p>
          <a:p>
            <a:pPr>
              <a:buNone/>
            </a:pPr>
            <a:r>
              <a:rPr lang="fr-BE" b="1" dirty="0" smtClean="0">
                <a:solidFill>
                  <a:schemeClr val="accent1"/>
                </a:solidFill>
              </a:rPr>
              <a:t>CHM-Burundais </a:t>
            </a:r>
            <a:r>
              <a:rPr lang="fr-BE" b="1" dirty="0">
                <a:solidFill>
                  <a:schemeClr val="accent1"/>
                </a:solidFill>
              </a:rPr>
              <a:t>attendu en 2020</a:t>
            </a:r>
            <a:endParaRPr lang="af-ZA" dirty="0">
              <a:solidFill>
                <a:schemeClr val="accent1"/>
              </a:solidFill>
            </a:endParaRPr>
          </a:p>
          <a:p>
            <a:pPr lvl="0"/>
            <a:r>
              <a:rPr lang="fr-BE" i="1" dirty="0" smtClean="0"/>
              <a:t>un </a:t>
            </a:r>
            <a:r>
              <a:rPr lang="fr-BE" i="1" dirty="0"/>
              <a:t>outil pour la mise en œuvre renforcée de la </a:t>
            </a:r>
            <a:r>
              <a:rPr lang="fr-BE" i="1" dirty="0" smtClean="0"/>
              <a:t>CBD</a:t>
            </a:r>
            <a:r>
              <a:rPr lang="fr-BE" dirty="0" smtClean="0"/>
              <a:t>. </a:t>
            </a:r>
            <a:endParaRPr lang="af-ZA" dirty="0"/>
          </a:p>
          <a:p>
            <a:pPr lvl="0"/>
            <a:r>
              <a:rPr lang="fr-BE" i="1" dirty="0"/>
              <a:t>un outil d’aide à la décision</a:t>
            </a:r>
            <a:r>
              <a:rPr lang="fr-BE" dirty="0"/>
              <a:t>. </a:t>
            </a:r>
            <a:endParaRPr lang="af-ZA" dirty="0"/>
          </a:p>
          <a:p>
            <a:r>
              <a:rPr lang="fr-BE" i="1" dirty="0"/>
              <a:t>un outil de communication, d’éducation et de </a:t>
            </a:r>
            <a:r>
              <a:rPr lang="fr-BE" i="1" dirty="0" smtClean="0"/>
              <a:t>sensibilisation</a:t>
            </a:r>
            <a:endParaRPr lang="af-ZA" i="1" dirty="0"/>
          </a:p>
          <a:p>
            <a:pPr>
              <a:buNone/>
            </a:pPr>
            <a:r>
              <a:rPr lang="fr-BE" b="1" dirty="0">
                <a:solidFill>
                  <a:schemeClr val="accent1"/>
                </a:solidFill>
              </a:rPr>
              <a:t>Vision Nationale</a:t>
            </a:r>
            <a:endParaRPr lang="af-ZA" dirty="0">
              <a:solidFill>
                <a:schemeClr val="accent1"/>
              </a:solidFill>
            </a:endParaRPr>
          </a:p>
          <a:p>
            <a:r>
              <a:rPr lang="af-ZA" i="1" dirty="0" smtClean="0"/>
              <a:t>D’ici </a:t>
            </a:r>
            <a:r>
              <a:rPr lang="af-ZA" i="1" dirty="0"/>
              <a:t>à 2020, le CHM-Burundais fournit des informations sur les connaissances scientifiques et traditionnelles, les outils, les méthodes, les innovations, les technologies et les meilleures pratiques et sensibilise pour la conservation de la biodiversité, l’utilisation durable des ressources génétiques et le partage juste et équitable  des bénéfices qui en découlent. </a:t>
            </a:r>
            <a:endParaRPr lang="af-ZA" i="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af-ZA" b="1" dirty="0" smtClean="0">
                <a:solidFill>
                  <a:srgbClr val="FF0000"/>
                </a:solidFill>
              </a:rPr>
              <a:t>Axes stratégiques</a:t>
            </a:r>
            <a:r>
              <a:rPr lang="af-ZA" dirty="0" smtClean="0">
                <a:solidFill>
                  <a:srgbClr val="FF0000"/>
                </a:solidFill>
              </a:rPr>
              <a:t/>
            </a:r>
            <a:br>
              <a:rPr lang="af-ZA" dirty="0" smtClean="0">
                <a:solidFill>
                  <a:srgbClr val="FF0000"/>
                </a:solidFill>
              </a:rPr>
            </a:br>
            <a:endParaRPr lang="af-ZA" dirty="0">
              <a:solidFill>
                <a:srgbClr val="FF0000"/>
              </a:solidFill>
            </a:endParaRPr>
          </a:p>
        </p:txBody>
      </p:sp>
      <p:sp>
        <p:nvSpPr>
          <p:cNvPr id="3" name="Espace réservé du contenu 2"/>
          <p:cNvSpPr>
            <a:spLocks noGrp="1"/>
          </p:cNvSpPr>
          <p:nvPr>
            <p:ph idx="1"/>
          </p:nvPr>
        </p:nvSpPr>
        <p:spPr>
          <a:xfrm>
            <a:off x="179512" y="980728"/>
            <a:ext cx="8712968" cy="5688632"/>
          </a:xfrm>
        </p:spPr>
        <p:txBody>
          <a:bodyPr>
            <a:normAutofit lnSpcReduction="10000"/>
          </a:bodyPr>
          <a:lstStyle/>
          <a:p>
            <a:r>
              <a:rPr lang="fr-FR" b="1" dirty="0"/>
              <a:t> </a:t>
            </a:r>
            <a:r>
              <a:rPr lang="af-ZA" dirty="0" smtClean="0"/>
              <a:t>Diffusion </a:t>
            </a:r>
            <a:r>
              <a:rPr lang="af-ZA" dirty="0"/>
              <a:t>d’une manière efficace et efficiente des informations, des connaissances, des données, des outils, des technologies et des pratiques et sensibilisation pour la mise en oeuvre de la CDB;</a:t>
            </a:r>
            <a:endParaRPr lang="af-ZA" b="1" dirty="0"/>
          </a:p>
          <a:p>
            <a:pPr lvl="0"/>
            <a:r>
              <a:rPr lang="fr-BE" dirty="0"/>
              <a:t>Renforcement des capacités du centre d’échange d’information en matière de Biodiversité; </a:t>
            </a:r>
            <a:endParaRPr lang="af-ZA" dirty="0"/>
          </a:p>
          <a:p>
            <a:pPr lvl="0"/>
            <a:r>
              <a:rPr lang="fr-BE" dirty="0"/>
              <a:t>Facilitation et renforcement de la coopération scientifique et technique;</a:t>
            </a:r>
            <a:endParaRPr lang="af-ZA" dirty="0"/>
          </a:p>
          <a:p>
            <a:pPr lvl="0"/>
            <a:r>
              <a:rPr lang="af-ZA" dirty="0"/>
              <a:t>Instauration d’un mécanisme financier pour le CHM-Burundais</a:t>
            </a:r>
            <a:r>
              <a:rPr lang="fr-BE" dirty="0" smtClean="0"/>
              <a:t>.</a:t>
            </a:r>
          </a:p>
          <a:p>
            <a:r>
              <a:rPr lang="af-ZA" b="1" i="1" dirty="0" smtClean="0">
                <a:solidFill>
                  <a:schemeClr val="accent1"/>
                </a:solidFill>
              </a:rPr>
              <a:t>LA SNPA-CHM est fondée sur les objectifs d’Aichi</a:t>
            </a:r>
            <a:endParaRPr lang="af-ZA" dirty="0"/>
          </a:p>
          <a:p>
            <a:endParaRPr lang="af-Z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274638"/>
            <a:ext cx="8496944" cy="2434282"/>
          </a:xfrm>
        </p:spPr>
        <p:txBody>
          <a:bodyPr>
            <a:normAutofit fontScale="90000"/>
          </a:bodyPr>
          <a:lstStyle/>
          <a:p>
            <a:pPr algn="l"/>
            <a:r>
              <a:rPr lang="af-ZA" sz="3100" b="1" dirty="0" smtClean="0"/>
              <a:t/>
            </a:r>
            <a:br>
              <a:rPr lang="af-ZA" sz="3100" b="1" dirty="0" smtClean="0"/>
            </a:br>
            <a:r>
              <a:rPr lang="af-ZA" sz="3600" b="1" dirty="0" smtClean="0"/>
              <a:t>Axe Stratégique 1: </a:t>
            </a:r>
            <a:r>
              <a:rPr lang="af-ZA" sz="3600" b="1" dirty="0" smtClean="0">
                <a:solidFill>
                  <a:srgbClr val="FF0000"/>
                </a:solidFill>
              </a:rPr>
              <a:t>Diffusion d’une manière efficace et efficiente des informations, des connaissances, des données, des outils, des technologies et des pratiques et sensibilisation pour la mise en oeuvre de la CDB</a:t>
            </a:r>
            <a:r>
              <a:rPr lang="af-ZA" b="1" dirty="0" smtClean="0"/>
              <a:t/>
            </a:r>
            <a:br>
              <a:rPr lang="af-ZA" b="1" dirty="0" smtClean="0"/>
            </a:br>
            <a:endParaRPr lang="af-ZA" dirty="0"/>
          </a:p>
        </p:txBody>
      </p:sp>
      <p:sp>
        <p:nvSpPr>
          <p:cNvPr id="3" name="Espace réservé du contenu 2"/>
          <p:cNvSpPr>
            <a:spLocks noGrp="1"/>
          </p:cNvSpPr>
          <p:nvPr>
            <p:ph idx="1"/>
          </p:nvPr>
        </p:nvSpPr>
        <p:spPr>
          <a:xfrm>
            <a:off x="179512" y="3429000"/>
            <a:ext cx="8712968" cy="2808312"/>
          </a:xfrm>
        </p:spPr>
        <p:txBody>
          <a:bodyPr>
            <a:normAutofit lnSpcReduction="10000"/>
          </a:bodyPr>
          <a:lstStyle/>
          <a:p>
            <a:pPr>
              <a:buNone/>
            </a:pPr>
            <a:r>
              <a:rPr lang="af-ZA" b="1" i="1" dirty="0" smtClean="0">
                <a:solidFill>
                  <a:srgbClr val="00B050"/>
                </a:solidFill>
              </a:rPr>
              <a:t>	Objectif 1: </a:t>
            </a:r>
            <a:r>
              <a:rPr lang="af-ZA" b="1" i="1" dirty="0" smtClean="0">
                <a:solidFill>
                  <a:srgbClr val="FF0000"/>
                </a:solidFill>
              </a:rPr>
              <a:t>D’ici à 2014</a:t>
            </a:r>
            <a:r>
              <a:rPr lang="af-ZA" b="1" i="1" dirty="0" smtClean="0">
                <a:solidFill>
                  <a:srgbClr val="00B050"/>
                </a:solidFill>
              </a:rPr>
              <a:t>,  susciter, participer et mettre à la disposition du public des informations pour </a:t>
            </a:r>
            <a:r>
              <a:rPr lang="fr-BE" b="1" i="1" dirty="0" smtClean="0">
                <a:solidFill>
                  <a:srgbClr val="00B050"/>
                </a:solidFill>
              </a:rPr>
              <a:t>l’intégration de la biodiversité dans les politiques, plans et programmes sectoriels et dans les modes de vie de la population </a:t>
            </a:r>
          </a:p>
          <a:p>
            <a:pPr>
              <a:buNone/>
            </a:pPr>
            <a:endParaRPr lang="af-ZA" dirty="0" smtClean="0"/>
          </a:p>
          <a:p>
            <a:endParaRPr lang="af-Z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640960" cy="6480720"/>
          </a:xfrm>
        </p:spPr>
        <p:txBody>
          <a:bodyPr>
            <a:normAutofit/>
          </a:bodyPr>
          <a:lstStyle/>
          <a:p>
            <a:pPr algn="l"/>
            <a:r>
              <a:rPr lang="af-ZA" sz="3600" i="1" dirty="0" smtClean="0"/>
              <a:t>- Une étude de la productivité des champignons comestibles  et les connaissances traditionnelles y associées en  forêts claires du Burundi (à publier en fin mai 2014) </a:t>
            </a:r>
            <a:br>
              <a:rPr lang="af-ZA" sz="3600" i="1" dirty="0" smtClean="0"/>
            </a:br>
            <a:r>
              <a:rPr lang="af-ZA" sz="3100" dirty="0" smtClean="0">
                <a:solidFill>
                  <a:schemeClr val="accent6">
                    <a:lumMod val="75000"/>
                  </a:schemeClr>
                </a:solidFill>
              </a:rPr>
              <a:t/>
            </a:r>
            <a:br>
              <a:rPr lang="af-ZA" sz="3100" dirty="0" smtClean="0">
                <a:solidFill>
                  <a:schemeClr val="accent6">
                    <a:lumMod val="75000"/>
                  </a:schemeClr>
                </a:solidFill>
              </a:rPr>
            </a:br>
            <a:r>
              <a:rPr lang="af-ZA" sz="3100" dirty="0" smtClean="0">
                <a:solidFill>
                  <a:schemeClr val="accent6">
                    <a:lumMod val="75000"/>
                  </a:schemeClr>
                </a:solidFill>
              </a:rPr>
              <a:t>Dans le cadre du </a:t>
            </a:r>
            <a:br>
              <a:rPr lang="af-ZA" sz="3100" dirty="0" smtClean="0">
                <a:solidFill>
                  <a:schemeClr val="accent6">
                    <a:lumMod val="75000"/>
                  </a:schemeClr>
                </a:solidFill>
              </a:rPr>
            </a:br>
            <a:r>
              <a:rPr lang="af-ZA" sz="3100" dirty="0" smtClean="0">
                <a:solidFill>
                  <a:schemeClr val="accent6">
                    <a:lumMod val="75000"/>
                  </a:schemeClr>
                </a:solidFill>
              </a:rPr>
              <a:t>Partenariat belge</a:t>
            </a:r>
            <a:r>
              <a:rPr lang="af-ZA" sz="2200" i="1" dirty="0" smtClean="0"/>
              <a:t/>
            </a:r>
            <a:br>
              <a:rPr lang="af-ZA" sz="2200" i="1" dirty="0" smtClean="0"/>
            </a:br>
            <a:r>
              <a:rPr lang="fr-BE" i="1" dirty="0" smtClean="0"/>
              <a:t/>
            </a:r>
            <a:br>
              <a:rPr lang="fr-BE" i="1" dirty="0" smtClean="0"/>
            </a:br>
            <a:endParaRPr lang="af-ZA" dirty="0"/>
          </a:p>
        </p:txBody>
      </p:sp>
      <p:pic>
        <p:nvPicPr>
          <p:cNvPr id="1029" name="Picture 5"/>
          <p:cNvPicPr>
            <a:picLocks noGrp="1" noChangeAspect="1" noChangeArrowheads="1"/>
          </p:cNvPicPr>
          <p:nvPr>
            <p:ph idx="1"/>
          </p:nvPr>
        </p:nvPicPr>
        <p:blipFill>
          <a:blip r:embed="rId2" cstate="print"/>
          <a:srcRect/>
          <a:stretch>
            <a:fillRect/>
          </a:stretch>
        </p:blipFill>
        <p:spPr bwMode="auto">
          <a:xfrm>
            <a:off x="5724128" y="4293096"/>
            <a:ext cx="3419872" cy="25649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332656"/>
            <a:ext cx="8640960" cy="6264696"/>
          </a:xfrm>
        </p:spPr>
        <p:txBody>
          <a:bodyPr>
            <a:normAutofit/>
          </a:bodyPr>
          <a:lstStyle/>
          <a:p>
            <a:pPr>
              <a:buNone/>
            </a:pPr>
            <a:r>
              <a:rPr lang="af-ZA" b="1" i="1" dirty="0">
                <a:solidFill>
                  <a:srgbClr val="00B050"/>
                </a:solidFill>
              </a:rPr>
              <a:t>Objective 2: </a:t>
            </a:r>
            <a:r>
              <a:rPr lang="af-ZA" b="1" i="1" dirty="0">
                <a:solidFill>
                  <a:srgbClr val="FF0000"/>
                </a:solidFill>
              </a:rPr>
              <a:t>D’ici à 2016</a:t>
            </a:r>
            <a:r>
              <a:rPr lang="af-ZA" b="1" i="1" dirty="0">
                <a:solidFill>
                  <a:srgbClr val="00B050"/>
                </a:solidFill>
              </a:rPr>
              <a:t>, susciter, participer et mettre à la disposition </a:t>
            </a:r>
            <a:r>
              <a:rPr lang="af-ZA" b="1" i="1" dirty="0" smtClean="0">
                <a:solidFill>
                  <a:srgbClr val="00B050"/>
                </a:solidFill>
              </a:rPr>
              <a:t>du public des </a:t>
            </a:r>
            <a:r>
              <a:rPr lang="af-ZA" b="1" i="1" dirty="0">
                <a:solidFill>
                  <a:srgbClr val="00B050"/>
                </a:solidFill>
              </a:rPr>
              <a:t>informations pour </a:t>
            </a:r>
            <a:r>
              <a:rPr lang="fr-BE" b="1" i="1" dirty="0">
                <a:solidFill>
                  <a:srgbClr val="00B050"/>
                </a:solidFill>
              </a:rPr>
              <a:t>la réduction des pression directes exercées sur la biodiversité et encourager l’utilisation durable des ressources génétiques </a:t>
            </a:r>
            <a:endParaRPr lang="af-ZA" dirty="0">
              <a:solidFill>
                <a:srgbClr val="00B050"/>
              </a:solidFill>
            </a:endParaRPr>
          </a:p>
          <a:p>
            <a:r>
              <a:rPr lang="af-ZA" dirty="0" smtClean="0">
                <a:latin typeface="Times New Roman" pitchFamily="18" charset="0"/>
                <a:cs typeface="Times New Roman" pitchFamily="18" charset="0"/>
              </a:rPr>
              <a:t>Projet Suivi de la dynamique des habitats </a:t>
            </a:r>
            <a:br>
              <a:rPr lang="af-ZA" dirty="0" smtClean="0">
                <a:latin typeface="Times New Roman" pitchFamily="18" charset="0"/>
                <a:cs typeface="Times New Roman" pitchFamily="18" charset="0"/>
              </a:rPr>
            </a:br>
            <a:r>
              <a:rPr lang="af-ZA" dirty="0" smtClean="0">
                <a:latin typeface="Times New Roman" pitchFamily="18" charset="0"/>
                <a:cs typeface="Times New Roman" pitchFamily="18" charset="0"/>
              </a:rPr>
              <a:t>dans les Parcs Nationaux de la Kibira, </a:t>
            </a:r>
            <a:br>
              <a:rPr lang="af-ZA" dirty="0" smtClean="0">
                <a:latin typeface="Times New Roman" pitchFamily="18" charset="0"/>
                <a:cs typeface="Times New Roman" pitchFamily="18" charset="0"/>
              </a:rPr>
            </a:br>
            <a:r>
              <a:rPr lang="af-ZA" dirty="0" smtClean="0">
                <a:latin typeface="Times New Roman" pitchFamily="18" charset="0"/>
                <a:cs typeface="Times New Roman" pitchFamily="18" charset="0"/>
              </a:rPr>
              <a:t>de la Rusizi et de la Ruvubu </a:t>
            </a:r>
            <a:endParaRPr lang="af-ZA" b="1" dirty="0" smtClean="0">
              <a:latin typeface="Times New Roman" pitchFamily="18" charset="0"/>
              <a:cs typeface="Times New Roman" pitchFamily="18" charset="0"/>
            </a:endParaRPr>
          </a:p>
          <a:p>
            <a:pPr>
              <a:buNone/>
            </a:pPr>
            <a:r>
              <a:rPr lang="af-ZA" b="1" dirty="0" smtClean="0">
                <a:solidFill>
                  <a:schemeClr val="accent6">
                    <a:lumMod val="75000"/>
                  </a:schemeClr>
                </a:solidFill>
                <a:latin typeface="Times New Roman" pitchFamily="18" charset="0"/>
                <a:cs typeface="Times New Roman" pitchFamily="18" charset="0"/>
              </a:rPr>
              <a:t>Dans le cadre du partenariat belge</a:t>
            </a:r>
          </a:p>
          <a:p>
            <a:pPr lvl="0"/>
            <a:endParaRPr lang="af-ZA" b="1" dirty="0" smtClean="0">
              <a:solidFill>
                <a:schemeClr val="accent1"/>
              </a:solidFill>
            </a:endParaRPr>
          </a:p>
          <a:p>
            <a:pPr lvl="0">
              <a:buNone/>
            </a:pPr>
            <a:endParaRPr lang="af-ZA" dirty="0"/>
          </a:p>
          <a:p>
            <a:pPr>
              <a:buNone/>
            </a:pPr>
            <a:endParaRPr lang="af-Z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2313</TotalTime>
  <Words>1811</Words>
  <Application>Microsoft Office PowerPoint</Application>
  <PresentationFormat>Affichage à l'écran (4:3)</PresentationFormat>
  <Paragraphs>212</Paragraphs>
  <Slides>41</Slides>
  <Notes>0</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Thème Office</vt:lpstr>
      <vt:lpstr>Mise en oeuvre de la Strategie nationale et plan d’action en matiere d’echange d’information sur la biodiversite SNPA-CHM-Burundais </vt:lpstr>
      <vt:lpstr>Evolution du CHM-Burundais</vt:lpstr>
      <vt:lpstr>Diapositive 3</vt:lpstr>
      <vt:lpstr>Système de fonctionnement du CHM-Burundais</vt:lpstr>
      <vt:lpstr>Diapositive 5</vt:lpstr>
      <vt:lpstr>Axes stratégiques </vt:lpstr>
      <vt:lpstr> Axe Stratégique 1: Diffusion d’une manière efficace et efficiente des informations, des connaissances, des données, des outils, des technologies et des pratiques et sensibilisation pour la mise en oeuvre de la CDB </vt:lpstr>
      <vt:lpstr>- Une étude de la productivité des champignons comestibles  et les connaissances traditionnelles y associées en  forêts claires du Burundi (à publier en fin mai 2014)   Dans le cadre du  Partenariat belge  </vt:lpstr>
      <vt:lpstr>Diapositive 9</vt:lpstr>
      <vt:lpstr>Réalisations:  - Formation des gestionnaires des aires protégées sur le suivi de la dynamique des habitats - 10 transects permanents dans les différents secteurs des parcs nationaux de la Kibira, de la Rusizi et de la Ruvubu  - 3 études sur la situation de référence déjà faites et  4 en cours pour le suivi de l’évolution des habitats et des espèces</vt:lpstr>
      <vt:lpstr>Objectif 3: D’ici à 2015, mettre à la disposition des institutions, des organisations, des commaunautés locales, du secteur privé et des partenaires des informations pour la sauvegarde des écosystèmes,  des espèces et des gènes </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 </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Planification des activités  et préparation du mémorandum d’accord 2014-2016</vt:lpstr>
      <vt:lpstr>Diapositive 34</vt:lpstr>
      <vt:lpstr>Différents acteurs du CHM</vt:lpstr>
      <vt:lpstr>Objectif 1: Renforcement des systèmes de suivi de la dynamique des  habitats et de la biodiversité pour une bonne conservation des aires protégées </vt:lpstr>
      <vt:lpstr>Diapositive 37</vt:lpstr>
      <vt:lpstr>Diapositive 38</vt:lpstr>
      <vt:lpstr>Diapositive 39</vt:lpstr>
      <vt:lpstr>Opportunités pour l’accroissement du CHM </vt:lpstr>
      <vt:lpstr>Diapositive 41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Strategie nationale et plan d’action  en matiere d’echange d’information  sur la biodiversite</dc:title>
  <dc:creator>Benoit</dc:creator>
  <cp:lastModifiedBy>Benoit</cp:lastModifiedBy>
  <cp:revision>171</cp:revision>
  <dcterms:created xsi:type="dcterms:W3CDTF">2012-03-19T03:12:15Z</dcterms:created>
  <dcterms:modified xsi:type="dcterms:W3CDTF">2014-05-06T10:41:21Z</dcterms:modified>
</cp:coreProperties>
</file>