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94" r:id="rId6"/>
    <p:sldId id="295" r:id="rId7"/>
    <p:sldId id="296" r:id="rId8"/>
    <p:sldId id="267" r:id="rId9"/>
    <p:sldId id="263" r:id="rId10"/>
    <p:sldId id="264" r:id="rId11"/>
    <p:sldId id="265" r:id="rId12"/>
    <p:sldId id="297" r:id="rId13"/>
    <p:sldId id="268" r:id="rId14"/>
    <p:sldId id="301" r:id="rId15"/>
    <p:sldId id="302" r:id="rId16"/>
    <p:sldId id="303" r:id="rId17"/>
    <p:sldId id="305" r:id="rId18"/>
    <p:sldId id="298" r:id="rId19"/>
    <p:sldId id="307" r:id="rId20"/>
    <p:sldId id="304" r:id="rId21"/>
    <p:sldId id="309" r:id="rId22"/>
    <p:sldId id="311" r:id="rId23"/>
    <p:sldId id="270" r:id="rId24"/>
    <p:sldId id="314" r:id="rId25"/>
    <p:sldId id="315" r:id="rId26"/>
    <p:sldId id="316" r:id="rId27"/>
    <p:sldId id="317" r:id="rId28"/>
    <p:sldId id="319" r:id="rId29"/>
    <p:sldId id="321" r:id="rId30"/>
    <p:sldId id="308" r:id="rId31"/>
    <p:sldId id="322" r:id="rId32"/>
    <p:sldId id="313" r:id="rId33"/>
    <p:sldId id="261" r:id="rId34"/>
  </p:sldIdLst>
  <p:sldSz cx="9144000" cy="6858000" type="screen4x3"/>
  <p:notesSz cx="6858000" cy="9144000"/>
  <p:defaultTextStyle>
    <a:defPPr>
      <a:defRPr lang="af-Z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af-Z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af-ZA"/>
          </a:p>
        </p:txBody>
      </p:sp>
      <p:sp>
        <p:nvSpPr>
          <p:cNvPr id="4" name="Espace réservé de la date 3"/>
          <p:cNvSpPr>
            <a:spLocks noGrp="1"/>
          </p:cNvSpPr>
          <p:nvPr>
            <p:ph type="dt" sz="half" idx="10"/>
          </p:nvPr>
        </p:nvSpPr>
        <p:spPr/>
        <p:txBody>
          <a:bodyPr/>
          <a:lstStyle/>
          <a:p>
            <a:fld id="{46EF5BA3-AB62-47C5-90E8-1270920B7F55}" type="datetimeFigureOut">
              <a:rPr lang="af-ZA" smtClean="0"/>
              <a:pPr/>
              <a:t>2014/05/06</a:t>
            </a:fld>
            <a:endParaRPr lang="af-ZA"/>
          </a:p>
        </p:txBody>
      </p:sp>
      <p:sp>
        <p:nvSpPr>
          <p:cNvPr id="5" name="Espace réservé du pied de page 4"/>
          <p:cNvSpPr>
            <a:spLocks noGrp="1"/>
          </p:cNvSpPr>
          <p:nvPr>
            <p:ph type="ftr" sz="quarter" idx="11"/>
          </p:nvPr>
        </p:nvSpPr>
        <p:spPr/>
        <p:txBody>
          <a:bodyPr/>
          <a:lstStyle/>
          <a:p>
            <a:endParaRPr lang="af-ZA"/>
          </a:p>
        </p:txBody>
      </p:sp>
      <p:sp>
        <p:nvSpPr>
          <p:cNvPr id="6" name="Espace réservé du numéro de diapositive 5"/>
          <p:cNvSpPr>
            <a:spLocks noGrp="1"/>
          </p:cNvSpPr>
          <p:nvPr>
            <p:ph type="sldNum" sz="quarter" idx="12"/>
          </p:nvPr>
        </p:nvSpPr>
        <p:spPr/>
        <p:txBody>
          <a:bodyPr/>
          <a:lstStyle/>
          <a:p>
            <a:fld id="{9080CBC9-3FEA-4AB3-B4A4-C8D2AF880BD6}" type="slidenum">
              <a:rPr lang="af-ZA" smtClean="0"/>
              <a:pPr/>
              <a:t>‹N°›</a:t>
            </a:fld>
            <a:endParaRPr lang="af-Z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f-ZA"/>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f-ZA"/>
          </a:p>
        </p:txBody>
      </p:sp>
      <p:sp>
        <p:nvSpPr>
          <p:cNvPr id="4" name="Espace réservé de la date 3"/>
          <p:cNvSpPr>
            <a:spLocks noGrp="1"/>
          </p:cNvSpPr>
          <p:nvPr>
            <p:ph type="dt" sz="half" idx="10"/>
          </p:nvPr>
        </p:nvSpPr>
        <p:spPr/>
        <p:txBody>
          <a:bodyPr/>
          <a:lstStyle/>
          <a:p>
            <a:fld id="{46EF5BA3-AB62-47C5-90E8-1270920B7F55}" type="datetimeFigureOut">
              <a:rPr lang="af-ZA" smtClean="0"/>
              <a:pPr/>
              <a:t>2014/05/06</a:t>
            </a:fld>
            <a:endParaRPr lang="af-ZA"/>
          </a:p>
        </p:txBody>
      </p:sp>
      <p:sp>
        <p:nvSpPr>
          <p:cNvPr id="5" name="Espace réservé du pied de page 4"/>
          <p:cNvSpPr>
            <a:spLocks noGrp="1"/>
          </p:cNvSpPr>
          <p:nvPr>
            <p:ph type="ftr" sz="quarter" idx="11"/>
          </p:nvPr>
        </p:nvSpPr>
        <p:spPr/>
        <p:txBody>
          <a:bodyPr/>
          <a:lstStyle/>
          <a:p>
            <a:endParaRPr lang="af-ZA"/>
          </a:p>
        </p:txBody>
      </p:sp>
      <p:sp>
        <p:nvSpPr>
          <p:cNvPr id="6" name="Espace réservé du numéro de diapositive 5"/>
          <p:cNvSpPr>
            <a:spLocks noGrp="1"/>
          </p:cNvSpPr>
          <p:nvPr>
            <p:ph type="sldNum" sz="quarter" idx="12"/>
          </p:nvPr>
        </p:nvSpPr>
        <p:spPr/>
        <p:txBody>
          <a:bodyPr/>
          <a:lstStyle/>
          <a:p>
            <a:fld id="{9080CBC9-3FEA-4AB3-B4A4-C8D2AF880BD6}" type="slidenum">
              <a:rPr lang="af-ZA" smtClean="0"/>
              <a:pPr/>
              <a:t>‹N°›</a:t>
            </a:fld>
            <a:endParaRPr lang="af-Z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af-Z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f-ZA"/>
          </a:p>
        </p:txBody>
      </p:sp>
      <p:sp>
        <p:nvSpPr>
          <p:cNvPr id="4" name="Espace réservé de la date 3"/>
          <p:cNvSpPr>
            <a:spLocks noGrp="1"/>
          </p:cNvSpPr>
          <p:nvPr>
            <p:ph type="dt" sz="half" idx="10"/>
          </p:nvPr>
        </p:nvSpPr>
        <p:spPr/>
        <p:txBody>
          <a:bodyPr/>
          <a:lstStyle/>
          <a:p>
            <a:fld id="{46EF5BA3-AB62-47C5-90E8-1270920B7F55}" type="datetimeFigureOut">
              <a:rPr lang="af-ZA" smtClean="0"/>
              <a:pPr/>
              <a:t>2014/05/06</a:t>
            </a:fld>
            <a:endParaRPr lang="af-ZA"/>
          </a:p>
        </p:txBody>
      </p:sp>
      <p:sp>
        <p:nvSpPr>
          <p:cNvPr id="5" name="Espace réservé du pied de page 4"/>
          <p:cNvSpPr>
            <a:spLocks noGrp="1"/>
          </p:cNvSpPr>
          <p:nvPr>
            <p:ph type="ftr" sz="quarter" idx="11"/>
          </p:nvPr>
        </p:nvSpPr>
        <p:spPr/>
        <p:txBody>
          <a:bodyPr/>
          <a:lstStyle/>
          <a:p>
            <a:endParaRPr lang="af-ZA"/>
          </a:p>
        </p:txBody>
      </p:sp>
      <p:sp>
        <p:nvSpPr>
          <p:cNvPr id="6" name="Espace réservé du numéro de diapositive 5"/>
          <p:cNvSpPr>
            <a:spLocks noGrp="1"/>
          </p:cNvSpPr>
          <p:nvPr>
            <p:ph type="sldNum" sz="quarter" idx="12"/>
          </p:nvPr>
        </p:nvSpPr>
        <p:spPr/>
        <p:txBody>
          <a:bodyPr/>
          <a:lstStyle/>
          <a:p>
            <a:fld id="{9080CBC9-3FEA-4AB3-B4A4-C8D2AF880BD6}" type="slidenum">
              <a:rPr lang="af-ZA" smtClean="0"/>
              <a:pPr/>
              <a:t>‹N°›</a:t>
            </a:fld>
            <a:endParaRPr lang="af-Z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re. Texte et image de la bibliothèque">
    <p:spTree>
      <p:nvGrpSpPr>
        <p:cNvPr id="1" name=""/>
        <p:cNvGrpSpPr/>
        <p:nvPr/>
      </p:nvGrpSpPr>
      <p:grpSpPr>
        <a:xfrm>
          <a:off x="0" y="0"/>
          <a:ext cx="0" cy="0"/>
          <a:chOff x="0" y="0"/>
          <a:chExt cx="0" cy="0"/>
        </a:xfrm>
      </p:grpSpPr>
      <p:sp>
        <p:nvSpPr>
          <p:cNvPr id="2" name="Titre 1"/>
          <p:cNvSpPr>
            <a:spLocks noGrp="1"/>
          </p:cNvSpPr>
          <p:nvPr>
            <p:ph type="title"/>
          </p:nvPr>
        </p:nvSpPr>
        <p:spPr>
          <a:xfrm>
            <a:off x="457200" y="228600"/>
            <a:ext cx="8229600" cy="1143000"/>
          </a:xfrm>
        </p:spPr>
        <p:txBody>
          <a:bodyPr/>
          <a:lstStyle/>
          <a:p>
            <a:r>
              <a:rPr lang="fr-FR" smtClean="0"/>
              <a:t>Cliquez pour modifier le style du titre</a:t>
            </a:r>
            <a:endParaRPr lang="af-ZA"/>
          </a:p>
        </p:txBody>
      </p:sp>
      <p:sp>
        <p:nvSpPr>
          <p:cNvPr id="3" name="Espace réservé du texte 2"/>
          <p:cNvSpPr>
            <a:spLocks noGrp="1"/>
          </p:cNvSpPr>
          <p:nvPr>
            <p:ph type="body" sz="half" idx="1"/>
          </p:nvPr>
        </p:nvSpPr>
        <p:spPr>
          <a:xfrm>
            <a:off x="457200" y="1600200"/>
            <a:ext cx="4013200" cy="4495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f-ZA"/>
          </a:p>
        </p:txBody>
      </p:sp>
      <p:sp>
        <p:nvSpPr>
          <p:cNvPr id="4" name="Espace réservé de l'image de la bibliothèque 3"/>
          <p:cNvSpPr>
            <a:spLocks noGrp="1"/>
          </p:cNvSpPr>
          <p:nvPr>
            <p:ph type="clipArt" sz="half" idx="2"/>
          </p:nvPr>
        </p:nvSpPr>
        <p:spPr>
          <a:xfrm>
            <a:off x="4673600" y="1600200"/>
            <a:ext cx="4013200" cy="4495800"/>
          </a:xfrm>
        </p:spPr>
        <p:txBody>
          <a:bodyPr/>
          <a:lstStyle/>
          <a:p>
            <a:endParaRPr lang="af-ZA"/>
          </a:p>
        </p:txBody>
      </p:sp>
      <p:sp>
        <p:nvSpPr>
          <p:cNvPr id="5" name="Espace réservé de la date 4"/>
          <p:cNvSpPr>
            <a:spLocks noGrp="1"/>
          </p:cNvSpPr>
          <p:nvPr>
            <p:ph type="dt" sz="half" idx="10"/>
          </p:nvPr>
        </p:nvSpPr>
        <p:spPr>
          <a:xfrm>
            <a:off x="457200" y="6248400"/>
            <a:ext cx="2133600" cy="457200"/>
          </a:xfrm>
        </p:spPr>
        <p:txBody>
          <a:bodyPr/>
          <a:lstStyle>
            <a:lvl1pPr>
              <a:defRPr/>
            </a:lvl1pPr>
          </a:lstStyle>
          <a:p>
            <a:endParaRPr lang="fr-FR"/>
          </a:p>
        </p:txBody>
      </p:sp>
      <p:sp>
        <p:nvSpPr>
          <p:cNvPr id="6" name="Espace réservé du pied de page 5"/>
          <p:cNvSpPr>
            <a:spLocks noGrp="1"/>
          </p:cNvSpPr>
          <p:nvPr>
            <p:ph type="ftr" sz="quarter" idx="11"/>
          </p:nvPr>
        </p:nvSpPr>
        <p:spPr>
          <a:xfrm>
            <a:off x="3124200" y="6248400"/>
            <a:ext cx="2895600" cy="457200"/>
          </a:xfrm>
        </p:spPr>
        <p:txBody>
          <a:bodyPr/>
          <a:lstStyle>
            <a:lvl1pPr>
              <a:defRPr/>
            </a:lvl1pPr>
          </a:lstStyle>
          <a:p>
            <a:endParaRPr lang="fr-FR"/>
          </a:p>
        </p:txBody>
      </p:sp>
      <p:sp>
        <p:nvSpPr>
          <p:cNvPr id="7" name="Espace réservé du numéro de diapositive 6"/>
          <p:cNvSpPr>
            <a:spLocks noGrp="1"/>
          </p:cNvSpPr>
          <p:nvPr>
            <p:ph type="sldNum" sz="quarter" idx="12"/>
          </p:nvPr>
        </p:nvSpPr>
        <p:spPr>
          <a:xfrm>
            <a:off x="6553200" y="6248400"/>
            <a:ext cx="2133600" cy="457200"/>
          </a:xfrm>
        </p:spPr>
        <p:txBody>
          <a:bodyPr/>
          <a:lstStyle>
            <a:lvl1pPr>
              <a:defRPr/>
            </a:lvl1pPr>
          </a:lstStyle>
          <a:p>
            <a:fld id="{1DC09494-5A88-4072-8DCA-909E53C40784}" type="slidenum">
              <a:rPr lang="fr-F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f-ZA"/>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f-ZA"/>
          </a:p>
        </p:txBody>
      </p:sp>
      <p:sp>
        <p:nvSpPr>
          <p:cNvPr id="4" name="Espace réservé de la date 3"/>
          <p:cNvSpPr>
            <a:spLocks noGrp="1"/>
          </p:cNvSpPr>
          <p:nvPr>
            <p:ph type="dt" sz="half" idx="10"/>
          </p:nvPr>
        </p:nvSpPr>
        <p:spPr/>
        <p:txBody>
          <a:bodyPr/>
          <a:lstStyle/>
          <a:p>
            <a:fld id="{46EF5BA3-AB62-47C5-90E8-1270920B7F55}" type="datetimeFigureOut">
              <a:rPr lang="af-ZA" smtClean="0"/>
              <a:pPr/>
              <a:t>2014/05/06</a:t>
            </a:fld>
            <a:endParaRPr lang="af-ZA"/>
          </a:p>
        </p:txBody>
      </p:sp>
      <p:sp>
        <p:nvSpPr>
          <p:cNvPr id="5" name="Espace réservé du pied de page 4"/>
          <p:cNvSpPr>
            <a:spLocks noGrp="1"/>
          </p:cNvSpPr>
          <p:nvPr>
            <p:ph type="ftr" sz="quarter" idx="11"/>
          </p:nvPr>
        </p:nvSpPr>
        <p:spPr/>
        <p:txBody>
          <a:bodyPr/>
          <a:lstStyle/>
          <a:p>
            <a:endParaRPr lang="af-ZA"/>
          </a:p>
        </p:txBody>
      </p:sp>
      <p:sp>
        <p:nvSpPr>
          <p:cNvPr id="6" name="Espace réservé du numéro de diapositive 5"/>
          <p:cNvSpPr>
            <a:spLocks noGrp="1"/>
          </p:cNvSpPr>
          <p:nvPr>
            <p:ph type="sldNum" sz="quarter" idx="12"/>
          </p:nvPr>
        </p:nvSpPr>
        <p:spPr/>
        <p:txBody>
          <a:bodyPr/>
          <a:lstStyle/>
          <a:p>
            <a:fld id="{9080CBC9-3FEA-4AB3-B4A4-C8D2AF880BD6}" type="slidenum">
              <a:rPr lang="af-ZA" smtClean="0"/>
              <a:pPr/>
              <a:t>‹N°›</a:t>
            </a:fld>
            <a:endParaRPr lang="af-Z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af-Z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46EF5BA3-AB62-47C5-90E8-1270920B7F55}" type="datetimeFigureOut">
              <a:rPr lang="af-ZA" smtClean="0"/>
              <a:pPr/>
              <a:t>2014/05/06</a:t>
            </a:fld>
            <a:endParaRPr lang="af-ZA"/>
          </a:p>
        </p:txBody>
      </p:sp>
      <p:sp>
        <p:nvSpPr>
          <p:cNvPr id="5" name="Espace réservé du pied de page 4"/>
          <p:cNvSpPr>
            <a:spLocks noGrp="1"/>
          </p:cNvSpPr>
          <p:nvPr>
            <p:ph type="ftr" sz="quarter" idx="11"/>
          </p:nvPr>
        </p:nvSpPr>
        <p:spPr/>
        <p:txBody>
          <a:bodyPr/>
          <a:lstStyle/>
          <a:p>
            <a:endParaRPr lang="af-ZA"/>
          </a:p>
        </p:txBody>
      </p:sp>
      <p:sp>
        <p:nvSpPr>
          <p:cNvPr id="6" name="Espace réservé du numéro de diapositive 5"/>
          <p:cNvSpPr>
            <a:spLocks noGrp="1"/>
          </p:cNvSpPr>
          <p:nvPr>
            <p:ph type="sldNum" sz="quarter" idx="12"/>
          </p:nvPr>
        </p:nvSpPr>
        <p:spPr/>
        <p:txBody>
          <a:bodyPr/>
          <a:lstStyle/>
          <a:p>
            <a:fld id="{9080CBC9-3FEA-4AB3-B4A4-C8D2AF880BD6}" type="slidenum">
              <a:rPr lang="af-ZA" smtClean="0"/>
              <a:pPr/>
              <a:t>‹N°›</a:t>
            </a:fld>
            <a:endParaRPr lang="af-Z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f-Z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f-Z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f-ZA"/>
          </a:p>
        </p:txBody>
      </p:sp>
      <p:sp>
        <p:nvSpPr>
          <p:cNvPr id="5" name="Espace réservé de la date 4"/>
          <p:cNvSpPr>
            <a:spLocks noGrp="1"/>
          </p:cNvSpPr>
          <p:nvPr>
            <p:ph type="dt" sz="half" idx="10"/>
          </p:nvPr>
        </p:nvSpPr>
        <p:spPr/>
        <p:txBody>
          <a:bodyPr/>
          <a:lstStyle/>
          <a:p>
            <a:fld id="{46EF5BA3-AB62-47C5-90E8-1270920B7F55}" type="datetimeFigureOut">
              <a:rPr lang="af-ZA" smtClean="0"/>
              <a:pPr/>
              <a:t>2014/05/06</a:t>
            </a:fld>
            <a:endParaRPr lang="af-ZA"/>
          </a:p>
        </p:txBody>
      </p:sp>
      <p:sp>
        <p:nvSpPr>
          <p:cNvPr id="6" name="Espace réservé du pied de page 5"/>
          <p:cNvSpPr>
            <a:spLocks noGrp="1"/>
          </p:cNvSpPr>
          <p:nvPr>
            <p:ph type="ftr" sz="quarter" idx="11"/>
          </p:nvPr>
        </p:nvSpPr>
        <p:spPr/>
        <p:txBody>
          <a:bodyPr/>
          <a:lstStyle/>
          <a:p>
            <a:endParaRPr lang="af-ZA"/>
          </a:p>
        </p:txBody>
      </p:sp>
      <p:sp>
        <p:nvSpPr>
          <p:cNvPr id="7" name="Espace réservé du numéro de diapositive 6"/>
          <p:cNvSpPr>
            <a:spLocks noGrp="1"/>
          </p:cNvSpPr>
          <p:nvPr>
            <p:ph type="sldNum" sz="quarter" idx="12"/>
          </p:nvPr>
        </p:nvSpPr>
        <p:spPr/>
        <p:txBody>
          <a:bodyPr/>
          <a:lstStyle/>
          <a:p>
            <a:fld id="{9080CBC9-3FEA-4AB3-B4A4-C8D2AF880BD6}" type="slidenum">
              <a:rPr lang="af-ZA" smtClean="0"/>
              <a:pPr/>
              <a:t>‹N°›</a:t>
            </a:fld>
            <a:endParaRPr lang="af-Z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af-Z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f-Z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f-ZA"/>
          </a:p>
        </p:txBody>
      </p:sp>
      <p:sp>
        <p:nvSpPr>
          <p:cNvPr id="7" name="Espace réservé de la date 6"/>
          <p:cNvSpPr>
            <a:spLocks noGrp="1"/>
          </p:cNvSpPr>
          <p:nvPr>
            <p:ph type="dt" sz="half" idx="10"/>
          </p:nvPr>
        </p:nvSpPr>
        <p:spPr/>
        <p:txBody>
          <a:bodyPr/>
          <a:lstStyle/>
          <a:p>
            <a:fld id="{46EF5BA3-AB62-47C5-90E8-1270920B7F55}" type="datetimeFigureOut">
              <a:rPr lang="af-ZA" smtClean="0"/>
              <a:pPr/>
              <a:t>2014/05/06</a:t>
            </a:fld>
            <a:endParaRPr lang="af-ZA"/>
          </a:p>
        </p:txBody>
      </p:sp>
      <p:sp>
        <p:nvSpPr>
          <p:cNvPr id="8" name="Espace réservé du pied de page 7"/>
          <p:cNvSpPr>
            <a:spLocks noGrp="1"/>
          </p:cNvSpPr>
          <p:nvPr>
            <p:ph type="ftr" sz="quarter" idx="11"/>
          </p:nvPr>
        </p:nvSpPr>
        <p:spPr/>
        <p:txBody>
          <a:bodyPr/>
          <a:lstStyle/>
          <a:p>
            <a:endParaRPr lang="af-ZA"/>
          </a:p>
        </p:txBody>
      </p:sp>
      <p:sp>
        <p:nvSpPr>
          <p:cNvPr id="9" name="Espace réservé du numéro de diapositive 8"/>
          <p:cNvSpPr>
            <a:spLocks noGrp="1"/>
          </p:cNvSpPr>
          <p:nvPr>
            <p:ph type="sldNum" sz="quarter" idx="12"/>
          </p:nvPr>
        </p:nvSpPr>
        <p:spPr/>
        <p:txBody>
          <a:bodyPr/>
          <a:lstStyle/>
          <a:p>
            <a:fld id="{9080CBC9-3FEA-4AB3-B4A4-C8D2AF880BD6}" type="slidenum">
              <a:rPr lang="af-ZA" smtClean="0"/>
              <a:pPr/>
              <a:t>‹N°›</a:t>
            </a:fld>
            <a:endParaRPr lang="af-Z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f-ZA"/>
          </a:p>
        </p:txBody>
      </p:sp>
      <p:sp>
        <p:nvSpPr>
          <p:cNvPr id="3" name="Espace réservé de la date 2"/>
          <p:cNvSpPr>
            <a:spLocks noGrp="1"/>
          </p:cNvSpPr>
          <p:nvPr>
            <p:ph type="dt" sz="half" idx="10"/>
          </p:nvPr>
        </p:nvSpPr>
        <p:spPr/>
        <p:txBody>
          <a:bodyPr/>
          <a:lstStyle/>
          <a:p>
            <a:fld id="{46EF5BA3-AB62-47C5-90E8-1270920B7F55}" type="datetimeFigureOut">
              <a:rPr lang="af-ZA" smtClean="0"/>
              <a:pPr/>
              <a:t>2014/05/06</a:t>
            </a:fld>
            <a:endParaRPr lang="af-ZA"/>
          </a:p>
        </p:txBody>
      </p:sp>
      <p:sp>
        <p:nvSpPr>
          <p:cNvPr id="4" name="Espace réservé du pied de page 3"/>
          <p:cNvSpPr>
            <a:spLocks noGrp="1"/>
          </p:cNvSpPr>
          <p:nvPr>
            <p:ph type="ftr" sz="quarter" idx="11"/>
          </p:nvPr>
        </p:nvSpPr>
        <p:spPr/>
        <p:txBody>
          <a:bodyPr/>
          <a:lstStyle/>
          <a:p>
            <a:endParaRPr lang="af-ZA"/>
          </a:p>
        </p:txBody>
      </p:sp>
      <p:sp>
        <p:nvSpPr>
          <p:cNvPr id="5" name="Espace réservé du numéro de diapositive 4"/>
          <p:cNvSpPr>
            <a:spLocks noGrp="1"/>
          </p:cNvSpPr>
          <p:nvPr>
            <p:ph type="sldNum" sz="quarter" idx="12"/>
          </p:nvPr>
        </p:nvSpPr>
        <p:spPr/>
        <p:txBody>
          <a:bodyPr/>
          <a:lstStyle/>
          <a:p>
            <a:fld id="{9080CBC9-3FEA-4AB3-B4A4-C8D2AF880BD6}" type="slidenum">
              <a:rPr lang="af-ZA" smtClean="0"/>
              <a:pPr/>
              <a:t>‹N°›</a:t>
            </a:fld>
            <a:endParaRPr lang="af-Z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6EF5BA3-AB62-47C5-90E8-1270920B7F55}" type="datetimeFigureOut">
              <a:rPr lang="af-ZA" smtClean="0"/>
              <a:pPr/>
              <a:t>2014/05/06</a:t>
            </a:fld>
            <a:endParaRPr lang="af-ZA"/>
          </a:p>
        </p:txBody>
      </p:sp>
      <p:sp>
        <p:nvSpPr>
          <p:cNvPr id="3" name="Espace réservé du pied de page 2"/>
          <p:cNvSpPr>
            <a:spLocks noGrp="1"/>
          </p:cNvSpPr>
          <p:nvPr>
            <p:ph type="ftr" sz="quarter" idx="11"/>
          </p:nvPr>
        </p:nvSpPr>
        <p:spPr/>
        <p:txBody>
          <a:bodyPr/>
          <a:lstStyle/>
          <a:p>
            <a:endParaRPr lang="af-ZA"/>
          </a:p>
        </p:txBody>
      </p:sp>
      <p:sp>
        <p:nvSpPr>
          <p:cNvPr id="4" name="Espace réservé du numéro de diapositive 3"/>
          <p:cNvSpPr>
            <a:spLocks noGrp="1"/>
          </p:cNvSpPr>
          <p:nvPr>
            <p:ph type="sldNum" sz="quarter" idx="12"/>
          </p:nvPr>
        </p:nvSpPr>
        <p:spPr/>
        <p:txBody>
          <a:bodyPr/>
          <a:lstStyle/>
          <a:p>
            <a:fld id="{9080CBC9-3FEA-4AB3-B4A4-C8D2AF880BD6}" type="slidenum">
              <a:rPr lang="af-ZA" smtClean="0"/>
              <a:pPr/>
              <a:t>‹N°›</a:t>
            </a:fld>
            <a:endParaRPr lang="af-Z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af-Z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f-Z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46EF5BA3-AB62-47C5-90E8-1270920B7F55}" type="datetimeFigureOut">
              <a:rPr lang="af-ZA" smtClean="0"/>
              <a:pPr/>
              <a:t>2014/05/06</a:t>
            </a:fld>
            <a:endParaRPr lang="af-ZA"/>
          </a:p>
        </p:txBody>
      </p:sp>
      <p:sp>
        <p:nvSpPr>
          <p:cNvPr id="6" name="Espace réservé du pied de page 5"/>
          <p:cNvSpPr>
            <a:spLocks noGrp="1"/>
          </p:cNvSpPr>
          <p:nvPr>
            <p:ph type="ftr" sz="quarter" idx="11"/>
          </p:nvPr>
        </p:nvSpPr>
        <p:spPr/>
        <p:txBody>
          <a:bodyPr/>
          <a:lstStyle/>
          <a:p>
            <a:endParaRPr lang="af-ZA"/>
          </a:p>
        </p:txBody>
      </p:sp>
      <p:sp>
        <p:nvSpPr>
          <p:cNvPr id="7" name="Espace réservé du numéro de diapositive 6"/>
          <p:cNvSpPr>
            <a:spLocks noGrp="1"/>
          </p:cNvSpPr>
          <p:nvPr>
            <p:ph type="sldNum" sz="quarter" idx="12"/>
          </p:nvPr>
        </p:nvSpPr>
        <p:spPr/>
        <p:txBody>
          <a:bodyPr/>
          <a:lstStyle/>
          <a:p>
            <a:fld id="{9080CBC9-3FEA-4AB3-B4A4-C8D2AF880BD6}" type="slidenum">
              <a:rPr lang="af-ZA" smtClean="0"/>
              <a:pPr/>
              <a:t>‹N°›</a:t>
            </a:fld>
            <a:endParaRPr lang="af-Z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af-ZA"/>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f-ZA"/>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46EF5BA3-AB62-47C5-90E8-1270920B7F55}" type="datetimeFigureOut">
              <a:rPr lang="af-ZA" smtClean="0"/>
              <a:pPr/>
              <a:t>2014/05/06</a:t>
            </a:fld>
            <a:endParaRPr lang="af-ZA"/>
          </a:p>
        </p:txBody>
      </p:sp>
      <p:sp>
        <p:nvSpPr>
          <p:cNvPr id="6" name="Espace réservé du pied de page 5"/>
          <p:cNvSpPr>
            <a:spLocks noGrp="1"/>
          </p:cNvSpPr>
          <p:nvPr>
            <p:ph type="ftr" sz="quarter" idx="11"/>
          </p:nvPr>
        </p:nvSpPr>
        <p:spPr/>
        <p:txBody>
          <a:bodyPr/>
          <a:lstStyle/>
          <a:p>
            <a:endParaRPr lang="af-ZA"/>
          </a:p>
        </p:txBody>
      </p:sp>
      <p:sp>
        <p:nvSpPr>
          <p:cNvPr id="7" name="Espace réservé du numéro de diapositive 6"/>
          <p:cNvSpPr>
            <a:spLocks noGrp="1"/>
          </p:cNvSpPr>
          <p:nvPr>
            <p:ph type="sldNum" sz="quarter" idx="12"/>
          </p:nvPr>
        </p:nvSpPr>
        <p:spPr/>
        <p:txBody>
          <a:bodyPr/>
          <a:lstStyle/>
          <a:p>
            <a:fld id="{9080CBC9-3FEA-4AB3-B4A4-C8D2AF880BD6}" type="slidenum">
              <a:rPr lang="af-ZA" smtClean="0"/>
              <a:pPr/>
              <a:t>‹N°›</a:t>
            </a:fld>
            <a:endParaRPr lang="af-Z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af-ZA"/>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f-ZA"/>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EF5BA3-AB62-47C5-90E8-1270920B7F55}" type="datetimeFigureOut">
              <a:rPr lang="af-ZA" smtClean="0"/>
              <a:pPr/>
              <a:t>2014/05/06</a:t>
            </a:fld>
            <a:endParaRPr lang="af-Z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f-Z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80CBC9-3FEA-4AB3-B4A4-C8D2AF880BD6}" type="slidenum">
              <a:rPr lang="af-ZA" smtClean="0"/>
              <a:pPr/>
              <a:t>‹N°›</a:t>
            </a:fld>
            <a:endParaRPr lang="af-Z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f-Z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gif"/><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39552" y="692696"/>
            <a:ext cx="7920880" cy="2592288"/>
          </a:xfrm>
        </p:spPr>
        <p:txBody>
          <a:bodyPr/>
          <a:lstStyle/>
          <a:p>
            <a:r>
              <a:rPr lang="af-ZA" b="1" dirty="0" smtClean="0"/>
              <a:t>Services écosystémiques au Burundi</a:t>
            </a:r>
            <a:endParaRPr lang="af-ZA" b="1" dirty="0"/>
          </a:p>
        </p:txBody>
      </p:sp>
      <p:sp>
        <p:nvSpPr>
          <p:cNvPr id="3" name="Sous-titre 2"/>
          <p:cNvSpPr>
            <a:spLocks noGrp="1"/>
          </p:cNvSpPr>
          <p:nvPr>
            <p:ph type="subTitle" idx="1"/>
          </p:nvPr>
        </p:nvSpPr>
        <p:spPr>
          <a:xfrm>
            <a:off x="1371600" y="3886200"/>
            <a:ext cx="6008712" cy="1631032"/>
          </a:xfrm>
        </p:spPr>
        <p:txBody>
          <a:bodyPr>
            <a:normAutofit/>
          </a:bodyPr>
          <a:lstStyle/>
          <a:p>
            <a:r>
              <a:rPr lang="af-ZA" dirty="0" smtClean="0"/>
              <a:t>Nzigidahera Benoît</a:t>
            </a:r>
          </a:p>
          <a:p>
            <a:r>
              <a:rPr lang="af-ZA" dirty="0" smtClean="0"/>
              <a:t>Point Focal du CHM-Burundais</a:t>
            </a:r>
            <a:endParaRPr lang="af-Z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1268760"/>
            <a:ext cx="8712968" cy="5400600"/>
          </a:xfrm>
        </p:spPr>
        <p:txBody>
          <a:bodyPr>
            <a:normAutofit fontScale="92500" lnSpcReduction="10000"/>
          </a:bodyPr>
          <a:lstStyle/>
          <a:p>
            <a:r>
              <a:rPr lang="fr-BE" dirty="0" smtClean="0"/>
              <a:t>Les biens et services ne sont pas encore valorisés à juste titre</a:t>
            </a:r>
          </a:p>
          <a:p>
            <a:r>
              <a:rPr lang="fr-BE" dirty="0" smtClean="0"/>
              <a:t>Il y a un manque cruel des études sur la valeur économique de ces biens et services de la biodiversité qui devraient visualiser l’importance des écosystèmes et susciter leur protection. </a:t>
            </a:r>
          </a:p>
          <a:p>
            <a:r>
              <a:rPr lang="fr-BE" dirty="0" smtClean="0"/>
              <a:t>Beaucoup d’activités anthropiques éliminent ces biens et services. </a:t>
            </a:r>
          </a:p>
          <a:p>
            <a:r>
              <a:rPr lang="fr-BE" dirty="0" smtClean="0"/>
              <a:t>Plusieurs services </a:t>
            </a:r>
            <a:r>
              <a:rPr lang="fr-BE" dirty="0" err="1" smtClean="0"/>
              <a:t>écosystémiques</a:t>
            </a:r>
            <a:r>
              <a:rPr lang="fr-BE" dirty="0" smtClean="0"/>
              <a:t> commercialisables ne sont pas négociés sur les marchés et ainsi, leur valeur n'est pas reflétée adéquatement dans les prix des marchés.</a:t>
            </a:r>
            <a:endParaRPr lang="af-ZA" dirty="0"/>
          </a:p>
        </p:txBody>
      </p:sp>
      <p:sp>
        <p:nvSpPr>
          <p:cNvPr id="4" name="Titre 3"/>
          <p:cNvSpPr>
            <a:spLocks noGrp="1"/>
          </p:cNvSpPr>
          <p:nvPr>
            <p:ph type="title"/>
          </p:nvPr>
        </p:nvSpPr>
        <p:spPr>
          <a:xfrm>
            <a:off x="251520" y="188640"/>
            <a:ext cx="8568952" cy="850106"/>
          </a:xfrm>
        </p:spPr>
        <p:txBody>
          <a:bodyPr>
            <a:normAutofit/>
          </a:bodyPr>
          <a:lstStyle/>
          <a:p>
            <a:r>
              <a:rPr lang="af-ZA" sz="3200" b="1" dirty="0" smtClean="0">
                <a:solidFill>
                  <a:srgbClr val="00B050"/>
                </a:solidFill>
              </a:rPr>
              <a:t>Etat de valorisation des services écosystémiques </a:t>
            </a:r>
            <a:endParaRPr lang="af-ZA" sz="3200" b="1" dirty="0">
              <a:solidFill>
                <a:srgbClr val="00B05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af-ZA" dirty="0" smtClean="0"/>
              <a:t>La vision nationale de la SNPAB</a:t>
            </a:r>
            <a:endParaRPr lang="af-ZA" dirty="0"/>
          </a:p>
        </p:txBody>
      </p:sp>
      <p:sp>
        <p:nvSpPr>
          <p:cNvPr id="3" name="Espace réservé du contenu 2"/>
          <p:cNvSpPr>
            <a:spLocks noGrp="1"/>
          </p:cNvSpPr>
          <p:nvPr>
            <p:ph idx="1"/>
          </p:nvPr>
        </p:nvSpPr>
        <p:spPr>
          <a:xfrm>
            <a:off x="251520" y="1556792"/>
            <a:ext cx="8568952" cy="3600400"/>
          </a:xfrm>
        </p:spPr>
        <p:txBody>
          <a:bodyPr>
            <a:normAutofit/>
          </a:bodyPr>
          <a:lstStyle/>
          <a:p>
            <a:pPr>
              <a:buNone/>
            </a:pPr>
            <a:r>
              <a:rPr lang="fr-FR" b="1" i="1" dirty="0" smtClean="0"/>
              <a:t>	D’ici à 2030, la diversité biologique est restaurée, conservée et utilisée rationnellement par tous les acteurs, en assurant </a:t>
            </a:r>
            <a:r>
              <a:rPr lang="fr-FR" b="1" i="1" dirty="0" smtClean="0">
                <a:solidFill>
                  <a:srgbClr val="FF0000"/>
                </a:solidFill>
              </a:rPr>
              <a:t>le maintien des services </a:t>
            </a:r>
            <a:r>
              <a:rPr lang="fr-FR" b="1" i="1" dirty="0" err="1" smtClean="0">
                <a:solidFill>
                  <a:srgbClr val="FF0000"/>
                </a:solidFill>
              </a:rPr>
              <a:t>écosystémiques</a:t>
            </a:r>
            <a:r>
              <a:rPr lang="fr-FR" b="1" i="1" dirty="0" smtClean="0"/>
              <a:t> et en garantissant des avantages essentiels aux générations actuelles et futures.</a:t>
            </a:r>
            <a:endParaRPr lang="af-ZA" b="1" dirty="0" smtClean="0"/>
          </a:p>
          <a:p>
            <a:pPr>
              <a:buNone/>
            </a:pPr>
            <a:endParaRPr lang="af-ZA"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188640"/>
            <a:ext cx="8712968" cy="576064"/>
          </a:xfrm>
        </p:spPr>
        <p:txBody>
          <a:bodyPr>
            <a:normAutofit fontScale="90000"/>
          </a:bodyPr>
          <a:lstStyle/>
          <a:p>
            <a:r>
              <a:rPr lang="af-ZA" b="1" dirty="0" smtClean="0">
                <a:solidFill>
                  <a:srgbClr val="00B050"/>
                </a:solidFill>
              </a:rPr>
              <a:t>SNPA-CHM et services écosystémiques</a:t>
            </a:r>
            <a:endParaRPr lang="af-ZA" b="1" dirty="0">
              <a:solidFill>
                <a:srgbClr val="00B050"/>
              </a:solidFill>
            </a:endParaRPr>
          </a:p>
        </p:txBody>
      </p:sp>
      <p:sp>
        <p:nvSpPr>
          <p:cNvPr id="3" name="Espace réservé du contenu 2"/>
          <p:cNvSpPr>
            <a:spLocks noGrp="1"/>
          </p:cNvSpPr>
          <p:nvPr>
            <p:ph idx="1"/>
          </p:nvPr>
        </p:nvSpPr>
        <p:spPr>
          <a:xfrm>
            <a:off x="179512" y="908720"/>
            <a:ext cx="8712968" cy="5760640"/>
          </a:xfrm>
        </p:spPr>
        <p:txBody>
          <a:bodyPr>
            <a:normAutofit fontScale="85000" lnSpcReduction="20000"/>
          </a:bodyPr>
          <a:lstStyle/>
          <a:p>
            <a:r>
              <a:rPr lang="af-ZA" b="1" dirty="0" smtClean="0"/>
              <a:t>Axe Stratégique 1: Diffusion d’une manière efficace et efficiente des informations, des connaissances, des données, des outils, des technologies et des pratiques et sensibilisation pour la mise en oeuvre de la CDB</a:t>
            </a:r>
          </a:p>
          <a:p>
            <a:r>
              <a:rPr lang="af-ZA" b="1" i="1" dirty="0" smtClean="0"/>
              <a:t>Objectif 1: </a:t>
            </a:r>
            <a:r>
              <a:rPr lang="af-ZA" i="1" dirty="0" smtClean="0"/>
              <a:t>D’ici à 2014, mettre à la disposition des institutions, des organisations, des commaunautés locales, du secteur privé et des partenaires des informations pour </a:t>
            </a:r>
            <a:r>
              <a:rPr lang="fr-BE" i="1" dirty="0" smtClean="0"/>
              <a:t>l’intégration de la biodiversité</a:t>
            </a:r>
            <a:r>
              <a:rPr lang="fr-BE" i="1" dirty="0" smtClean="0">
                <a:solidFill>
                  <a:srgbClr val="FF0000"/>
                </a:solidFill>
              </a:rPr>
              <a:t> et des services </a:t>
            </a:r>
            <a:r>
              <a:rPr lang="fr-BE" i="1" dirty="0" err="1" smtClean="0">
                <a:solidFill>
                  <a:srgbClr val="FF0000"/>
                </a:solidFill>
              </a:rPr>
              <a:t>écosystémiques</a:t>
            </a:r>
            <a:r>
              <a:rPr lang="fr-BE" i="1" dirty="0" smtClean="0"/>
              <a:t> dans les politiques, plans et programmes sectoriels et dans les modes de vie de la population</a:t>
            </a:r>
            <a:r>
              <a:rPr lang="fr-BE" b="1" i="1" dirty="0" smtClean="0"/>
              <a:t> </a:t>
            </a:r>
            <a:endParaRPr lang="af-ZA" dirty="0" smtClean="0"/>
          </a:p>
          <a:p>
            <a:r>
              <a:rPr lang="af-ZA" b="1" i="1" dirty="0" smtClean="0"/>
              <a:t>Objectif 4: </a:t>
            </a:r>
            <a:r>
              <a:rPr lang="af-ZA" i="1" dirty="0" smtClean="0"/>
              <a:t>D’ici à 2015, mettre à la disposition des institutions, des organisations, des commaunautés locales, du secteur privé et des partenaires des informations </a:t>
            </a:r>
            <a:r>
              <a:rPr lang="fr-BE" i="1" dirty="0" smtClean="0"/>
              <a:t>pour renforcer le partage juste et équitable des bénéfices découlant de l’utilisation  des ressources génétiques et pour intégrer </a:t>
            </a:r>
            <a:r>
              <a:rPr lang="fr-BE" i="1" dirty="0" smtClean="0">
                <a:solidFill>
                  <a:srgbClr val="FF0000"/>
                </a:solidFill>
              </a:rPr>
              <a:t>les services fournis par les écosystèmes</a:t>
            </a:r>
            <a:endParaRPr lang="af-ZA" dirty="0" smtClean="0">
              <a:solidFill>
                <a:srgbClr val="FF0000"/>
              </a:solidFill>
            </a:endParaRPr>
          </a:p>
          <a:p>
            <a:endParaRPr lang="af-ZA"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188640"/>
            <a:ext cx="8964488" cy="1152128"/>
          </a:xfrm>
        </p:spPr>
        <p:txBody>
          <a:bodyPr>
            <a:noAutofit/>
          </a:bodyPr>
          <a:lstStyle/>
          <a:p>
            <a:r>
              <a:rPr lang="af-ZA" sz="3600" b="1" dirty="0" smtClean="0">
                <a:solidFill>
                  <a:srgbClr val="00B050"/>
                </a:solidFill>
              </a:rPr>
              <a:t>Services écosystémiques : stratégie pour la sensibilisation</a:t>
            </a:r>
            <a:endParaRPr lang="af-ZA" sz="3600" b="1" dirty="0">
              <a:solidFill>
                <a:srgbClr val="00B050"/>
              </a:solidFill>
            </a:endParaRPr>
          </a:p>
        </p:txBody>
      </p:sp>
      <p:sp>
        <p:nvSpPr>
          <p:cNvPr id="3" name="Espace réservé du contenu 2"/>
          <p:cNvSpPr>
            <a:spLocks noGrp="1"/>
          </p:cNvSpPr>
          <p:nvPr>
            <p:ph idx="1"/>
          </p:nvPr>
        </p:nvSpPr>
        <p:spPr>
          <a:xfrm>
            <a:off x="251520" y="2204864"/>
            <a:ext cx="8496944" cy="2304256"/>
          </a:xfrm>
        </p:spPr>
        <p:txBody>
          <a:bodyPr/>
          <a:lstStyle/>
          <a:p>
            <a:r>
              <a:rPr lang="af-ZA" b="1" dirty="0" smtClean="0"/>
              <a:t>Pollinisation: pérennisation de la biodiversité</a:t>
            </a:r>
          </a:p>
          <a:p>
            <a:r>
              <a:rPr lang="af-ZA" b="1" dirty="0" smtClean="0"/>
              <a:t>Mycorrhization: sources de nourriture</a:t>
            </a:r>
          </a:p>
          <a:p>
            <a:r>
              <a:rPr lang="af-ZA" b="1" dirty="0" smtClean="0"/>
              <a:t>Autres services écosystémiques</a:t>
            </a:r>
          </a:p>
          <a:p>
            <a:endParaRPr lang="af-ZA" b="1" dirty="0" smtClean="0"/>
          </a:p>
          <a:p>
            <a:endParaRPr lang="af-ZA" b="1" dirty="0" smtClean="0"/>
          </a:p>
          <a:p>
            <a:endParaRPr lang="af-ZA"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0" y="188640"/>
            <a:ext cx="8964488" cy="1440011"/>
          </a:xfrm>
        </p:spPr>
        <p:txBody>
          <a:bodyPr>
            <a:normAutofit fontScale="90000"/>
          </a:bodyPr>
          <a:lstStyle/>
          <a:p>
            <a:pPr eaLnBrk="1" hangingPunct="1"/>
            <a:r>
              <a:rPr lang="fr-BE" sz="3200" b="1" dirty="0" smtClean="0">
                <a:solidFill>
                  <a:srgbClr val="0000CC"/>
                </a:solidFill>
              </a:rPr>
              <a:t>Projet : Amélioration des connaissances sur l’importance des pollinisateurs sauvages aux agroécosystèmes</a:t>
            </a:r>
            <a:r>
              <a:rPr lang="af-ZA" sz="4000" dirty="0" smtClean="0">
                <a:solidFill>
                  <a:srgbClr val="0000CC"/>
                </a:solidFill>
              </a:rPr>
              <a:t/>
            </a:r>
            <a:br>
              <a:rPr lang="af-ZA" sz="4000" dirty="0" smtClean="0">
                <a:solidFill>
                  <a:srgbClr val="0000CC"/>
                </a:solidFill>
              </a:rPr>
            </a:br>
            <a:endParaRPr lang="af-ZA" sz="4000" dirty="0" smtClean="0">
              <a:solidFill>
                <a:srgbClr val="0000CC"/>
              </a:solidFill>
            </a:endParaRPr>
          </a:p>
        </p:txBody>
      </p:sp>
      <p:pic>
        <p:nvPicPr>
          <p:cNvPr id="13315" name="Picture 7" descr="reptilia 146"/>
          <p:cNvPicPr>
            <a:picLocks noGrp="1" noChangeAspect="1" noChangeArrowheads="1"/>
          </p:cNvPicPr>
          <p:nvPr>
            <p:ph sz="half" idx="2"/>
          </p:nvPr>
        </p:nvPicPr>
        <p:blipFill>
          <a:blip r:embed="rId2" cstate="print"/>
          <a:srcRect/>
          <a:stretch>
            <a:fillRect/>
          </a:stretch>
        </p:blipFill>
        <p:spPr>
          <a:xfrm>
            <a:off x="395288" y="1557338"/>
            <a:ext cx="4176712" cy="3133725"/>
          </a:xfrm>
          <a:noFill/>
        </p:spPr>
      </p:pic>
      <p:pic>
        <p:nvPicPr>
          <p:cNvPr id="13316" name="Picture 8" descr="Plantes pollinisées2 110"/>
          <p:cNvPicPr>
            <a:picLocks noChangeAspect="1" noChangeArrowheads="1"/>
          </p:cNvPicPr>
          <p:nvPr/>
        </p:nvPicPr>
        <p:blipFill>
          <a:blip r:embed="rId3" cstate="print"/>
          <a:srcRect/>
          <a:stretch>
            <a:fillRect/>
          </a:stretch>
        </p:blipFill>
        <p:spPr bwMode="auto">
          <a:xfrm>
            <a:off x="4572000" y="3500438"/>
            <a:ext cx="457200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a:xfrm>
            <a:off x="0" y="0"/>
            <a:ext cx="9144000" cy="1412875"/>
          </a:xfrm>
        </p:spPr>
        <p:txBody>
          <a:bodyPr>
            <a:normAutofit fontScale="90000"/>
          </a:bodyPr>
          <a:lstStyle/>
          <a:p>
            <a:pPr eaLnBrk="1" hangingPunct="1"/>
            <a:r>
              <a:rPr lang="fr-BE" sz="3200" b="1" dirty="0" smtClean="0">
                <a:solidFill>
                  <a:srgbClr val="0000CC"/>
                </a:solidFill>
              </a:rPr>
              <a:t>Projet Renforcement des connaissances taxonomiques sur les pollinisateurs des écosystèmes forestiers et agricoles au Burundi</a:t>
            </a:r>
            <a:r>
              <a:rPr lang="af-ZA" sz="4000" b="1" dirty="0" smtClean="0"/>
              <a:t> </a:t>
            </a:r>
          </a:p>
        </p:txBody>
      </p:sp>
      <p:sp>
        <p:nvSpPr>
          <p:cNvPr id="14339" name="Rectangle 3"/>
          <p:cNvSpPr>
            <a:spLocks noGrp="1" noChangeArrowheads="1"/>
          </p:cNvSpPr>
          <p:nvPr>
            <p:ph type="body" sz="half" idx="1"/>
          </p:nvPr>
        </p:nvSpPr>
        <p:spPr>
          <a:xfrm>
            <a:off x="179388" y="1700213"/>
            <a:ext cx="5040684" cy="2952923"/>
          </a:xfrm>
        </p:spPr>
        <p:txBody>
          <a:bodyPr/>
          <a:lstStyle/>
          <a:p>
            <a:pPr eaLnBrk="1" hangingPunct="1">
              <a:buFontTx/>
              <a:buNone/>
            </a:pPr>
            <a:r>
              <a:rPr lang="fr-BE" sz="2800" b="1" dirty="0" smtClean="0"/>
              <a:t>Trois niveaux de renforcement des capacités </a:t>
            </a:r>
          </a:p>
          <a:p>
            <a:pPr eaLnBrk="1" hangingPunct="1">
              <a:buFontTx/>
              <a:buChar char="-"/>
            </a:pPr>
            <a:r>
              <a:rPr lang="fr-FR" sz="2800" b="1" i="1" dirty="0" smtClean="0">
                <a:solidFill>
                  <a:srgbClr val="00CC00"/>
                </a:solidFill>
              </a:rPr>
              <a:t>Capacités en matière d’inventaires biologiques</a:t>
            </a:r>
          </a:p>
          <a:p>
            <a:pPr eaLnBrk="1" hangingPunct="1">
              <a:buFontTx/>
              <a:buNone/>
            </a:pPr>
            <a:r>
              <a:rPr lang="af-ZA" sz="2800" b="1" i="1" dirty="0" smtClean="0">
                <a:solidFill>
                  <a:srgbClr val="00CC00"/>
                </a:solidFill>
              </a:rPr>
              <a:t> en utilisant plusieurs </a:t>
            </a:r>
          </a:p>
          <a:p>
            <a:pPr eaLnBrk="1" hangingPunct="1">
              <a:buFontTx/>
              <a:buNone/>
            </a:pPr>
            <a:r>
              <a:rPr lang="af-ZA" sz="2800" b="1" i="1" dirty="0" smtClean="0">
                <a:solidFill>
                  <a:srgbClr val="00CC00"/>
                </a:solidFill>
              </a:rPr>
              <a:t>méthodes</a:t>
            </a:r>
          </a:p>
        </p:txBody>
      </p:sp>
      <p:pic>
        <p:nvPicPr>
          <p:cNvPr id="14340" name="Picture 6" descr="IMGP3377"/>
          <p:cNvPicPr>
            <a:picLocks noGrp="1" noChangeAspect="1" noChangeArrowheads="1"/>
          </p:cNvPicPr>
          <p:nvPr>
            <p:ph sz="half" idx="2"/>
          </p:nvPr>
        </p:nvPicPr>
        <p:blipFill>
          <a:blip r:embed="rId2" cstate="print"/>
          <a:srcRect/>
          <a:stretch>
            <a:fillRect/>
          </a:stretch>
        </p:blipFill>
        <p:spPr>
          <a:xfrm>
            <a:off x="5148263" y="1614488"/>
            <a:ext cx="3995737" cy="2944812"/>
          </a:xfrm>
          <a:noFill/>
        </p:spPr>
      </p:pic>
      <p:pic>
        <p:nvPicPr>
          <p:cNvPr id="14341" name="Picture 7" descr="IMGP3382"/>
          <p:cNvPicPr>
            <a:picLocks noChangeAspect="1" noChangeArrowheads="1"/>
          </p:cNvPicPr>
          <p:nvPr/>
        </p:nvPicPr>
        <p:blipFill>
          <a:blip r:embed="rId3" cstate="print"/>
          <a:srcRect/>
          <a:stretch>
            <a:fillRect/>
          </a:stretch>
        </p:blipFill>
        <p:spPr bwMode="auto">
          <a:xfrm>
            <a:off x="7410450" y="1700213"/>
            <a:ext cx="1733550" cy="2314575"/>
          </a:xfrm>
          <a:prstGeom prst="rect">
            <a:avLst/>
          </a:prstGeom>
          <a:noFill/>
          <a:ln w="9525">
            <a:noFill/>
            <a:miter lim="800000"/>
            <a:headEnd/>
            <a:tailEnd/>
          </a:ln>
        </p:spPr>
      </p:pic>
      <p:pic>
        <p:nvPicPr>
          <p:cNvPr id="14342" name="Picture 8" descr="IMGP3438"/>
          <p:cNvPicPr>
            <a:picLocks noChangeAspect="1" noChangeArrowheads="1"/>
          </p:cNvPicPr>
          <p:nvPr/>
        </p:nvPicPr>
        <p:blipFill>
          <a:blip r:embed="rId4" cstate="print"/>
          <a:srcRect/>
          <a:stretch>
            <a:fillRect/>
          </a:stretch>
        </p:blipFill>
        <p:spPr bwMode="auto">
          <a:xfrm>
            <a:off x="6038850" y="4524375"/>
            <a:ext cx="3105150" cy="2333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0"/>
            <a:ext cx="9144000" cy="1412875"/>
          </a:xfrm>
        </p:spPr>
        <p:txBody>
          <a:bodyPr>
            <a:normAutofit/>
          </a:bodyPr>
          <a:lstStyle/>
          <a:p>
            <a:pPr eaLnBrk="1" hangingPunct="1"/>
            <a:r>
              <a:rPr lang="fr-FR" sz="3600" b="1" i="1" dirty="0" smtClean="0">
                <a:solidFill>
                  <a:srgbClr val="00B050"/>
                </a:solidFill>
              </a:rPr>
              <a:t>- Renforcement des Capacités </a:t>
            </a:r>
            <a:r>
              <a:rPr lang="fr-FR" sz="3600" b="1" i="1" dirty="0" smtClean="0">
                <a:solidFill>
                  <a:srgbClr val="00CC00"/>
                </a:solidFill>
              </a:rPr>
              <a:t>en taxonomie</a:t>
            </a:r>
            <a:endParaRPr lang="af-ZA" sz="3600" b="1" i="1" dirty="0" smtClean="0">
              <a:solidFill>
                <a:srgbClr val="00CC00"/>
              </a:solidFill>
            </a:endParaRPr>
          </a:p>
        </p:txBody>
      </p:sp>
      <p:sp>
        <p:nvSpPr>
          <p:cNvPr id="15363" name="Rectangle 4"/>
          <p:cNvSpPr>
            <a:spLocks noGrp="1" noChangeArrowheads="1"/>
          </p:cNvSpPr>
          <p:nvPr>
            <p:ph type="body" sz="half" idx="1"/>
          </p:nvPr>
        </p:nvSpPr>
        <p:spPr>
          <a:xfrm>
            <a:off x="250825" y="1600200"/>
            <a:ext cx="4897438" cy="4709120"/>
          </a:xfrm>
        </p:spPr>
        <p:txBody>
          <a:bodyPr>
            <a:normAutofit/>
          </a:bodyPr>
          <a:lstStyle/>
          <a:p>
            <a:pPr eaLnBrk="1" hangingPunct="1"/>
            <a:r>
              <a:rPr lang="fr-FR" sz="2800" b="1" dirty="0" smtClean="0"/>
              <a:t>Formation au Burundi</a:t>
            </a:r>
          </a:p>
          <a:p>
            <a:pPr eaLnBrk="1" hangingPunct="1">
              <a:buFontTx/>
              <a:buNone/>
            </a:pPr>
            <a:endParaRPr lang="fr-FR" sz="2800" b="1" dirty="0" smtClean="0"/>
          </a:p>
          <a:p>
            <a:pPr eaLnBrk="1" hangingPunct="1"/>
            <a:r>
              <a:rPr lang="fr-FR" sz="2800" b="1" dirty="0" smtClean="0"/>
              <a:t>Formation à l’IRScNB</a:t>
            </a:r>
          </a:p>
          <a:p>
            <a:pPr eaLnBrk="1" hangingPunct="1">
              <a:buNone/>
            </a:pPr>
            <a:endParaRPr lang="fr-FR" sz="2800" b="1" dirty="0" smtClean="0"/>
          </a:p>
          <a:p>
            <a:pPr eaLnBrk="1" hangingPunct="1"/>
            <a:r>
              <a:rPr lang="fr-FR" sz="2800" b="1" dirty="0" smtClean="0"/>
              <a:t>Formation au MRAC avec l’appui de l’</a:t>
            </a:r>
            <a:r>
              <a:rPr lang="fr-FR" sz="2800" b="1" dirty="0" err="1" smtClean="0"/>
              <a:t>IRScN</a:t>
            </a:r>
            <a:endParaRPr lang="fr-FR" sz="2800" b="1" dirty="0" smtClean="0"/>
          </a:p>
          <a:p>
            <a:pPr eaLnBrk="1" hangingPunct="1"/>
            <a:endParaRPr lang="fr-FR" sz="2800" b="1" dirty="0" smtClean="0"/>
          </a:p>
          <a:p>
            <a:pPr eaLnBrk="1" hangingPunct="1"/>
            <a:r>
              <a:rPr lang="fr-FR" sz="2800" b="1" dirty="0" smtClean="0"/>
              <a:t>Formation par l’ICIPE avec l’appui de l’</a:t>
            </a:r>
            <a:r>
              <a:rPr lang="fr-FR" sz="2800" b="1" dirty="0" err="1" smtClean="0"/>
              <a:t>IRScN</a:t>
            </a:r>
            <a:endParaRPr lang="af-ZA" sz="2800" dirty="0" smtClean="0"/>
          </a:p>
        </p:txBody>
      </p:sp>
      <p:pic>
        <p:nvPicPr>
          <p:cNvPr id="15364" name="Picture 6" descr="Connal pollinisateurs 004"/>
          <p:cNvPicPr>
            <a:picLocks noGrp="1" noChangeAspect="1" noChangeArrowheads="1"/>
          </p:cNvPicPr>
          <p:nvPr>
            <p:ph sz="half" idx="2"/>
          </p:nvPr>
        </p:nvPicPr>
        <p:blipFill>
          <a:blip r:embed="rId2" cstate="print"/>
          <a:srcRect/>
          <a:stretch>
            <a:fillRect/>
          </a:stretch>
        </p:blipFill>
        <p:spPr>
          <a:xfrm>
            <a:off x="5105400" y="1557338"/>
            <a:ext cx="4038600" cy="3028950"/>
          </a:xfrm>
          <a:noFill/>
        </p:spPr>
      </p:pic>
      <p:pic>
        <p:nvPicPr>
          <p:cNvPr id="5" name="Picture 8" descr="P201210_14"/>
          <p:cNvPicPr>
            <a:picLocks noChangeAspect="1" noChangeArrowheads="1"/>
          </p:cNvPicPr>
          <p:nvPr/>
        </p:nvPicPr>
        <p:blipFill>
          <a:blip r:embed="rId3" cstate="print"/>
          <a:srcRect/>
          <a:stretch>
            <a:fillRect/>
          </a:stretch>
        </p:blipFill>
        <p:spPr bwMode="auto">
          <a:xfrm>
            <a:off x="5003800" y="3751263"/>
            <a:ext cx="4140200" cy="3106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af-ZA" dirty="0" smtClean="0"/>
              <a:t>Organisation des ateliers de sensibilisation </a:t>
            </a:r>
            <a:endParaRPr lang="af-ZA" dirty="0"/>
          </a:p>
        </p:txBody>
      </p:sp>
      <p:sp>
        <p:nvSpPr>
          <p:cNvPr id="5" name="Rectangle 2"/>
          <p:cNvSpPr txBox="1">
            <a:spLocks noChangeArrowheads="1"/>
          </p:cNvSpPr>
          <p:nvPr/>
        </p:nvSpPr>
        <p:spPr>
          <a:xfrm>
            <a:off x="683568" y="2420888"/>
            <a:ext cx="7056784" cy="3456384"/>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af-ZA" sz="4000" b="1" i="0" u="none" strike="noStrike" kern="1200" cap="none" spc="0" normalizeH="0" baseline="0" noProof="0" dirty="0" smtClean="0">
                <a:ln>
                  <a:noFill/>
                </a:ln>
                <a:solidFill>
                  <a:schemeClr val="tx1"/>
                </a:solidFill>
                <a:effectLst/>
                <a:uLnTx/>
                <a:uFillTx/>
                <a:latin typeface="+mj-lt"/>
                <a:ea typeface="+mj-ea"/>
                <a:cs typeface="+mj-cs"/>
              </a:rPr>
              <a:t>Confectionnement des outils appropriés: livrets, posters,</a:t>
            </a:r>
            <a:r>
              <a:rPr kumimoji="0" lang="af-ZA" sz="4000" b="1" i="0" u="none" strike="noStrike" kern="1200" cap="none" spc="0" normalizeH="0" noProof="0" dirty="0" smtClean="0">
                <a:ln>
                  <a:noFill/>
                </a:ln>
                <a:solidFill>
                  <a:schemeClr val="tx1"/>
                </a:solidFill>
                <a:effectLst/>
                <a:uLnTx/>
                <a:uFillTx/>
                <a:latin typeface="+mj-lt"/>
                <a:ea typeface="+mj-ea"/>
                <a:cs typeface="+mj-cs"/>
              </a:rPr>
              <a:t> documentaire</a:t>
            </a:r>
            <a:endParaRPr kumimoji="0" lang="af-ZA" sz="40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af-ZA" dirty="0"/>
          </a:p>
        </p:txBody>
      </p:sp>
      <p:sp>
        <p:nvSpPr>
          <p:cNvPr id="3" name="Espace réservé du contenu 2"/>
          <p:cNvSpPr>
            <a:spLocks noGrp="1"/>
          </p:cNvSpPr>
          <p:nvPr>
            <p:ph idx="1"/>
          </p:nvPr>
        </p:nvSpPr>
        <p:spPr/>
        <p:txBody>
          <a:bodyPr/>
          <a:lstStyle/>
          <a:p>
            <a:endParaRPr lang="af-ZA"/>
          </a:p>
        </p:txBody>
      </p:sp>
      <p:pic>
        <p:nvPicPr>
          <p:cNvPr id="5" name="Picture 4"/>
          <p:cNvPicPr>
            <a:picLocks noChangeAspect="1" noChangeArrowheads="1"/>
          </p:cNvPicPr>
          <p:nvPr/>
        </p:nvPicPr>
        <p:blipFill>
          <a:blip r:embed="rId2" cstate="print"/>
          <a:srcRect/>
          <a:stretch>
            <a:fillRect/>
          </a:stretch>
        </p:blipFill>
        <p:spPr bwMode="auto">
          <a:xfrm>
            <a:off x="0" y="0"/>
            <a:ext cx="9144000" cy="68591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af-ZA"/>
          </a:p>
        </p:txBody>
      </p:sp>
      <p:sp>
        <p:nvSpPr>
          <p:cNvPr id="3" name="Espace réservé du contenu 2"/>
          <p:cNvSpPr>
            <a:spLocks noGrp="1"/>
          </p:cNvSpPr>
          <p:nvPr>
            <p:ph idx="1"/>
          </p:nvPr>
        </p:nvSpPr>
        <p:spPr/>
        <p:txBody>
          <a:bodyPr/>
          <a:lstStyle/>
          <a:p>
            <a:endParaRPr lang="af-ZA" dirty="0"/>
          </a:p>
        </p:txBody>
      </p:sp>
      <p:pic>
        <p:nvPicPr>
          <p:cNvPr id="1026" name="Picture 2" descr="DSC00453"/>
          <p:cNvPicPr>
            <a:picLocks noChangeAspect="1" noChangeArrowheads="1"/>
          </p:cNvPicPr>
          <p:nvPr/>
        </p:nvPicPr>
        <p:blipFill>
          <a:blip r:embed="rId2" cstate="print"/>
          <a:srcRect/>
          <a:stretch>
            <a:fillRect/>
          </a:stretch>
        </p:blipFill>
        <p:spPr bwMode="auto">
          <a:xfrm>
            <a:off x="4427984" y="620688"/>
            <a:ext cx="4984826" cy="3744416"/>
          </a:xfrm>
          <a:prstGeom prst="rect">
            <a:avLst/>
          </a:prstGeom>
          <a:noFill/>
          <a:ln w="9525">
            <a:noFill/>
            <a:miter lim="800000"/>
            <a:headEnd/>
            <a:tailEnd/>
          </a:ln>
        </p:spPr>
      </p:pic>
      <p:pic>
        <p:nvPicPr>
          <p:cNvPr id="1027" name="Picture 3" descr="DSC00484"/>
          <p:cNvPicPr>
            <a:picLocks noChangeAspect="1" noChangeArrowheads="1"/>
          </p:cNvPicPr>
          <p:nvPr/>
        </p:nvPicPr>
        <p:blipFill>
          <a:blip r:embed="rId3" cstate="print"/>
          <a:srcRect/>
          <a:stretch>
            <a:fillRect/>
          </a:stretch>
        </p:blipFill>
        <p:spPr bwMode="auto">
          <a:xfrm>
            <a:off x="0" y="0"/>
            <a:ext cx="4597542" cy="3429000"/>
          </a:xfrm>
          <a:prstGeom prst="rect">
            <a:avLst/>
          </a:prstGeom>
          <a:noFill/>
          <a:ln w="9525">
            <a:noFill/>
            <a:miter lim="800000"/>
            <a:headEnd/>
            <a:tailEnd/>
          </a:ln>
        </p:spPr>
      </p:pic>
      <p:pic>
        <p:nvPicPr>
          <p:cNvPr id="1028" name="Picture 4" descr="DSC00396"/>
          <p:cNvPicPr>
            <a:picLocks noChangeAspect="1" noChangeArrowheads="1"/>
          </p:cNvPicPr>
          <p:nvPr/>
        </p:nvPicPr>
        <p:blipFill>
          <a:blip r:embed="rId4" cstate="print"/>
          <a:srcRect/>
          <a:stretch>
            <a:fillRect/>
          </a:stretch>
        </p:blipFill>
        <p:spPr bwMode="auto">
          <a:xfrm>
            <a:off x="1331640" y="3234421"/>
            <a:ext cx="4824536" cy="36235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143000"/>
          </a:xfrm>
        </p:spPr>
        <p:txBody>
          <a:bodyPr>
            <a:normAutofit/>
          </a:bodyPr>
          <a:lstStyle/>
          <a:p>
            <a:r>
              <a:rPr lang="af-ZA" sz="3600" dirty="0" smtClean="0"/>
              <a:t>Biens et services fournis par les écosystèmes</a:t>
            </a:r>
            <a:endParaRPr lang="af-ZA" sz="3600" dirty="0"/>
          </a:p>
        </p:txBody>
      </p:sp>
      <p:pic>
        <p:nvPicPr>
          <p:cNvPr id="5" name="Picture 3"/>
          <p:cNvPicPr/>
          <p:nvPr/>
        </p:nvPicPr>
        <p:blipFill>
          <a:blip r:embed="rId2" cstate="print"/>
          <a:srcRect/>
          <a:stretch>
            <a:fillRect/>
          </a:stretch>
        </p:blipFill>
        <p:spPr bwMode="auto">
          <a:xfrm>
            <a:off x="5220072" y="1052736"/>
            <a:ext cx="3923928" cy="2880320"/>
          </a:xfrm>
          <a:prstGeom prst="rect">
            <a:avLst/>
          </a:prstGeom>
          <a:noFill/>
          <a:ln w="9525">
            <a:noFill/>
            <a:miter lim="800000"/>
            <a:headEnd/>
            <a:tailEnd/>
          </a:ln>
        </p:spPr>
      </p:pic>
      <p:pic>
        <p:nvPicPr>
          <p:cNvPr id="6" name="Image 5" descr="Vente de Chanterrelles sur le marche local de Rusiga (haque tas, pesant environ 400gr, coute 100 fr Bu!"/>
          <p:cNvPicPr/>
          <p:nvPr/>
        </p:nvPicPr>
        <p:blipFill>
          <a:blip r:embed="rId3" cstate="print"/>
          <a:srcRect/>
          <a:stretch>
            <a:fillRect/>
          </a:stretch>
        </p:blipFill>
        <p:spPr bwMode="auto">
          <a:xfrm>
            <a:off x="4644008" y="3794760"/>
            <a:ext cx="4082687" cy="3063240"/>
          </a:xfrm>
          <a:prstGeom prst="rect">
            <a:avLst/>
          </a:prstGeom>
          <a:noFill/>
          <a:ln w="9525">
            <a:noFill/>
            <a:miter lim="800000"/>
            <a:headEnd/>
            <a:tailEnd/>
          </a:ln>
        </p:spPr>
      </p:pic>
      <p:pic>
        <p:nvPicPr>
          <p:cNvPr id="7" name="Image 6" descr="HPIM0023"/>
          <p:cNvPicPr/>
          <p:nvPr/>
        </p:nvPicPr>
        <p:blipFill>
          <a:blip r:embed="rId4" cstate="print"/>
          <a:srcRect/>
          <a:stretch>
            <a:fillRect/>
          </a:stretch>
        </p:blipFill>
        <p:spPr bwMode="auto">
          <a:xfrm>
            <a:off x="0" y="3141617"/>
            <a:ext cx="4859927" cy="3716383"/>
          </a:xfrm>
          <a:prstGeom prst="rect">
            <a:avLst/>
          </a:prstGeom>
          <a:noFill/>
          <a:ln w="9525">
            <a:noFill/>
            <a:miter lim="800000"/>
            <a:headEnd/>
            <a:tailEnd/>
          </a:ln>
        </p:spPr>
      </p:pic>
      <p:pic>
        <p:nvPicPr>
          <p:cNvPr id="9" name="Espace réservé du contenu 3" descr="Végétation embouchure ntahangwa 211"/>
          <p:cNvPicPr>
            <a:picLocks noGrp="1"/>
          </p:cNvPicPr>
          <p:nvPr>
            <p:ph idx="1"/>
          </p:nvPr>
        </p:nvPicPr>
        <p:blipFill>
          <a:blip r:embed="rId5" cstate="print"/>
          <a:srcRect/>
          <a:stretch>
            <a:fillRect/>
          </a:stretch>
        </p:blipFill>
        <p:spPr bwMode="auto">
          <a:xfrm>
            <a:off x="0" y="1052736"/>
            <a:ext cx="4860032" cy="3024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260648"/>
            <a:ext cx="8640960" cy="1340768"/>
          </a:xfrm>
        </p:spPr>
        <p:txBody>
          <a:bodyPr>
            <a:normAutofit fontScale="90000"/>
          </a:bodyPr>
          <a:lstStyle/>
          <a:p>
            <a:r>
              <a:rPr lang="af-ZA" sz="3100" b="1" cap="all" dirty="0" smtClean="0">
                <a:solidFill>
                  <a:srgbClr val="00B050"/>
                </a:solidFill>
              </a:rPr>
              <a:t>PROJET E</a:t>
            </a:r>
            <a:r>
              <a:rPr lang="fr-BE" sz="3100" b="1" cap="all" dirty="0" err="1" smtClean="0">
                <a:solidFill>
                  <a:srgbClr val="00B050"/>
                </a:solidFill>
              </a:rPr>
              <a:t>tude</a:t>
            </a:r>
            <a:r>
              <a:rPr lang="fr-BE" sz="3100" b="1" cap="all" dirty="0" smtClean="0">
                <a:solidFill>
                  <a:srgbClr val="00B050"/>
                </a:solidFill>
              </a:rPr>
              <a:t> de la </a:t>
            </a:r>
            <a:r>
              <a:rPr lang="fr-BE" sz="3100" b="1" cap="all" dirty="0" err="1" smtClean="0">
                <a:solidFill>
                  <a:srgbClr val="00B050"/>
                </a:solidFill>
              </a:rPr>
              <a:t>productivite</a:t>
            </a:r>
            <a:r>
              <a:rPr lang="fr-BE" sz="3100" b="1" cap="all" dirty="0" smtClean="0">
                <a:solidFill>
                  <a:srgbClr val="00B050"/>
                </a:solidFill>
              </a:rPr>
              <a:t> naturelle en champignons comestibles et de leur valorisation</a:t>
            </a:r>
            <a:r>
              <a:rPr lang="af-ZA" b="1" dirty="0" smtClean="0"/>
              <a:t/>
            </a:r>
            <a:br>
              <a:rPr lang="af-ZA" b="1" dirty="0" smtClean="0"/>
            </a:br>
            <a:endParaRPr lang="af-ZA" dirty="0"/>
          </a:p>
        </p:txBody>
      </p:sp>
      <p:sp>
        <p:nvSpPr>
          <p:cNvPr id="3" name="Espace réservé du contenu 2"/>
          <p:cNvSpPr>
            <a:spLocks noGrp="1"/>
          </p:cNvSpPr>
          <p:nvPr>
            <p:ph idx="1"/>
          </p:nvPr>
        </p:nvSpPr>
        <p:spPr>
          <a:xfrm>
            <a:off x="251520" y="1700808"/>
            <a:ext cx="8496944" cy="4536504"/>
          </a:xfrm>
        </p:spPr>
        <p:txBody>
          <a:bodyPr/>
          <a:lstStyle/>
          <a:p>
            <a:r>
              <a:rPr lang="af-ZA" i="1" dirty="0" smtClean="0"/>
              <a:t>Une étude de la productivité des champignons comestibles  et les connaissances traditionnelles y associées en  forêts claires du Burundi (à publier en fin mai 2014)</a:t>
            </a:r>
            <a:endParaRPr lang="af-ZA" dirty="0"/>
          </a:p>
        </p:txBody>
      </p:sp>
      <p:pic>
        <p:nvPicPr>
          <p:cNvPr id="4" name="Picture 5"/>
          <p:cNvPicPr>
            <a:picLocks noChangeAspect="1" noChangeArrowheads="1"/>
          </p:cNvPicPr>
          <p:nvPr/>
        </p:nvPicPr>
        <p:blipFill>
          <a:blip r:embed="rId2" cstate="print"/>
          <a:srcRect/>
          <a:stretch>
            <a:fillRect/>
          </a:stretch>
        </p:blipFill>
        <p:spPr bwMode="auto">
          <a:xfrm>
            <a:off x="5724128" y="4293096"/>
            <a:ext cx="3419872" cy="25649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enoit\Documents\Champignons\Photos Mutambara\DSC08471.JPG"/>
          <p:cNvPicPr>
            <a:picLocks noGrp="1" noChangeAspect="1" noChangeArrowheads="1"/>
          </p:cNvPicPr>
          <p:nvPr>
            <p:ph idx="1"/>
          </p:nvPr>
        </p:nvPicPr>
        <p:blipFill>
          <a:blip r:embed="rId2" cstate="print"/>
          <a:srcRect/>
          <a:stretch>
            <a:fillRect/>
          </a:stretch>
        </p:blipFill>
        <p:spPr bwMode="auto">
          <a:xfrm>
            <a:off x="179512" y="0"/>
            <a:ext cx="9143999" cy="6858000"/>
          </a:xfrm>
          <a:prstGeom prst="rect">
            <a:avLst/>
          </a:prstGeom>
          <a:noFill/>
        </p:spPr>
      </p:pic>
      <p:pic>
        <p:nvPicPr>
          <p:cNvPr id="1027" name="Picture 3"/>
          <p:cNvPicPr>
            <a:picLocks noChangeAspect="1" noChangeArrowheads="1"/>
          </p:cNvPicPr>
          <p:nvPr/>
        </p:nvPicPr>
        <p:blipFill>
          <a:blip r:embed="rId3" cstate="print"/>
          <a:srcRect/>
          <a:stretch>
            <a:fillRect/>
          </a:stretch>
        </p:blipFill>
        <p:spPr bwMode="auto">
          <a:xfrm>
            <a:off x="179512" y="5850335"/>
            <a:ext cx="1343764" cy="1007665"/>
          </a:xfrm>
          <a:prstGeom prst="rect">
            <a:avLst/>
          </a:prstGeom>
          <a:noFill/>
          <a:ln w="9525">
            <a:noFill/>
            <a:miter lim="800000"/>
            <a:headEnd/>
            <a:tailEnd/>
          </a:ln>
          <a:effectLst/>
        </p:spPr>
      </p:pic>
      <p:pic>
        <p:nvPicPr>
          <p:cNvPr id="6" name="Image 5" descr="C:\Users\Benoit\Documents\Champignons\Photos Mutambara\DSC07559.JPG"/>
          <p:cNvPicPr/>
          <p:nvPr/>
        </p:nvPicPr>
        <p:blipFill>
          <a:blip r:embed="rId4" cstate="print"/>
          <a:srcRect/>
          <a:stretch>
            <a:fillRect/>
          </a:stretch>
        </p:blipFill>
        <p:spPr bwMode="auto">
          <a:xfrm>
            <a:off x="2411760" y="5949280"/>
            <a:ext cx="1152128" cy="908720"/>
          </a:xfrm>
          <a:prstGeom prst="rect">
            <a:avLst/>
          </a:prstGeom>
          <a:noFill/>
          <a:ln w="9525">
            <a:noFill/>
            <a:miter lim="800000"/>
            <a:headEnd/>
            <a:tailEnd/>
          </a:ln>
        </p:spPr>
      </p:pic>
      <p:pic>
        <p:nvPicPr>
          <p:cNvPr id="7" name="Image 6" descr="C:\Users\Benoit\Documents\Champignons\Photos Mutambara\DSC07660.JPG"/>
          <p:cNvPicPr/>
          <p:nvPr/>
        </p:nvPicPr>
        <p:blipFill>
          <a:blip r:embed="rId5" cstate="print"/>
          <a:srcRect/>
          <a:stretch>
            <a:fillRect/>
          </a:stretch>
        </p:blipFill>
        <p:spPr bwMode="auto">
          <a:xfrm>
            <a:off x="6588224" y="6093296"/>
            <a:ext cx="1152128" cy="7647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C:\Users\Benoit\Pictures\Cantharellus div. sp..BMP"/>
          <p:cNvPicPr>
            <a:picLocks noGrp="1"/>
          </p:cNvPicPr>
          <p:nvPr>
            <p:ph idx="1"/>
          </p:nvPr>
        </p:nvPicPr>
        <p:blipFill>
          <a:blip r:embed="rId2" cstate="print"/>
          <a:srcRect/>
          <a:stretch>
            <a:fillRect/>
          </a:stretch>
        </p:blipFill>
        <p:spPr bwMode="auto">
          <a:xfrm>
            <a:off x="0" y="0"/>
            <a:ext cx="3995936" cy="5229200"/>
          </a:xfrm>
          <a:prstGeom prst="rect">
            <a:avLst/>
          </a:prstGeom>
          <a:noFill/>
          <a:ln w="9525">
            <a:noFill/>
            <a:miter lim="800000"/>
            <a:headEnd/>
            <a:tailEnd/>
          </a:ln>
        </p:spPr>
      </p:pic>
      <p:pic>
        <p:nvPicPr>
          <p:cNvPr id="7" name="Image 6"/>
          <p:cNvPicPr/>
          <p:nvPr/>
        </p:nvPicPr>
        <p:blipFill>
          <a:blip r:embed="rId3" cstate="print"/>
          <a:srcRect/>
          <a:stretch>
            <a:fillRect/>
          </a:stretch>
        </p:blipFill>
        <p:spPr bwMode="auto">
          <a:xfrm>
            <a:off x="3635896" y="1628800"/>
            <a:ext cx="4857700" cy="42192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188640"/>
            <a:ext cx="8568952" cy="1669578"/>
          </a:xfrm>
        </p:spPr>
        <p:txBody>
          <a:bodyPr>
            <a:noAutofit/>
          </a:bodyPr>
          <a:lstStyle/>
          <a:p>
            <a:r>
              <a:rPr lang="fr-FR" sz="2400" b="1" cap="all" dirty="0" smtClean="0">
                <a:solidFill>
                  <a:srgbClr val="00B050"/>
                </a:solidFill>
                <a:latin typeface="Times New Roman" pitchFamily="18" charset="0"/>
                <a:cs typeface="Times New Roman" pitchFamily="18" charset="0"/>
              </a:rPr>
              <a:t>Projet Sensibilisation </a:t>
            </a:r>
            <a:r>
              <a:rPr lang="fr-FR" sz="2400" b="1" cap="all" dirty="0">
                <a:solidFill>
                  <a:srgbClr val="00B050"/>
                </a:solidFill>
                <a:latin typeface="Times New Roman" pitchFamily="18" charset="0"/>
                <a:cs typeface="Times New Roman" pitchFamily="18" charset="0"/>
              </a:rPr>
              <a:t>des </a:t>
            </a:r>
            <a:r>
              <a:rPr lang="fr-FR" sz="2400" b="1" cap="all" dirty="0" err="1" smtClean="0">
                <a:solidFill>
                  <a:srgbClr val="00B050"/>
                </a:solidFill>
                <a:latin typeface="Times New Roman" pitchFamily="18" charset="0"/>
                <a:cs typeface="Times New Roman" pitchFamily="18" charset="0"/>
              </a:rPr>
              <a:t>decideurs</a:t>
            </a:r>
            <a:r>
              <a:rPr lang="fr-FR" sz="2400" b="1" cap="all" dirty="0" smtClean="0">
                <a:solidFill>
                  <a:srgbClr val="00B050"/>
                </a:solidFill>
                <a:latin typeface="Times New Roman" pitchFamily="18" charset="0"/>
                <a:cs typeface="Times New Roman" pitchFamily="18" charset="0"/>
              </a:rPr>
              <a:t> </a:t>
            </a:r>
            <a:r>
              <a:rPr lang="fr-FR" sz="2400" b="1" cap="all" dirty="0">
                <a:solidFill>
                  <a:srgbClr val="00B050"/>
                </a:solidFill>
                <a:latin typeface="Times New Roman" pitchFamily="18" charset="0"/>
                <a:cs typeface="Times New Roman" pitchFamily="18" charset="0"/>
              </a:rPr>
              <a:t>et des grands entrepreneurs sur la valeur des services </a:t>
            </a:r>
            <a:r>
              <a:rPr lang="fr-FR" sz="2400" b="1" cap="all" dirty="0" err="1" smtClean="0">
                <a:solidFill>
                  <a:srgbClr val="00B050"/>
                </a:solidFill>
                <a:latin typeface="Times New Roman" pitchFamily="18" charset="0"/>
                <a:cs typeface="Times New Roman" pitchFamily="18" charset="0"/>
              </a:rPr>
              <a:t>eco</a:t>
            </a:r>
            <a:r>
              <a:rPr lang="fr-FR" sz="2400" b="1" cap="all" dirty="0" smtClean="0">
                <a:solidFill>
                  <a:srgbClr val="00B050"/>
                </a:solidFill>
                <a:latin typeface="Times New Roman" pitchFamily="18" charset="0"/>
                <a:cs typeface="Times New Roman" pitchFamily="18" charset="0"/>
              </a:rPr>
              <a:t>-</a:t>
            </a:r>
            <a:r>
              <a:rPr lang="fr-FR" sz="2400" b="1" cap="all" dirty="0" err="1" smtClean="0">
                <a:solidFill>
                  <a:srgbClr val="00B050"/>
                </a:solidFill>
                <a:latin typeface="Times New Roman" pitchFamily="18" charset="0"/>
                <a:cs typeface="Times New Roman" pitchFamily="18" charset="0"/>
              </a:rPr>
              <a:t>systemiques</a:t>
            </a:r>
            <a:r>
              <a:rPr lang="fr-FR" sz="2400" b="1" cap="all" dirty="0" smtClean="0">
                <a:solidFill>
                  <a:srgbClr val="00B050"/>
                </a:solidFill>
                <a:latin typeface="Times New Roman" pitchFamily="18" charset="0"/>
                <a:cs typeface="Times New Roman" pitchFamily="18" charset="0"/>
              </a:rPr>
              <a:t> </a:t>
            </a:r>
            <a:r>
              <a:rPr lang="fr-FR" sz="2400" b="1" cap="all" dirty="0">
                <a:solidFill>
                  <a:srgbClr val="00B050"/>
                </a:solidFill>
                <a:latin typeface="Times New Roman" pitchFamily="18" charset="0"/>
                <a:cs typeface="Times New Roman" pitchFamily="18" charset="0"/>
              </a:rPr>
              <a:t>et l’impact de l’inaction </a:t>
            </a:r>
            <a:r>
              <a:rPr lang="fr-FR" sz="2400" b="1" cap="all" dirty="0" smtClean="0">
                <a:solidFill>
                  <a:srgbClr val="00B050"/>
                </a:solidFill>
                <a:latin typeface="Times New Roman" pitchFamily="18" charset="0"/>
                <a:cs typeface="Times New Roman" pitchFamily="18" charset="0"/>
              </a:rPr>
              <a:t>a </a:t>
            </a:r>
            <a:r>
              <a:rPr lang="fr-FR" sz="2400" b="1" cap="all" dirty="0">
                <a:solidFill>
                  <a:srgbClr val="00B050"/>
                </a:solidFill>
                <a:latin typeface="Times New Roman" pitchFamily="18" charset="0"/>
                <a:cs typeface="Times New Roman" pitchFamily="18" charset="0"/>
              </a:rPr>
              <a:t>la protection de la </a:t>
            </a:r>
            <a:r>
              <a:rPr lang="fr-FR" sz="2400" b="1" cap="all" dirty="0" err="1" smtClean="0">
                <a:solidFill>
                  <a:srgbClr val="00B050"/>
                </a:solidFill>
                <a:latin typeface="Times New Roman" pitchFamily="18" charset="0"/>
                <a:cs typeface="Times New Roman" pitchFamily="18" charset="0"/>
              </a:rPr>
              <a:t>biodiversite</a:t>
            </a:r>
            <a:endParaRPr lang="af-ZA" sz="2400" cap="all" dirty="0">
              <a:solidFill>
                <a:srgbClr val="00B050"/>
              </a:solidFill>
              <a:latin typeface="Times New Roman" pitchFamily="18" charset="0"/>
              <a:cs typeface="Times New Roman" pitchFamily="18" charset="0"/>
            </a:endParaRPr>
          </a:p>
        </p:txBody>
      </p:sp>
      <p:sp>
        <p:nvSpPr>
          <p:cNvPr id="3" name="Espace réservé du contenu 2"/>
          <p:cNvSpPr>
            <a:spLocks noGrp="1"/>
          </p:cNvSpPr>
          <p:nvPr>
            <p:ph idx="1"/>
          </p:nvPr>
        </p:nvSpPr>
        <p:spPr>
          <a:xfrm>
            <a:off x="251520" y="3068960"/>
            <a:ext cx="8640960" cy="2520280"/>
          </a:xfrm>
        </p:spPr>
        <p:txBody>
          <a:bodyPr>
            <a:normAutofit/>
          </a:bodyPr>
          <a:lstStyle/>
          <a:p>
            <a:pPr>
              <a:buNone/>
            </a:pPr>
            <a:r>
              <a:rPr lang="af-ZA" b="1" i="1" dirty="0"/>
              <a:t>Etablissement d’une étude de base sur les services écosystémiques et le coût de l’inaction à la protection de la biodiversité	</a:t>
            </a:r>
            <a:r>
              <a:rPr lang="af-ZA" dirty="0"/>
              <a:t>		</a:t>
            </a:r>
          </a:p>
          <a:p>
            <a:pPr>
              <a:buNone/>
            </a:pPr>
            <a:endParaRPr lang="af-ZA"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0"/>
            <a:ext cx="8363272" cy="1210146"/>
          </a:xfrm>
        </p:spPr>
        <p:txBody>
          <a:bodyPr>
            <a:noAutofit/>
          </a:bodyPr>
          <a:lstStyle/>
          <a:p>
            <a:r>
              <a:rPr lang="fr-BE" sz="3200" dirty="0" smtClean="0"/>
              <a:t>Evaluation du coût de l’inaction à la protection de la forêt de montagne de la Kibira: </a:t>
            </a:r>
            <a:r>
              <a:rPr lang="fr-BE" sz="3200" i="1" dirty="0" smtClean="0"/>
              <a:t>agriculture et barrage hydroélectrique</a:t>
            </a:r>
            <a:endParaRPr lang="af-ZA" sz="3200" dirty="0"/>
          </a:p>
        </p:txBody>
      </p:sp>
      <p:pic>
        <p:nvPicPr>
          <p:cNvPr id="4" name="Image 3" descr="Numériser0001"/>
          <p:cNvPicPr/>
          <p:nvPr/>
        </p:nvPicPr>
        <p:blipFill>
          <a:blip r:embed="rId2" cstate="print"/>
          <a:srcRect/>
          <a:stretch>
            <a:fillRect/>
          </a:stretch>
        </p:blipFill>
        <p:spPr bwMode="auto">
          <a:xfrm>
            <a:off x="0" y="1412776"/>
            <a:ext cx="5040560" cy="3933056"/>
          </a:xfrm>
          <a:prstGeom prst="rect">
            <a:avLst/>
          </a:prstGeom>
          <a:noFill/>
          <a:ln w="9525">
            <a:noFill/>
            <a:miter lim="800000"/>
            <a:headEnd/>
            <a:tailEnd/>
          </a:ln>
        </p:spPr>
      </p:pic>
      <p:pic>
        <p:nvPicPr>
          <p:cNvPr id="5" name="Picture 1" descr="C:\Users\FOFO\AppData\Local\Microsoft\Windows\Temporary Internet Files\Content.Word\Photo0337.jpg"/>
          <p:cNvPicPr>
            <a:picLocks noGrp="1"/>
          </p:cNvPicPr>
          <p:nvPr>
            <p:ph idx="1"/>
          </p:nvPr>
        </p:nvPicPr>
        <p:blipFill>
          <a:blip r:embed="rId3" cstate="print"/>
          <a:srcRect/>
          <a:stretch>
            <a:fillRect/>
          </a:stretch>
        </p:blipFill>
        <p:spPr bwMode="auto">
          <a:xfrm>
            <a:off x="4139952" y="3212976"/>
            <a:ext cx="5004048" cy="36450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1" descr="C:\Users\FOFO\AppData\Local\Microsoft\Windows\Temporary Internet Files\Content.Word\Photo0375.jpg"/>
          <p:cNvPicPr/>
          <p:nvPr/>
        </p:nvPicPr>
        <p:blipFill>
          <a:blip r:embed="rId4" cstate="print"/>
          <a:srcRect/>
          <a:stretch>
            <a:fillRect/>
          </a:stretch>
        </p:blipFill>
        <p:spPr bwMode="auto">
          <a:xfrm>
            <a:off x="323528" y="4522758"/>
            <a:ext cx="3893276" cy="23352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404664"/>
            <a:ext cx="8435280" cy="1642194"/>
          </a:xfrm>
        </p:spPr>
        <p:txBody>
          <a:bodyPr>
            <a:normAutofit fontScale="90000"/>
          </a:bodyPr>
          <a:lstStyle/>
          <a:p>
            <a:r>
              <a:rPr lang="fr-BE" sz="3600" dirty="0" smtClean="0"/>
              <a:t>Evaluation du coût de l’inaction à la protection de la végétation de bordure du lac Tanganyika: </a:t>
            </a:r>
            <a:r>
              <a:rPr lang="fr-BE" sz="3600" i="1" dirty="0" smtClean="0"/>
              <a:t>Zone de frayère pour toutes les espèces de poissons économiques</a:t>
            </a:r>
            <a:r>
              <a:rPr lang="fr-BE" sz="3600" dirty="0" smtClean="0"/>
              <a:t>	</a:t>
            </a:r>
            <a:r>
              <a:rPr lang="af-ZA" dirty="0" smtClean="0"/>
              <a:t/>
            </a:r>
            <a:br>
              <a:rPr lang="af-ZA" dirty="0" smtClean="0"/>
            </a:br>
            <a:endParaRPr lang="af-ZA" dirty="0"/>
          </a:p>
        </p:txBody>
      </p:sp>
      <p:pic>
        <p:nvPicPr>
          <p:cNvPr id="4" name="Image 3" descr="Végétation embouchure ntahangwa 197"/>
          <p:cNvPicPr/>
          <p:nvPr/>
        </p:nvPicPr>
        <p:blipFill>
          <a:blip r:embed="rId2" cstate="print"/>
          <a:srcRect/>
          <a:stretch>
            <a:fillRect/>
          </a:stretch>
        </p:blipFill>
        <p:spPr bwMode="auto">
          <a:xfrm>
            <a:off x="0" y="1988840"/>
            <a:ext cx="5112568" cy="4005064"/>
          </a:xfrm>
          <a:prstGeom prst="rect">
            <a:avLst/>
          </a:prstGeom>
          <a:noFill/>
          <a:ln w="9525">
            <a:noFill/>
            <a:miter lim="800000"/>
            <a:headEnd/>
            <a:tailEnd/>
          </a:ln>
        </p:spPr>
      </p:pic>
      <p:pic>
        <p:nvPicPr>
          <p:cNvPr id="6" name="Image 5" descr="HPIM0023"/>
          <p:cNvPicPr/>
          <p:nvPr/>
        </p:nvPicPr>
        <p:blipFill>
          <a:blip r:embed="rId3" cstate="print"/>
          <a:srcRect/>
          <a:stretch>
            <a:fillRect/>
          </a:stretch>
        </p:blipFill>
        <p:spPr bwMode="auto">
          <a:xfrm>
            <a:off x="5076056" y="1772816"/>
            <a:ext cx="3635896" cy="2304256"/>
          </a:xfrm>
          <a:prstGeom prst="rect">
            <a:avLst/>
          </a:prstGeom>
          <a:noFill/>
          <a:ln w="9525">
            <a:noFill/>
            <a:miter lim="800000"/>
            <a:headEnd/>
            <a:tailEnd/>
          </a:ln>
        </p:spPr>
      </p:pic>
      <p:pic>
        <p:nvPicPr>
          <p:cNvPr id="8" name="Image 7" descr="IMGP8136"/>
          <p:cNvPicPr/>
          <p:nvPr/>
        </p:nvPicPr>
        <p:blipFill>
          <a:blip r:embed="rId4" cstate="print"/>
          <a:srcRect/>
          <a:stretch>
            <a:fillRect/>
          </a:stretch>
        </p:blipFill>
        <p:spPr bwMode="auto">
          <a:xfrm>
            <a:off x="3851920" y="4005064"/>
            <a:ext cx="5292080" cy="28529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188640"/>
            <a:ext cx="8445624" cy="1619672"/>
          </a:xfrm>
        </p:spPr>
        <p:txBody>
          <a:bodyPr>
            <a:normAutofit fontScale="90000"/>
          </a:bodyPr>
          <a:lstStyle/>
          <a:p>
            <a:r>
              <a:rPr lang="fr-BE" sz="3600" dirty="0" smtClean="0"/>
              <a:t>Evaluation du coût de l’inaction à la protection de la forêt de Kigwena: </a:t>
            </a:r>
            <a:r>
              <a:rPr lang="fr-BE" sz="3600" i="1" dirty="0" smtClean="0"/>
              <a:t>du rôle artisanal d’</a:t>
            </a:r>
            <a:r>
              <a:rPr lang="fr-BE" sz="3600" i="1" dirty="0" err="1" smtClean="0"/>
              <a:t>Eremospatha</a:t>
            </a:r>
            <a:r>
              <a:rPr lang="fr-BE" sz="3600" i="1" dirty="0" smtClean="0"/>
              <a:t> </a:t>
            </a:r>
            <a:r>
              <a:rPr lang="fr-BE" sz="3600" i="1" dirty="0" err="1" smtClean="0"/>
              <a:t>macrocarpa</a:t>
            </a:r>
            <a:r>
              <a:rPr lang="af-ZA" i="1" dirty="0" smtClean="0"/>
              <a:t/>
            </a:r>
            <a:br>
              <a:rPr lang="af-ZA" i="1" dirty="0" smtClean="0"/>
            </a:br>
            <a:endParaRPr lang="af-ZA" dirty="0"/>
          </a:p>
        </p:txBody>
      </p:sp>
      <p:pic>
        <p:nvPicPr>
          <p:cNvPr id="4" name="Picture 4"/>
          <p:cNvPicPr>
            <a:picLocks noGrp="1"/>
          </p:cNvPicPr>
          <p:nvPr>
            <p:ph idx="1"/>
          </p:nvPr>
        </p:nvPicPr>
        <p:blipFill>
          <a:blip r:embed="rId2" cstate="print"/>
          <a:srcRect/>
          <a:stretch>
            <a:fillRect/>
          </a:stretch>
        </p:blipFill>
        <p:spPr bwMode="auto">
          <a:xfrm>
            <a:off x="0" y="1772816"/>
            <a:ext cx="4932040" cy="3312368"/>
          </a:xfrm>
          <a:prstGeom prst="rect">
            <a:avLst/>
          </a:prstGeom>
          <a:noFill/>
          <a:ln w="9525">
            <a:noFill/>
            <a:miter lim="800000"/>
            <a:headEnd/>
            <a:tailEnd/>
          </a:ln>
        </p:spPr>
      </p:pic>
      <p:pic>
        <p:nvPicPr>
          <p:cNvPr id="5" name="Picture 3"/>
          <p:cNvPicPr/>
          <p:nvPr/>
        </p:nvPicPr>
        <p:blipFill>
          <a:blip r:embed="rId3" cstate="print"/>
          <a:srcRect/>
          <a:stretch>
            <a:fillRect/>
          </a:stretch>
        </p:blipFill>
        <p:spPr bwMode="auto">
          <a:xfrm>
            <a:off x="4788024" y="2537520"/>
            <a:ext cx="4896544" cy="43204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BE" sz="3200" dirty="0" smtClean="0"/>
              <a:t>Evaluation du coût de l’inaction à la protection des savanes du Parc National de la Ruvubu: </a:t>
            </a:r>
            <a:r>
              <a:rPr lang="fr-BE" sz="3200" i="1" dirty="0" smtClean="0"/>
              <a:t>Tourisme basé sur les buffles</a:t>
            </a:r>
            <a:endParaRPr lang="af-ZA" sz="3200" dirty="0"/>
          </a:p>
        </p:txBody>
      </p:sp>
      <p:pic>
        <p:nvPicPr>
          <p:cNvPr id="4" name="Espace réservé du contenu 3" descr="C:\Users\Ruvubu\Documents\Desktop\Fotos PNR\du16.08.08 248.JPG"/>
          <p:cNvPicPr>
            <a:picLocks noGrp="1"/>
          </p:cNvPicPr>
          <p:nvPr>
            <p:ph idx="1"/>
          </p:nvPr>
        </p:nvPicPr>
        <p:blipFill>
          <a:blip r:embed="rId2" cstate="print"/>
          <a:srcRect/>
          <a:stretch>
            <a:fillRect/>
          </a:stretch>
        </p:blipFill>
        <p:spPr bwMode="auto">
          <a:xfrm>
            <a:off x="0" y="1556792"/>
            <a:ext cx="5133109" cy="3420687"/>
          </a:xfrm>
          <a:prstGeom prst="rect">
            <a:avLst/>
          </a:prstGeom>
          <a:noFill/>
          <a:ln w="9525">
            <a:noFill/>
            <a:miter lim="800000"/>
            <a:headEnd/>
            <a:tailEnd/>
          </a:ln>
        </p:spPr>
      </p:pic>
      <p:pic>
        <p:nvPicPr>
          <p:cNvPr id="5" name="Image 4" descr="C:\Users\Benoit\Documents\CHM\Projets 2012\Projet dynamique des habitats\Photos Ruvubu\Ruvubu camera petit\DSC00807.JPG"/>
          <p:cNvPicPr/>
          <p:nvPr/>
        </p:nvPicPr>
        <p:blipFill>
          <a:blip r:embed="rId3" cstate="print"/>
          <a:srcRect/>
          <a:stretch>
            <a:fillRect/>
          </a:stretch>
        </p:blipFill>
        <p:spPr bwMode="auto">
          <a:xfrm>
            <a:off x="4211960" y="3284984"/>
            <a:ext cx="4932040" cy="35730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0" y="260648"/>
            <a:ext cx="9144000" cy="1346399"/>
          </a:xfrm>
        </p:spPr>
        <p:txBody>
          <a:bodyPr>
            <a:normAutofit fontScale="90000"/>
          </a:bodyPr>
          <a:lstStyle/>
          <a:p>
            <a:r>
              <a:rPr lang="fr-BE" sz="3600" dirty="0" smtClean="0"/>
              <a:t>Evaluation du service rendu par les pollinisateurs à la survie des écosystèmes forestiers et agroécosystèmes	</a:t>
            </a:r>
            <a:endParaRPr lang="af-ZA" sz="3600" dirty="0"/>
          </a:p>
        </p:txBody>
      </p:sp>
      <p:pic>
        <p:nvPicPr>
          <p:cNvPr id="59396" name="Picture 4" descr="Animation of a butterfly flying from one flower to another."/>
          <p:cNvPicPr>
            <a:picLocks noGrp="1" noChangeAspect="1" noChangeArrowheads="1"/>
          </p:cNvPicPr>
          <p:nvPr>
            <p:ph type="body" idx="1"/>
          </p:nvPr>
        </p:nvPicPr>
        <p:blipFill>
          <a:blip r:embed="rId2" cstate="print"/>
          <a:srcRect/>
          <a:stretch>
            <a:fillRect/>
          </a:stretch>
        </p:blipFill>
        <p:spPr>
          <a:xfrm>
            <a:off x="1835696" y="4509120"/>
            <a:ext cx="5400599" cy="1955006"/>
          </a:xfrm>
          <a:noFill/>
          <a:ln/>
        </p:spPr>
      </p:pic>
      <p:pic>
        <p:nvPicPr>
          <p:cNvPr id="59397" name="Picture 5" descr="surface terririère 049"/>
          <p:cNvPicPr>
            <a:picLocks noChangeAspect="1" noChangeArrowheads="1"/>
          </p:cNvPicPr>
          <p:nvPr/>
        </p:nvPicPr>
        <p:blipFill>
          <a:blip r:embed="rId3" cstate="print"/>
          <a:srcRect/>
          <a:stretch>
            <a:fillRect/>
          </a:stretch>
        </p:blipFill>
        <p:spPr bwMode="auto">
          <a:xfrm>
            <a:off x="0" y="1772816"/>
            <a:ext cx="4181346" cy="2659186"/>
          </a:xfrm>
          <a:prstGeom prst="rect">
            <a:avLst/>
          </a:prstGeom>
          <a:noFill/>
          <a:ln w="9525">
            <a:noFill/>
            <a:miter lim="800000"/>
            <a:headEnd/>
            <a:tailEnd/>
          </a:ln>
          <a:effectLst/>
        </p:spPr>
      </p:pic>
      <p:pic>
        <p:nvPicPr>
          <p:cNvPr id="59398" name="Picture 6" descr="SDC13564"/>
          <p:cNvPicPr>
            <a:picLocks noChangeAspect="1" noChangeArrowheads="1"/>
          </p:cNvPicPr>
          <p:nvPr/>
        </p:nvPicPr>
        <p:blipFill>
          <a:blip r:embed="rId4" cstate="print"/>
          <a:srcRect/>
          <a:stretch>
            <a:fillRect/>
          </a:stretch>
        </p:blipFill>
        <p:spPr bwMode="auto">
          <a:xfrm>
            <a:off x="5076055" y="1772816"/>
            <a:ext cx="4067945" cy="2736527"/>
          </a:xfrm>
          <a:prstGeom prst="rect">
            <a:avLst/>
          </a:prstGeom>
          <a:noFill/>
          <a:ln w="9525">
            <a:noFill/>
            <a:miter lim="800000"/>
            <a:headEnd/>
            <a:tailEnd/>
          </a:ln>
        </p:spPr>
      </p:pic>
      <p:sp>
        <p:nvSpPr>
          <p:cNvPr id="59399" name="Rectangle 7"/>
          <p:cNvSpPr>
            <a:spLocks noChangeArrowheads="1"/>
          </p:cNvSpPr>
          <p:nvPr/>
        </p:nvSpPr>
        <p:spPr bwMode="auto">
          <a:xfrm>
            <a:off x="251520" y="5301208"/>
            <a:ext cx="8892480" cy="764704"/>
          </a:xfrm>
          <a:prstGeom prst="rect">
            <a:avLst/>
          </a:prstGeom>
          <a:noFill/>
          <a:ln w="9525">
            <a:noFill/>
            <a:miter lim="800000"/>
            <a:headEnd/>
            <a:tailEnd/>
          </a:ln>
          <a:effectLst/>
        </p:spPr>
        <p:txBody>
          <a:bodyPr anchor="ctr"/>
          <a:lstStyle/>
          <a:p>
            <a:pPr algn="ctr"/>
            <a:r>
              <a:rPr lang="af-ZA" sz="4400" dirty="0">
                <a:effectLst>
                  <a:outerShdw blurRad="38100" dist="38100" dir="2700000" algn="tl">
                    <a:srgbClr val="C0C0C0"/>
                  </a:outerShdw>
                </a:effectLst>
              </a:rPr>
              <a:t/>
            </a:r>
            <a:br>
              <a:rPr lang="af-ZA" sz="4400" dirty="0">
                <a:effectLst>
                  <a:outerShdw blurRad="38100" dist="38100" dir="2700000" algn="tl">
                    <a:srgbClr val="C0C0C0"/>
                  </a:outerShdw>
                </a:effectLst>
              </a:rPr>
            </a:br>
            <a:endParaRPr lang="af-ZA" sz="4400" dirty="0">
              <a:effectLst>
                <a:outerShdw blurRad="38100" dist="38100" dir="2700000" algn="tl">
                  <a:srgbClr val="C0C0C0"/>
                </a:outerShdw>
              </a:effectLst>
            </a:endParaRPr>
          </a:p>
        </p:txBody>
      </p:sp>
      <p:sp>
        <p:nvSpPr>
          <p:cNvPr id="59400" name="Line 8"/>
          <p:cNvSpPr>
            <a:spLocks noChangeShapeType="1"/>
          </p:cNvSpPr>
          <p:nvPr/>
        </p:nvSpPr>
        <p:spPr bwMode="auto">
          <a:xfrm flipV="1">
            <a:off x="1763688" y="4653136"/>
            <a:ext cx="4896544" cy="0"/>
          </a:xfrm>
          <a:prstGeom prst="line">
            <a:avLst/>
          </a:prstGeom>
          <a:noFill/>
          <a:ln w="215900">
            <a:solidFill>
              <a:schemeClr val="tx1"/>
            </a:solidFill>
            <a:round/>
            <a:headEnd type="triangle" w="med" len="med"/>
            <a:tailEnd type="triangle" w="med" len="med"/>
          </a:ln>
          <a:effectLst/>
        </p:spPr>
        <p:txBody>
          <a:bodyPr/>
          <a:lstStyle/>
          <a:p>
            <a:endParaRPr lang="af-ZA"/>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C:\Users\Benoit\Pictures\Cantharellus div. sp..BMP"/>
          <p:cNvPicPr>
            <a:picLocks noGrp="1"/>
          </p:cNvPicPr>
          <p:nvPr>
            <p:ph idx="1"/>
          </p:nvPr>
        </p:nvPicPr>
        <p:blipFill>
          <a:blip r:embed="rId2" cstate="print"/>
          <a:srcRect/>
          <a:stretch>
            <a:fillRect/>
          </a:stretch>
        </p:blipFill>
        <p:spPr bwMode="auto">
          <a:xfrm>
            <a:off x="0" y="980728"/>
            <a:ext cx="2761673" cy="4387273"/>
          </a:xfrm>
          <a:prstGeom prst="rect">
            <a:avLst/>
          </a:prstGeom>
          <a:noFill/>
          <a:ln w="9525">
            <a:noFill/>
            <a:miter lim="800000"/>
            <a:headEnd/>
            <a:tailEnd/>
          </a:ln>
        </p:spPr>
      </p:pic>
      <p:pic>
        <p:nvPicPr>
          <p:cNvPr id="6" name="Image 5" descr="Vente de Chanterrelles sur le marche local de Rusiga (haque tas, pesant environ 400gr, coute 100 fr Bu!"/>
          <p:cNvPicPr/>
          <p:nvPr/>
        </p:nvPicPr>
        <p:blipFill>
          <a:blip r:embed="rId3" cstate="print"/>
          <a:srcRect/>
          <a:stretch>
            <a:fillRect/>
          </a:stretch>
        </p:blipFill>
        <p:spPr bwMode="auto">
          <a:xfrm>
            <a:off x="0" y="3905672"/>
            <a:ext cx="4968552" cy="2952328"/>
          </a:xfrm>
          <a:prstGeom prst="rect">
            <a:avLst/>
          </a:prstGeom>
          <a:noFill/>
          <a:ln w="9525">
            <a:noFill/>
            <a:miter lim="800000"/>
            <a:headEnd/>
            <a:tailEnd/>
          </a:ln>
        </p:spPr>
      </p:pic>
      <p:pic>
        <p:nvPicPr>
          <p:cNvPr id="7" name="Image 6"/>
          <p:cNvPicPr/>
          <p:nvPr/>
        </p:nvPicPr>
        <p:blipFill>
          <a:blip r:embed="rId4" cstate="print"/>
          <a:srcRect/>
          <a:stretch>
            <a:fillRect/>
          </a:stretch>
        </p:blipFill>
        <p:spPr bwMode="auto">
          <a:xfrm>
            <a:off x="2699792" y="1484784"/>
            <a:ext cx="4857700" cy="4219258"/>
          </a:xfrm>
          <a:prstGeom prst="rect">
            <a:avLst/>
          </a:prstGeom>
          <a:noFill/>
          <a:ln w="9525">
            <a:noFill/>
            <a:miter lim="800000"/>
            <a:headEnd/>
            <a:tailEnd/>
          </a:ln>
        </p:spPr>
      </p:pic>
      <p:pic>
        <p:nvPicPr>
          <p:cNvPr id="8" name="Image 7" descr="les champigons secs au maarche local de Rusiga"/>
          <p:cNvPicPr/>
          <p:nvPr/>
        </p:nvPicPr>
        <p:blipFill>
          <a:blip r:embed="rId5" cstate="print"/>
          <a:srcRect/>
          <a:stretch>
            <a:fillRect/>
          </a:stretch>
        </p:blipFill>
        <p:spPr bwMode="auto">
          <a:xfrm>
            <a:off x="5759624" y="2852936"/>
            <a:ext cx="3384376" cy="4005064"/>
          </a:xfrm>
          <a:prstGeom prst="rect">
            <a:avLst/>
          </a:prstGeom>
          <a:noFill/>
          <a:ln w="9525">
            <a:noFill/>
            <a:miter lim="800000"/>
            <a:headEnd/>
            <a:tailEnd/>
          </a:ln>
        </p:spPr>
      </p:pic>
      <p:sp>
        <p:nvSpPr>
          <p:cNvPr id="9" name="Titre 1"/>
          <p:cNvSpPr>
            <a:spLocks noGrp="1"/>
          </p:cNvSpPr>
          <p:nvPr>
            <p:ph type="title"/>
          </p:nvPr>
        </p:nvSpPr>
        <p:spPr>
          <a:xfrm>
            <a:off x="683568" y="188640"/>
            <a:ext cx="8229600" cy="1143000"/>
          </a:xfrm>
        </p:spPr>
        <p:txBody>
          <a:bodyPr>
            <a:noAutofit/>
          </a:bodyPr>
          <a:lstStyle/>
          <a:p>
            <a:r>
              <a:rPr lang="fr-BE" sz="3200" dirty="0" smtClean="0"/>
              <a:t>Evaluation du coût de l’inaction à la protection des forêts claires: </a:t>
            </a:r>
            <a:r>
              <a:rPr lang="fr-BE" sz="3200" i="1" dirty="0" smtClean="0"/>
              <a:t>du rôle alimentaire à la survie d’			une grande population</a:t>
            </a:r>
            <a:endParaRPr lang="af-ZA"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C:\Users\Ruvubu\Documents\Desktop\Fotos PNR\du16.08.08 248.JPG"/>
          <p:cNvPicPr/>
          <p:nvPr/>
        </p:nvPicPr>
        <p:blipFill>
          <a:blip r:embed="rId2" cstate="print"/>
          <a:srcRect/>
          <a:stretch>
            <a:fillRect/>
          </a:stretch>
        </p:blipFill>
        <p:spPr bwMode="auto">
          <a:xfrm>
            <a:off x="3743400" y="2681536"/>
            <a:ext cx="5400600" cy="4176464"/>
          </a:xfrm>
          <a:prstGeom prst="rect">
            <a:avLst/>
          </a:prstGeom>
          <a:noFill/>
          <a:ln w="9525">
            <a:noFill/>
            <a:miter lim="800000"/>
            <a:headEnd/>
            <a:tailEnd/>
          </a:ln>
        </p:spPr>
      </p:pic>
      <p:pic>
        <p:nvPicPr>
          <p:cNvPr id="6" name="Picture 1" descr="C:\Users\FOFO\AppData\Local\Microsoft\Windows\Temporary Internet Files\Content.Word\Photo0337.jpg"/>
          <p:cNvPicPr/>
          <p:nvPr/>
        </p:nvPicPr>
        <p:blipFill>
          <a:blip r:embed="rId3" cstate="print"/>
          <a:srcRect/>
          <a:stretch>
            <a:fillRect/>
          </a:stretch>
        </p:blipFill>
        <p:spPr bwMode="auto">
          <a:xfrm>
            <a:off x="5004048" y="404664"/>
            <a:ext cx="3672408" cy="28083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Espace réservé du contenu 3" descr="Abeille sur Parinari 001"/>
          <p:cNvPicPr>
            <a:picLocks/>
          </p:cNvPicPr>
          <p:nvPr/>
        </p:nvPicPr>
        <p:blipFill>
          <a:blip r:embed="rId4" cstate="print"/>
          <a:srcRect/>
          <a:stretch>
            <a:fillRect/>
          </a:stretch>
        </p:blipFill>
        <p:spPr bwMode="auto">
          <a:xfrm>
            <a:off x="0" y="620688"/>
            <a:ext cx="5145578" cy="3894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0"/>
            <a:ext cx="8568952" cy="1008112"/>
          </a:xfrm>
        </p:spPr>
        <p:txBody>
          <a:bodyPr>
            <a:normAutofit lnSpcReduction="10000"/>
          </a:bodyPr>
          <a:lstStyle/>
          <a:p>
            <a:pPr>
              <a:buNone/>
            </a:pPr>
            <a:r>
              <a:rPr lang="af-ZA" b="1" dirty="0" smtClean="0">
                <a:solidFill>
                  <a:srgbClr val="00B050"/>
                </a:solidFill>
              </a:rPr>
              <a:t>Atelier national de sensibilisation des décideurs et des grands entrepreneurs</a:t>
            </a:r>
          </a:p>
          <a:p>
            <a:endParaRPr lang="af-ZA" dirty="0"/>
          </a:p>
        </p:txBody>
      </p:sp>
      <p:pic>
        <p:nvPicPr>
          <p:cNvPr id="2051" name="Picture 3"/>
          <p:cNvPicPr>
            <a:picLocks noChangeAspect="1" noChangeArrowheads="1"/>
          </p:cNvPicPr>
          <p:nvPr/>
        </p:nvPicPr>
        <p:blipFill>
          <a:blip r:embed="rId2" cstate="print"/>
          <a:srcRect/>
          <a:stretch>
            <a:fillRect/>
          </a:stretch>
        </p:blipFill>
        <p:spPr bwMode="auto">
          <a:xfrm>
            <a:off x="0" y="908720"/>
            <a:ext cx="6560932" cy="4392488"/>
          </a:xfrm>
          <a:prstGeom prst="rect">
            <a:avLst/>
          </a:prstGeom>
          <a:noFill/>
          <a:ln w="9525">
            <a:noFill/>
            <a:miter lim="800000"/>
            <a:headEnd/>
            <a:tailEnd/>
          </a:ln>
          <a:effectLst/>
        </p:spPr>
      </p:pic>
      <p:pic>
        <p:nvPicPr>
          <p:cNvPr id="6" name="Image 5" descr="C:\Users\pc\Pictures\106NIKON\DSCN5861.JPG"/>
          <p:cNvPicPr/>
          <p:nvPr/>
        </p:nvPicPr>
        <p:blipFill>
          <a:blip r:embed="rId3" cstate="print"/>
          <a:srcRect/>
          <a:stretch>
            <a:fillRect/>
          </a:stretch>
        </p:blipFill>
        <p:spPr bwMode="auto">
          <a:xfrm>
            <a:off x="4932040" y="2636912"/>
            <a:ext cx="4427984" cy="3573016"/>
          </a:xfrm>
          <a:prstGeom prst="rect">
            <a:avLst/>
          </a:prstGeom>
          <a:noFill/>
          <a:ln w="9525">
            <a:noFill/>
            <a:miter lim="800000"/>
            <a:headEnd/>
            <a:tailEnd/>
          </a:ln>
        </p:spPr>
      </p:pic>
      <p:pic>
        <p:nvPicPr>
          <p:cNvPr id="7" name="Image 6" descr="C:\Users\pc\Pictures\106NIKON\DSCN5867.JPG"/>
          <p:cNvPicPr/>
          <p:nvPr/>
        </p:nvPicPr>
        <p:blipFill>
          <a:blip r:embed="rId4" cstate="print"/>
          <a:srcRect/>
          <a:stretch>
            <a:fillRect/>
          </a:stretch>
        </p:blipFill>
        <p:spPr bwMode="auto">
          <a:xfrm>
            <a:off x="0" y="3933056"/>
            <a:ext cx="3851920" cy="29249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404664"/>
            <a:ext cx="8568952" cy="5976664"/>
          </a:xfrm>
        </p:spPr>
        <p:txBody>
          <a:bodyPr>
            <a:normAutofit/>
          </a:bodyPr>
          <a:lstStyle/>
          <a:p>
            <a:pPr>
              <a:buNone/>
            </a:pPr>
            <a:r>
              <a:rPr lang="af-ZA" sz="4000" b="1" dirty="0" smtClean="0"/>
              <a:t>Conclusion</a:t>
            </a:r>
            <a:r>
              <a:rPr lang="af-ZA" sz="4000" dirty="0" smtClean="0"/>
              <a:t>:</a:t>
            </a:r>
          </a:p>
          <a:p>
            <a:pPr>
              <a:buNone/>
            </a:pPr>
            <a:endParaRPr lang="af-ZA" sz="4000" dirty="0" smtClean="0"/>
          </a:p>
          <a:p>
            <a:pPr>
              <a:buNone/>
            </a:pPr>
            <a:r>
              <a:rPr lang="af-ZA" sz="4000" dirty="0" smtClean="0"/>
              <a:t>Services écosystémiques: stratégie de sensibilisation: mais il faut d’abord les comprendre afin d’impliquer tout le monde à les protéger</a:t>
            </a:r>
            <a:endParaRPr lang="af-ZA" sz="40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075240" cy="706090"/>
          </a:xfrm>
        </p:spPr>
        <p:txBody>
          <a:bodyPr>
            <a:normAutofit fontScale="90000"/>
          </a:bodyPr>
          <a:lstStyle/>
          <a:p>
            <a:r>
              <a:rPr lang="af-ZA" b="1" dirty="0" smtClean="0">
                <a:solidFill>
                  <a:srgbClr val="00B050"/>
                </a:solidFill>
              </a:rPr>
              <a:t>Perennisation des acquis</a:t>
            </a:r>
            <a:endParaRPr lang="af-ZA" b="1" dirty="0">
              <a:solidFill>
                <a:srgbClr val="00B050"/>
              </a:solidFill>
            </a:endParaRPr>
          </a:p>
        </p:txBody>
      </p:sp>
      <p:sp>
        <p:nvSpPr>
          <p:cNvPr id="3" name="Espace réservé du contenu 2"/>
          <p:cNvSpPr>
            <a:spLocks noGrp="1"/>
          </p:cNvSpPr>
          <p:nvPr>
            <p:ph idx="1"/>
          </p:nvPr>
        </p:nvSpPr>
        <p:spPr>
          <a:xfrm>
            <a:off x="457200" y="1600200"/>
            <a:ext cx="8435280" cy="4781127"/>
          </a:xfrm>
        </p:spPr>
        <p:txBody>
          <a:bodyPr>
            <a:normAutofit/>
          </a:bodyPr>
          <a:lstStyle/>
          <a:p>
            <a:pPr>
              <a:buNone/>
            </a:pPr>
            <a:r>
              <a:rPr lang="af-ZA" b="1" dirty="0" smtClean="0"/>
              <a:t>Poursuite des études</a:t>
            </a:r>
          </a:p>
          <a:p>
            <a:r>
              <a:rPr lang="af-ZA" dirty="0" smtClean="0"/>
              <a:t>Sur les pollinisateurs</a:t>
            </a:r>
          </a:p>
          <a:p>
            <a:r>
              <a:rPr lang="af-ZA" dirty="0" smtClean="0"/>
              <a:t>Sur les champignons</a:t>
            </a:r>
          </a:p>
          <a:p>
            <a:r>
              <a:rPr lang="af-ZA" dirty="0" smtClean="0"/>
              <a:t>Élaboration des document et des publications sur les services écosystémiques</a:t>
            </a:r>
          </a:p>
          <a:p>
            <a:r>
              <a:rPr lang="af-ZA" dirty="0" smtClean="0"/>
              <a:t>Confectionnement des posters</a:t>
            </a:r>
          </a:p>
          <a:p>
            <a:r>
              <a:rPr lang="af-ZA" dirty="0" smtClean="0"/>
              <a:t>Continuation des activités de sensibilisation</a:t>
            </a:r>
            <a:endParaRPr lang="af-ZA"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gn="ctr">
              <a:buNone/>
            </a:pPr>
            <a:r>
              <a:rPr lang="af-ZA" dirty="0" smtClean="0"/>
              <a:t>Je vous remercie</a:t>
            </a:r>
            <a:endParaRPr lang="af-Z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787208" cy="490066"/>
          </a:xfrm>
        </p:spPr>
        <p:txBody>
          <a:bodyPr>
            <a:normAutofit fontScale="90000"/>
          </a:bodyPr>
          <a:lstStyle/>
          <a:p>
            <a:r>
              <a:rPr lang="af-ZA" dirty="0" smtClean="0"/>
              <a:t>Rôles écologiques des écosystèmes</a:t>
            </a:r>
            <a:endParaRPr lang="af-ZA" dirty="0"/>
          </a:p>
        </p:txBody>
      </p:sp>
      <p:sp>
        <p:nvSpPr>
          <p:cNvPr id="3" name="Espace réservé du contenu 2"/>
          <p:cNvSpPr>
            <a:spLocks noGrp="1"/>
          </p:cNvSpPr>
          <p:nvPr>
            <p:ph idx="1"/>
          </p:nvPr>
        </p:nvSpPr>
        <p:spPr>
          <a:xfrm>
            <a:off x="179512" y="908720"/>
            <a:ext cx="8712968" cy="5760640"/>
          </a:xfrm>
        </p:spPr>
        <p:txBody>
          <a:bodyPr>
            <a:normAutofit fontScale="92500" lnSpcReduction="10000"/>
          </a:bodyPr>
          <a:lstStyle/>
          <a:p>
            <a:r>
              <a:rPr lang="fr-BE" b="1" dirty="0"/>
              <a:t>S</a:t>
            </a:r>
            <a:r>
              <a:rPr lang="af-ZA" b="1" dirty="0"/>
              <a:t>ervices de la biodiversité des sols </a:t>
            </a:r>
            <a:r>
              <a:rPr lang="af-ZA" b="1" dirty="0" smtClean="0"/>
              <a:t>(Vers de terre) dans la fertilisation du sol</a:t>
            </a:r>
          </a:p>
          <a:p>
            <a:r>
              <a:rPr lang="fr-BE" b="1" dirty="0"/>
              <a:t>Ecosystèmes dans la régulation hydrologique et climatologique</a:t>
            </a:r>
            <a:endParaRPr lang="af-ZA" dirty="0"/>
          </a:p>
          <a:p>
            <a:r>
              <a:rPr lang="fr-BE" b="1" dirty="0"/>
              <a:t>Ecosystèmes comme filtres contre l’érosion et la </a:t>
            </a:r>
            <a:r>
              <a:rPr lang="fr-BE" b="1" dirty="0" smtClean="0"/>
              <a:t>pollution</a:t>
            </a:r>
          </a:p>
          <a:p>
            <a:r>
              <a:rPr lang="fr-BE" b="1" dirty="0"/>
              <a:t>Habitats indispensables à la perpétuation de la </a:t>
            </a:r>
            <a:r>
              <a:rPr lang="fr-BE" b="1" dirty="0" smtClean="0"/>
              <a:t>biodiversité</a:t>
            </a:r>
          </a:p>
          <a:p>
            <a:r>
              <a:rPr lang="fr-BE" b="1" dirty="0" smtClean="0"/>
              <a:t>La pollinisation menée par les insectes des écosystèmes naturels et agricoles</a:t>
            </a:r>
          </a:p>
          <a:p>
            <a:r>
              <a:rPr lang="fr-BE" b="1" dirty="0" smtClean="0"/>
              <a:t>Ecosystèmes </a:t>
            </a:r>
            <a:r>
              <a:rPr lang="fr-BE" b="1" dirty="0"/>
              <a:t>naturels comme puits de gaz à effet de </a:t>
            </a:r>
            <a:r>
              <a:rPr lang="fr-BE" b="1" dirty="0" smtClean="0"/>
              <a:t>serre</a:t>
            </a:r>
          </a:p>
          <a:p>
            <a:endParaRPr lang="af-ZA"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075240" cy="562074"/>
          </a:xfrm>
        </p:spPr>
        <p:txBody>
          <a:bodyPr>
            <a:normAutofit fontScale="90000"/>
          </a:bodyPr>
          <a:lstStyle/>
          <a:p>
            <a:r>
              <a:rPr lang="af-ZA" dirty="0" smtClean="0"/>
              <a:t>Objectifs d’Aichi</a:t>
            </a:r>
            <a:endParaRPr lang="af-ZA" dirty="0"/>
          </a:p>
        </p:txBody>
      </p:sp>
      <p:sp>
        <p:nvSpPr>
          <p:cNvPr id="3" name="Espace réservé du contenu 2"/>
          <p:cNvSpPr>
            <a:spLocks noGrp="1"/>
          </p:cNvSpPr>
          <p:nvPr>
            <p:ph idx="1"/>
          </p:nvPr>
        </p:nvSpPr>
        <p:spPr>
          <a:xfrm>
            <a:off x="323528" y="1052736"/>
            <a:ext cx="8424936" cy="5328592"/>
          </a:xfrm>
        </p:spPr>
        <p:txBody>
          <a:bodyPr>
            <a:normAutofit fontScale="92500"/>
          </a:bodyPr>
          <a:lstStyle/>
          <a:p>
            <a:r>
              <a:rPr lang="fr-FR" b="1" i="1" dirty="0" smtClean="0"/>
              <a:t>But stratégique A : Gérer les causes sous-jacentes de l’appauvrissement de la diversité biologique en intégrant la diversité biologique dans l’ensemble du gouvernement et de la société</a:t>
            </a:r>
            <a:r>
              <a:rPr lang="fr-FR" dirty="0" smtClean="0"/>
              <a:t/>
            </a:r>
            <a:br>
              <a:rPr lang="fr-FR" dirty="0" smtClean="0"/>
            </a:br>
            <a:r>
              <a:rPr lang="fr-FR" dirty="0" smtClean="0"/>
              <a:t/>
            </a:r>
            <a:br>
              <a:rPr lang="fr-FR" dirty="0" smtClean="0"/>
            </a:br>
            <a:r>
              <a:rPr lang="fr-FR" b="1" dirty="0" smtClean="0"/>
              <a:t>Objectif 1 : </a:t>
            </a:r>
            <a:r>
              <a:rPr lang="fr-FR" dirty="0" smtClean="0"/>
              <a:t>D'ici à 2020 au plus tard, les individus sont conscients </a:t>
            </a:r>
            <a:r>
              <a:rPr lang="fr-FR" dirty="0" smtClean="0">
                <a:solidFill>
                  <a:srgbClr val="FF0000"/>
                </a:solidFill>
              </a:rPr>
              <a:t>de la valeur de la diversité biologique </a:t>
            </a:r>
            <a:r>
              <a:rPr lang="fr-FR" dirty="0" smtClean="0"/>
              <a:t>et des mesures qu'ils peuvent prendre pour la conserver et l'utiliser de manière durable.</a:t>
            </a:r>
            <a:br>
              <a:rPr lang="fr-FR" dirty="0" smtClean="0"/>
            </a:br>
            <a:endParaRPr lang="af-ZA"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260648"/>
            <a:ext cx="8640960" cy="6408712"/>
          </a:xfrm>
        </p:spPr>
        <p:txBody>
          <a:bodyPr>
            <a:normAutofit/>
          </a:bodyPr>
          <a:lstStyle/>
          <a:p>
            <a:r>
              <a:rPr lang="fr-FR" b="1" i="1" dirty="0" smtClean="0">
                <a:solidFill>
                  <a:srgbClr val="00B050"/>
                </a:solidFill>
              </a:rPr>
              <a:t>But stratégique B: Réduire les pressions directes exercées sur la diversité biologique et encourager l’utilisation durable</a:t>
            </a:r>
          </a:p>
          <a:p>
            <a:pPr>
              <a:buNone/>
            </a:pPr>
            <a:r>
              <a:rPr lang="fr-FR" dirty="0" smtClean="0"/>
              <a:t/>
            </a:r>
            <a:br>
              <a:rPr lang="fr-FR" dirty="0" smtClean="0"/>
            </a:br>
            <a:r>
              <a:rPr lang="fr-FR" b="1" dirty="0" smtClean="0"/>
              <a:t>Objectif 8 : </a:t>
            </a:r>
            <a:r>
              <a:rPr lang="fr-FR" dirty="0" smtClean="0"/>
              <a:t>D’ici à 2020, la pollution, notamment celle causée par l’excès d’éléments nutritifs, est ramenée à un niveau qui n’a pas d’effet néfaste sur les fonctions des écosystèmes et la diversité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260648"/>
            <a:ext cx="8568952" cy="6192688"/>
          </a:xfrm>
        </p:spPr>
        <p:txBody>
          <a:bodyPr>
            <a:normAutofit fontScale="92500" lnSpcReduction="20000"/>
          </a:bodyPr>
          <a:lstStyle/>
          <a:p>
            <a:r>
              <a:rPr lang="fr-FR" b="1" i="1" dirty="0" smtClean="0">
                <a:solidFill>
                  <a:srgbClr val="00B050"/>
                </a:solidFill>
              </a:rPr>
              <a:t>But stratégique C : Améliorer l’état de la diversité biologique en sauvegardant les écosystèmes, les espèces et la diversité génétique</a:t>
            </a:r>
            <a:r>
              <a:rPr lang="fr-FR" dirty="0" smtClean="0"/>
              <a:t/>
            </a:r>
            <a:br>
              <a:rPr lang="fr-FR" dirty="0" smtClean="0"/>
            </a:br>
            <a:r>
              <a:rPr lang="fr-FR" dirty="0" smtClean="0"/>
              <a:t/>
            </a:r>
            <a:br>
              <a:rPr lang="fr-FR" dirty="0" smtClean="0"/>
            </a:br>
            <a:r>
              <a:rPr lang="fr-FR" b="1" dirty="0" smtClean="0"/>
              <a:t>Objectif 11 : </a:t>
            </a:r>
            <a:r>
              <a:rPr lang="fr-FR" dirty="0" smtClean="0"/>
              <a:t>D'ici à 2020, au moins 17% des zones terrestres et d’eaux intérieures et 10% des zones marines et côtières, y compris les zones qui sont particulièrement importantes pour la diversité biologique </a:t>
            </a:r>
            <a:r>
              <a:rPr lang="fr-FR" dirty="0" smtClean="0">
                <a:solidFill>
                  <a:srgbClr val="FF0000"/>
                </a:solidFill>
              </a:rPr>
              <a:t>et les services fournis par les écosystèmes</a:t>
            </a:r>
            <a:r>
              <a:rPr lang="fr-FR" dirty="0" smtClean="0"/>
              <a:t>, sont conservées au moyen de réseaux écologiquement représentatifs et bien reliés d’aires protégées gérées efficacement et équitablement et d’autres mesures de conservation effectives par zone, et intégrées dans l’ensemble du paysage terrestre et marin. </a:t>
            </a:r>
            <a:br>
              <a:rPr lang="fr-FR" dirty="0" smtClean="0"/>
            </a:br>
            <a:endParaRPr lang="af-ZA" dirty="0" smtClean="0"/>
          </a:p>
          <a:p>
            <a:endParaRPr lang="af-ZA"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188640"/>
            <a:ext cx="9144000" cy="6669360"/>
          </a:xfrm>
        </p:spPr>
        <p:txBody>
          <a:bodyPr>
            <a:normAutofit fontScale="62500" lnSpcReduction="20000"/>
          </a:bodyPr>
          <a:lstStyle/>
          <a:p>
            <a:pPr>
              <a:buNone/>
            </a:pPr>
            <a:r>
              <a:rPr lang="fr-FR" sz="3800" b="1" i="1" dirty="0" smtClean="0">
                <a:solidFill>
                  <a:srgbClr val="00B050"/>
                </a:solidFill>
              </a:rPr>
              <a:t>But stratégique D : Renforcer les avantages retirés pour tous de la diversité biologique et </a:t>
            </a:r>
            <a:r>
              <a:rPr lang="fr-FR" sz="3800" b="1" i="1" dirty="0" smtClean="0">
                <a:solidFill>
                  <a:srgbClr val="FF0000"/>
                </a:solidFill>
              </a:rPr>
              <a:t>des services fournis par les écosystèmes</a:t>
            </a:r>
            <a:r>
              <a:rPr lang="fr-FR" sz="3800" dirty="0" smtClean="0"/>
              <a:t/>
            </a:r>
            <a:br>
              <a:rPr lang="fr-FR" sz="3800" dirty="0" smtClean="0"/>
            </a:br>
            <a:r>
              <a:rPr lang="fr-FR" sz="3800" dirty="0" smtClean="0"/>
              <a:t/>
            </a:r>
            <a:br>
              <a:rPr lang="fr-FR" sz="3800" dirty="0" smtClean="0"/>
            </a:br>
            <a:r>
              <a:rPr lang="fr-FR" sz="3800" b="1" dirty="0" smtClean="0"/>
              <a:t>Objectif 14 : </a:t>
            </a:r>
            <a:r>
              <a:rPr lang="fr-FR" sz="3800" dirty="0" smtClean="0"/>
              <a:t>D’ici à 2020, les écosystèmes qui </a:t>
            </a:r>
            <a:r>
              <a:rPr lang="fr-FR" sz="3800" dirty="0" smtClean="0">
                <a:solidFill>
                  <a:srgbClr val="FF0000"/>
                </a:solidFill>
              </a:rPr>
              <a:t>fournissent des services essentiels</a:t>
            </a:r>
            <a:r>
              <a:rPr lang="fr-FR" sz="3800" dirty="0" smtClean="0"/>
              <a:t>, en particulier l’eau et contribuent à la santé, aux moyens de subsistance et au bien-être, sont restaurés et sauvegardés, compte tenu des besoins des femmes, des communautés autochtones et locales, et des populations pauvres et vulnérables.</a:t>
            </a:r>
            <a:br>
              <a:rPr lang="fr-FR" sz="3800" dirty="0" smtClean="0"/>
            </a:br>
            <a:r>
              <a:rPr lang="fr-FR" sz="3800" dirty="0" smtClean="0"/>
              <a:t/>
            </a:r>
            <a:br>
              <a:rPr lang="fr-FR" sz="3800" dirty="0" smtClean="0"/>
            </a:br>
            <a:r>
              <a:rPr lang="fr-FR" sz="3800" b="1" dirty="0" smtClean="0"/>
              <a:t>Objectif 15 : </a:t>
            </a:r>
            <a:r>
              <a:rPr lang="fr-FR" sz="3800" dirty="0" smtClean="0"/>
              <a:t>D’ici à 2020, la résilience des écosystèmes et la </a:t>
            </a:r>
            <a:r>
              <a:rPr lang="fr-FR" sz="3800" dirty="0" smtClean="0">
                <a:solidFill>
                  <a:srgbClr val="FF0000"/>
                </a:solidFill>
              </a:rPr>
              <a:t>contribution de la diversité biologique au stocks de carbone </a:t>
            </a:r>
            <a:r>
              <a:rPr lang="fr-FR" sz="3800" dirty="0" smtClean="0"/>
              <a:t>sont améliorées, grâce aux mesures de conservation et restauration, y compris la restauration d’au moins 15% des écosystèmes dégradés, contribuant ainsi à l’atténuation des changements climatiques et l’adaptation à ceux-ci, ainsi qu’à la lutte contre la désertification. </a:t>
            </a:r>
            <a:br>
              <a:rPr lang="fr-FR" sz="3800" dirty="0" smtClean="0"/>
            </a:br>
            <a:r>
              <a:rPr lang="fr-FR" sz="3800" dirty="0" smtClean="0"/>
              <a:t/>
            </a:r>
            <a:br>
              <a:rPr lang="fr-FR" sz="3800" dirty="0" smtClean="0"/>
            </a:br>
            <a:r>
              <a:rPr lang="fr-FR" sz="3800" b="1" dirty="0" smtClean="0"/>
              <a:t>Objectif 16 : </a:t>
            </a:r>
            <a:r>
              <a:rPr lang="fr-FR" sz="3800" dirty="0" smtClean="0"/>
              <a:t>D’ici à 2015, le Protocole de Nagoya sur l’accès aux </a:t>
            </a:r>
            <a:r>
              <a:rPr lang="fr-FR" sz="3800" dirty="0" smtClean="0">
                <a:solidFill>
                  <a:srgbClr val="FF0000"/>
                </a:solidFill>
              </a:rPr>
              <a:t>ressources génétiques </a:t>
            </a:r>
            <a:r>
              <a:rPr lang="fr-FR" sz="3800" dirty="0" smtClean="0"/>
              <a:t>et le partage juste et équitable des avantages découlant de leur utilisation est en vigueur et opérationnel, conformément à la législation nationale.</a:t>
            </a:r>
            <a:endParaRPr lang="af-ZA" sz="3800" dirty="0" smtClean="0"/>
          </a:p>
          <a:p>
            <a:endParaRPr lang="af-ZA"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1196752"/>
            <a:ext cx="8640960" cy="4824536"/>
          </a:xfrm>
        </p:spPr>
        <p:txBody>
          <a:bodyPr>
            <a:normAutofit/>
          </a:bodyPr>
          <a:lstStyle/>
          <a:p>
            <a:pPr>
              <a:buNone/>
            </a:pPr>
            <a:r>
              <a:rPr lang="fr-BE" dirty="0" smtClean="0"/>
              <a:t>Au Burundi comme partout ailleurs, les processus écologiques sont indispensables à:</a:t>
            </a:r>
          </a:p>
          <a:p>
            <a:pPr>
              <a:buFontTx/>
              <a:buChar char="-"/>
            </a:pPr>
            <a:r>
              <a:rPr lang="fr-BE" dirty="0" smtClean="0"/>
              <a:t>la production alimentaire, </a:t>
            </a:r>
          </a:p>
          <a:p>
            <a:pPr>
              <a:buFontTx/>
              <a:buChar char="-"/>
            </a:pPr>
            <a:r>
              <a:rPr lang="fr-BE" dirty="0" smtClean="0"/>
              <a:t>la bonne santé et à d’autres aspects de la vie et</a:t>
            </a:r>
          </a:p>
          <a:p>
            <a:pPr>
              <a:buFontTx/>
              <a:buChar char="-"/>
            </a:pPr>
            <a:r>
              <a:rPr lang="fr-BE" dirty="0" smtClean="0"/>
              <a:t> du développement durable. </a:t>
            </a:r>
          </a:p>
          <a:p>
            <a:pPr>
              <a:buNone/>
            </a:pPr>
            <a:endParaRPr lang="fr-BE" dirty="0" smtClean="0"/>
          </a:p>
          <a:p>
            <a:pPr>
              <a:buNone/>
            </a:pPr>
            <a:r>
              <a:rPr lang="fr-BE" dirty="0" smtClean="0"/>
              <a:t>Les écosystèmes sont donc des systèmes entretenant la vie. </a:t>
            </a:r>
            <a:endParaRPr lang="af-ZA" dirty="0"/>
          </a:p>
        </p:txBody>
      </p:sp>
      <p:sp>
        <p:nvSpPr>
          <p:cNvPr id="4" name="Titre 1"/>
          <p:cNvSpPr>
            <a:spLocks noGrp="1"/>
          </p:cNvSpPr>
          <p:nvPr>
            <p:ph type="title"/>
          </p:nvPr>
        </p:nvSpPr>
        <p:spPr>
          <a:xfrm>
            <a:off x="457200" y="274638"/>
            <a:ext cx="8291264" cy="778098"/>
          </a:xfrm>
        </p:spPr>
        <p:txBody>
          <a:bodyPr>
            <a:normAutofit fontScale="90000"/>
          </a:bodyPr>
          <a:lstStyle/>
          <a:p>
            <a:r>
              <a:rPr lang="af-ZA" b="1" dirty="0" smtClean="0">
                <a:solidFill>
                  <a:srgbClr val="00B050"/>
                </a:solidFill>
              </a:rPr>
              <a:t>Les services écosystémiqus au Burundi</a:t>
            </a:r>
            <a:endParaRPr lang="af-ZA" b="1" dirty="0">
              <a:solidFill>
                <a:srgbClr val="00B05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550</TotalTime>
  <Words>766</Words>
  <Application>Microsoft Office PowerPoint</Application>
  <PresentationFormat>Affichage à l'écran (4:3)</PresentationFormat>
  <Paragraphs>79</Paragraphs>
  <Slides>33</Slides>
  <Notes>0</Notes>
  <HiddenSlides>0</HiddenSlides>
  <MMClips>0</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Thème Office</vt:lpstr>
      <vt:lpstr>Services écosystémiques au Burundi</vt:lpstr>
      <vt:lpstr>Biens et services fournis par les écosystèmes</vt:lpstr>
      <vt:lpstr>Diapositive 3</vt:lpstr>
      <vt:lpstr>Rôles écologiques des écosystèmes</vt:lpstr>
      <vt:lpstr>Objectifs d’Aichi</vt:lpstr>
      <vt:lpstr>Diapositive 6</vt:lpstr>
      <vt:lpstr>Diapositive 7</vt:lpstr>
      <vt:lpstr>Diapositive 8</vt:lpstr>
      <vt:lpstr>Les services écosystémiqus au Burundi</vt:lpstr>
      <vt:lpstr>Etat de valorisation des services écosystémiques </vt:lpstr>
      <vt:lpstr>La vision nationale de la SNPAB</vt:lpstr>
      <vt:lpstr>SNPA-CHM et services écosystémiques</vt:lpstr>
      <vt:lpstr>Services écosystémiques : stratégie pour la sensibilisation</vt:lpstr>
      <vt:lpstr>Projet : Amélioration des connaissances sur l’importance des pollinisateurs sauvages aux agroécosystèmes </vt:lpstr>
      <vt:lpstr>Projet Renforcement des connaissances taxonomiques sur les pollinisateurs des écosystèmes forestiers et agricoles au Burundi </vt:lpstr>
      <vt:lpstr>- Renforcement des Capacités en taxonomie</vt:lpstr>
      <vt:lpstr>Organisation des ateliers de sensibilisation </vt:lpstr>
      <vt:lpstr>Diapositive 18</vt:lpstr>
      <vt:lpstr>Diapositive 19</vt:lpstr>
      <vt:lpstr>PROJET Etude de la productivite naturelle en champignons comestibles et de leur valorisation </vt:lpstr>
      <vt:lpstr>Diapositive 21</vt:lpstr>
      <vt:lpstr>Diapositive 22</vt:lpstr>
      <vt:lpstr>Projet Sensibilisation des decideurs et des grands entrepreneurs sur la valeur des services eco-systemiques et l’impact de l’inaction a la protection de la biodiversite</vt:lpstr>
      <vt:lpstr>Evaluation du coût de l’inaction à la protection de la forêt de montagne de la Kibira: agriculture et barrage hydroélectrique</vt:lpstr>
      <vt:lpstr>Evaluation du coût de l’inaction à la protection de la végétation de bordure du lac Tanganyika: Zone de frayère pour toutes les espèces de poissons économiques  </vt:lpstr>
      <vt:lpstr>Evaluation du coût de l’inaction à la protection de la forêt de Kigwena: du rôle artisanal d’Eremospatha macrocarpa </vt:lpstr>
      <vt:lpstr>Evaluation du coût de l’inaction à la protection des savanes du Parc National de la Ruvubu: Tourisme basé sur les buffles</vt:lpstr>
      <vt:lpstr>Evaluation du service rendu par les pollinisateurs à la survie des écosystèmes forestiers et agroécosystèmes </vt:lpstr>
      <vt:lpstr>Evaluation du coût de l’inaction à la protection des forêts claires: du rôle alimentaire à la survie d’   une grande population</vt:lpstr>
      <vt:lpstr>Diapositive 30</vt:lpstr>
      <vt:lpstr>Diapositive 31</vt:lpstr>
      <vt:lpstr>Perennisation des acquis</vt:lpstr>
      <vt:lpstr>Diapositive 33</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Services écosystémiques au Burundi</dc:title>
  <dc:creator>Benoit</dc:creator>
  <cp:lastModifiedBy>Benoit</cp:lastModifiedBy>
  <cp:revision>41</cp:revision>
  <dcterms:created xsi:type="dcterms:W3CDTF">2014-03-25T04:43:16Z</dcterms:created>
  <dcterms:modified xsi:type="dcterms:W3CDTF">2014-05-06T10:42:17Z</dcterms:modified>
</cp:coreProperties>
</file>