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75" r:id="rId3"/>
    <p:sldId id="276" r:id="rId4"/>
    <p:sldId id="277" r:id="rId5"/>
    <p:sldId id="264" r:id="rId6"/>
    <p:sldId id="257" r:id="rId7"/>
    <p:sldId id="258" r:id="rId8"/>
    <p:sldId id="259" r:id="rId9"/>
    <p:sldId id="260" r:id="rId10"/>
    <p:sldId id="266" r:id="rId11"/>
    <p:sldId id="261" r:id="rId12"/>
    <p:sldId id="262" r:id="rId13"/>
    <p:sldId id="270" r:id="rId14"/>
    <p:sldId id="271" r:id="rId15"/>
    <p:sldId id="272" r:id="rId16"/>
    <p:sldId id="273" r:id="rId17"/>
    <p:sldId id="263" r:id="rId18"/>
    <p:sldId id="265" r:id="rId19"/>
    <p:sldId id="267" r:id="rId20"/>
    <p:sldId id="268" r:id="rId21"/>
    <p:sldId id="27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p:cViewPr varScale="1">
        <p:scale>
          <a:sx n="97" d="100"/>
          <a:sy n="97" d="100"/>
        </p:scale>
        <p:origin x="15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6844FD-F316-4446-A951-D189F7A1E100}" type="datetimeFigureOut">
              <a:rPr lang="en-US" smtClean="0"/>
              <a:pPr/>
              <a:t>5/5/2014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4FB516-4DD3-4482-802C-EB8C5743581F}" type="slidenum">
              <a:rPr lang="en-US" smtClean="0"/>
              <a:pPr/>
              <a:t>‹#›</a:t>
            </a:fld>
            <a:endParaRPr lang="en-US"/>
          </a:p>
        </p:txBody>
      </p:sp>
    </p:spTree>
    <p:extLst>
      <p:ext uri="{BB962C8B-B14F-4D97-AF65-F5344CB8AC3E}">
        <p14:creationId xmlns:p14="http://schemas.microsoft.com/office/powerpoint/2010/main" val="338441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E2A25D-3DA8-4FB7-94F5-FB951976E42B}" type="datetimeFigureOut">
              <a:rPr lang="en-US" smtClean="0"/>
              <a:pPr/>
              <a:t>5/5/2014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1E393E-6475-448A-A4CE-862C5E83173E}" type="slidenum">
              <a:rPr lang="en-US" smtClean="0"/>
              <a:pPr/>
              <a:t>‹#›</a:t>
            </a:fld>
            <a:endParaRPr lang="en-US"/>
          </a:p>
        </p:txBody>
      </p:sp>
    </p:spTree>
    <p:extLst>
      <p:ext uri="{BB962C8B-B14F-4D97-AF65-F5344CB8AC3E}">
        <p14:creationId xmlns:p14="http://schemas.microsoft.com/office/powerpoint/2010/main" val="2976602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E2A25D-3DA8-4FB7-94F5-FB951976E42B}" type="datetimeFigureOut">
              <a:rPr lang="en-US" smtClean="0"/>
              <a:pPr/>
              <a:t>5/5/2014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1E393E-6475-448A-A4CE-862C5E83173E}" type="slidenum">
              <a:rPr lang="en-US" smtClean="0"/>
              <a:pPr/>
              <a:t>‹#›</a:t>
            </a:fld>
            <a:endParaRPr lang="en-US"/>
          </a:p>
        </p:txBody>
      </p:sp>
    </p:spTree>
    <p:extLst>
      <p:ext uri="{BB962C8B-B14F-4D97-AF65-F5344CB8AC3E}">
        <p14:creationId xmlns:p14="http://schemas.microsoft.com/office/powerpoint/2010/main" val="3071786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E2A25D-3DA8-4FB7-94F5-FB951976E42B}" type="datetimeFigureOut">
              <a:rPr lang="en-US" smtClean="0"/>
              <a:pPr/>
              <a:t>5/5/2014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1E393E-6475-448A-A4CE-862C5E83173E}" type="slidenum">
              <a:rPr lang="en-US" smtClean="0"/>
              <a:pPr/>
              <a:t>‹#›</a:t>
            </a:fld>
            <a:endParaRPr lang="en-US"/>
          </a:p>
        </p:txBody>
      </p:sp>
    </p:spTree>
    <p:extLst>
      <p:ext uri="{BB962C8B-B14F-4D97-AF65-F5344CB8AC3E}">
        <p14:creationId xmlns:p14="http://schemas.microsoft.com/office/powerpoint/2010/main" val="3928940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E2A25D-3DA8-4FB7-94F5-FB951976E42B}" type="datetimeFigureOut">
              <a:rPr lang="en-US" smtClean="0"/>
              <a:pPr/>
              <a:t>5/5/2014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1E393E-6475-448A-A4CE-862C5E83173E}" type="slidenum">
              <a:rPr lang="en-US" smtClean="0"/>
              <a:pPr/>
              <a:t>‹#›</a:t>
            </a:fld>
            <a:endParaRPr lang="en-US"/>
          </a:p>
        </p:txBody>
      </p:sp>
    </p:spTree>
    <p:extLst>
      <p:ext uri="{BB962C8B-B14F-4D97-AF65-F5344CB8AC3E}">
        <p14:creationId xmlns:p14="http://schemas.microsoft.com/office/powerpoint/2010/main" val="648882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E2A25D-3DA8-4FB7-94F5-FB951976E42B}" type="datetimeFigureOut">
              <a:rPr lang="en-US" smtClean="0"/>
              <a:pPr/>
              <a:t>5/5/2014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1E393E-6475-448A-A4CE-862C5E83173E}" type="slidenum">
              <a:rPr lang="en-US" smtClean="0"/>
              <a:pPr/>
              <a:t>‹#›</a:t>
            </a:fld>
            <a:endParaRPr lang="en-US"/>
          </a:p>
        </p:txBody>
      </p:sp>
    </p:spTree>
    <p:extLst>
      <p:ext uri="{BB962C8B-B14F-4D97-AF65-F5344CB8AC3E}">
        <p14:creationId xmlns:p14="http://schemas.microsoft.com/office/powerpoint/2010/main" val="1707948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E2A25D-3DA8-4FB7-94F5-FB951976E42B}" type="datetimeFigureOut">
              <a:rPr lang="en-US" smtClean="0"/>
              <a:pPr/>
              <a:t>5/5/2014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1E393E-6475-448A-A4CE-862C5E83173E}" type="slidenum">
              <a:rPr lang="en-US" smtClean="0"/>
              <a:pPr/>
              <a:t>‹#›</a:t>
            </a:fld>
            <a:endParaRPr lang="en-US"/>
          </a:p>
        </p:txBody>
      </p:sp>
    </p:spTree>
    <p:extLst>
      <p:ext uri="{BB962C8B-B14F-4D97-AF65-F5344CB8AC3E}">
        <p14:creationId xmlns:p14="http://schemas.microsoft.com/office/powerpoint/2010/main" val="3489433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E2A25D-3DA8-4FB7-94F5-FB951976E42B}" type="datetimeFigureOut">
              <a:rPr lang="en-US" smtClean="0"/>
              <a:pPr/>
              <a:t>5/5/2014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1E393E-6475-448A-A4CE-862C5E83173E}" type="slidenum">
              <a:rPr lang="en-US" smtClean="0"/>
              <a:pPr/>
              <a:t>‹#›</a:t>
            </a:fld>
            <a:endParaRPr lang="en-US"/>
          </a:p>
        </p:txBody>
      </p:sp>
    </p:spTree>
    <p:extLst>
      <p:ext uri="{BB962C8B-B14F-4D97-AF65-F5344CB8AC3E}">
        <p14:creationId xmlns:p14="http://schemas.microsoft.com/office/powerpoint/2010/main" val="1509133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E2A25D-3DA8-4FB7-94F5-FB951976E42B}" type="datetimeFigureOut">
              <a:rPr lang="en-US" smtClean="0"/>
              <a:pPr/>
              <a:t>5/5/2014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1E393E-6475-448A-A4CE-862C5E83173E}" type="slidenum">
              <a:rPr lang="en-US" smtClean="0"/>
              <a:pPr/>
              <a:t>‹#›</a:t>
            </a:fld>
            <a:endParaRPr lang="en-US"/>
          </a:p>
        </p:txBody>
      </p:sp>
    </p:spTree>
    <p:extLst>
      <p:ext uri="{BB962C8B-B14F-4D97-AF65-F5344CB8AC3E}">
        <p14:creationId xmlns:p14="http://schemas.microsoft.com/office/powerpoint/2010/main" val="2906961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E2A25D-3DA8-4FB7-94F5-FB951976E42B}" type="datetimeFigureOut">
              <a:rPr lang="en-US" smtClean="0"/>
              <a:pPr/>
              <a:t>5/5/2014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1E393E-6475-448A-A4CE-862C5E83173E}" type="slidenum">
              <a:rPr lang="en-US" smtClean="0"/>
              <a:pPr/>
              <a:t>‹#›</a:t>
            </a:fld>
            <a:endParaRPr lang="en-US"/>
          </a:p>
        </p:txBody>
      </p:sp>
    </p:spTree>
    <p:extLst>
      <p:ext uri="{BB962C8B-B14F-4D97-AF65-F5344CB8AC3E}">
        <p14:creationId xmlns:p14="http://schemas.microsoft.com/office/powerpoint/2010/main" val="3836105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E2A25D-3DA8-4FB7-94F5-FB951976E42B}" type="datetimeFigureOut">
              <a:rPr lang="en-US" smtClean="0"/>
              <a:pPr/>
              <a:t>5/5/2014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1E393E-6475-448A-A4CE-862C5E83173E}" type="slidenum">
              <a:rPr lang="en-US" smtClean="0"/>
              <a:pPr/>
              <a:t>‹#›</a:t>
            </a:fld>
            <a:endParaRPr lang="en-US"/>
          </a:p>
        </p:txBody>
      </p:sp>
    </p:spTree>
    <p:extLst>
      <p:ext uri="{BB962C8B-B14F-4D97-AF65-F5344CB8AC3E}">
        <p14:creationId xmlns:p14="http://schemas.microsoft.com/office/powerpoint/2010/main" val="1916031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E2A25D-3DA8-4FB7-94F5-FB951976E42B}" type="datetimeFigureOut">
              <a:rPr lang="en-US" smtClean="0"/>
              <a:pPr/>
              <a:t>5/5/2014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1E393E-6475-448A-A4CE-862C5E83173E}" type="slidenum">
              <a:rPr lang="en-US" smtClean="0"/>
              <a:pPr/>
              <a:t>‹#›</a:t>
            </a:fld>
            <a:endParaRPr lang="en-US"/>
          </a:p>
        </p:txBody>
      </p:sp>
    </p:spTree>
    <p:extLst>
      <p:ext uri="{BB962C8B-B14F-4D97-AF65-F5344CB8AC3E}">
        <p14:creationId xmlns:p14="http://schemas.microsoft.com/office/powerpoint/2010/main" val="4019112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2060"/>
            </a:gs>
            <a:gs pos="50000">
              <a:schemeClr val="accent1">
                <a:tint val="44500"/>
                <a:satMod val="160000"/>
              </a:schemeClr>
            </a:gs>
            <a:gs pos="100000">
              <a:schemeClr val="accent1">
                <a:tint val="23500"/>
                <a:satMod val="16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2A25D-3DA8-4FB7-94F5-FB951976E42B}" type="datetimeFigureOut">
              <a:rPr lang="en-US" smtClean="0"/>
              <a:pPr/>
              <a:t>5/5/2014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1E393E-6475-448A-A4CE-862C5E83173E}" type="slidenum">
              <a:rPr lang="en-US" smtClean="0"/>
              <a:pPr/>
              <a:t>‹#›</a:t>
            </a:fld>
            <a:endParaRPr lang="en-US"/>
          </a:p>
        </p:txBody>
      </p:sp>
    </p:spTree>
    <p:extLst>
      <p:ext uri="{BB962C8B-B14F-4D97-AF65-F5344CB8AC3E}">
        <p14:creationId xmlns:p14="http://schemas.microsoft.com/office/powerpoint/2010/main" val="4210689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hyperlink" Target="index.html" TargetMode="Externa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2001/index.html%20-%20Shortcut.lnk" TargetMode="External"/><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index.html"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2008/index.html%20-%20Shortcut.lnk" TargetMode="External"/><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0.png"/><Relationship Id="rId11" Type="http://schemas.openxmlformats.org/officeDocument/2006/relationships/image" Target="../media/image23.jpeg"/><Relationship Id="rId5" Type="http://schemas.openxmlformats.org/officeDocument/2006/relationships/image" Target="../media/image19.png"/><Relationship Id="rId10" Type="http://schemas.openxmlformats.org/officeDocument/2006/relationships/image" Target="../media/image16.png"/><Relationship Id="rId4" Type="http://schemas.openxmlformats.org/officeDocument/2006/relationships/image" Target="../media/image18.png"/><Relationship Id="rId9"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www.eeaa.gov.eg/nbd/chmegypt"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WordArt 3"/>
          <p:cNvSpPr>
            <a:spLocks noChangeArrowheads="1" noChangeShapeType="1" noTextEdit="1"/>
          </p:cNvSpPr>
          <p:nvPr/>
        </p:nvSpPr>
        <p:spPr bwMode="auto">
          <a:xfrm>
            <a:off x="2386953" y="4745775"/>
            <a:ext cx="6567488" cy="15128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rtl="0"/>
            <a:r>
              <a:rPr lang="en-US" sz="3600" kern="10" dirty="0">
                <a:ln w="19050">
                  <a:solidFill>
                    <a:srgbClr val="FF0000"/>
                  </a:solidFill>
                  <a:round/>
                  <a:headEnd/>
                  <a:tailEnd/>
                </a:ln>
                <a:solidFill>
                  <a:srgbClr val="FFFF00"/>
                </a:solidFill>
                <a:latin typeface="Arial Black" panose="020B0A04020102020204" pitchFamily="34" charset="0"/>
              </a:rPr>
              <a:t>Egyptian Biodiversity </a:t>
            </a:r>
          </a:p>
          <a:p>
            <a:pPr algn="ctr" rtl="0"/>
            <a:r>
              <a:rPr lang="en-US" sz="3600" kern="10" dirty="0">
                <a:ln w="19050">
                  <a:solidFill>
                    <a:srgbClr val="FF0000"/>
                  </a:solidFill>
                  <a:round/>
                  <a:headEnd/>
                  <a:tailEnd/>
                </a:ln>
                <a:solidFill>
                  <a:srgbClr val="FFFF00"/>
                </a:solidFill>
                <a:latin typeface="Arial Black" panose="020B0A04020102020204" pitchFamily="34" charset="0"/>
              </a:rPr>
              <a:t>Clearing House Mechanism</a:t>
            </a:r>
          </a:p>
        </p:txBody>
      </p:sp>
      <p:sp>
        <p:nvSpPr>
          <p:cNvPr id="5" name="WordArt 4">
            <a:hlinkClick r:id="rId2" action="ppaction://hlinkfile"/>
          </p:cNvPr>
          <p:cNvSpPr>
            <a:spLocks noChangeArrowheads="1" noChangeShapeType="1" noTextEdit="1"/>
          </p:cNvSpPr>
          <p:nvPr/>
        </p:nvSpPr>
        <p:spPr bwMode="auto">
          <a:xfrm>
            <a:off x="3658394" y="6271165"/>
            <a:ext cx="3960812" cy="3333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rtl="0"/>
            <a:r>
              <a:rPr lang="en-US" sz="3600" kern="10" spc="1440" dirty="0">
                <a:ln w="9525">
                  <a:solidFill>
                    <a:srgbClr val="000000"/>
                  </a:solidFill>
                  <a:round/>
                  <a:headEnd/>
                  <a:tailEnd/>
                </a:ln>
                <a:solidFill>
                  <a:srgbClr val="FFFF00"/>
                </a:solidFill>
                <a:latin typeface="Arial Black" panose="020B0A04020102020204" pitchFamily="34" charset="0"/>
              </a:rPr>
              <a:t>www.egyptchm.org</a:t>
            </a:r>
          </a:p>
        </p:txBody>
      </p:sp>
      <p:sp>
        <p:nvSpPr>
          <p:cNvPr id="6" name="Rectangle 5"/>
          <p:cNvSpPr/>
          <p:nvPr/>
        </p:nvSpPr>
        <p:spPr>
          <a:xfrm>
            <a:off x="166457" y="171127"/>
            <a:ext cx="3853093" cy="923330"/>
          </a:xfrm>
          <a:prstGeom prst="rect">
            <a:avLst/>
          </a:prstGeom>
        </p:spPr>
        <p:txBody>
          <a:bodyPr wrap="square">
            <a:spAutoFit/>
          </a:bodyPr>
          <a:lstStyle/>
          <a:p>
            <a:endParaRPr lang="en-US" dirty="0" smtClean="0"/>
          </a:p>
          <a:p>
            <a:r>
              <a:rPr lang="en-US" b="1" dirty="0" smtClean="0"/>
              <a:t>Egyptian Environmental Affairs Agency</a:t>
            </a:r>
          </a:p>
          <a:p>
            <a:r>
              <a:rPr lang="en-US" b="1" dirty="0" smtClean="0"/>
              <a:t>Nature Conservation Sector </a:t>
            </a:r>
            <a:endParaRPr lang="en-US" dirty="0"/>
          </a:p>
        </p:txBody>
      </p:sp>
      <p:pic>
        <p:nvPicPr>
          <p:cNvPr id="9" name="Picture 8" descr="EEAA Logo.png"/>
          <p:cNvPicPr>
            <a:picLocks noChangeAspect="1"/>
          </p:cNvPicPr>
          <p:nvPr/>
        </p:nvPicPr>
        <p:blipFill>
          <a:blip r:embed="rId3" cstate="print"/>
          <a:stretch>
            <a:fillRect/>
          </a:stretch>
        </p:blipFill>
        <p:spPr>
          <a:xfrm>
            <a:off x="8856294" y="74431"/>
            <a:ext cx="1303358" cy="1849927"/>
          </a:xfrm>
          <a:prstGeom prst="rect">
            <a:avLst/>
          </a:prstGeom>
        </p:spPr>
      </p:pic>
      <p:pic>
        <p:nvPicPr>
          <p:cNvPr id="13" name="Picture 12" descr="NCS logo.png"/>
          <p:cNvPicPr>
            <a:picLocks noChangeAspect="1"/>
          </p:cNvPicPr>
          <p:nvPr/>
        </p:nvPicPr>
        <p:blipFill>
          <a:blip r:embed="rId4" cstate="print"/>
          <a:stretch>
            <a:fillRect/>
          </a:stretch>
        </p:blipFill>
        <p:spPr>
          <a:xfrm>
            <a:off x="10122190" y="50944"/>
            <a:ext cx="1541721" cy="1916011"/>
          </a:xfrm>
          <a:prstGeom prst="rect">
            <a:avLst/>
          </a:prstGeom>
        </p:spPr>
      </p:pic>
      <p:pic>
        <p:nvPicPr>
          <p:cNvPr id="7" name="Picture 2" descr="all"/>
          <p:cNvPicPr>
            <a:picLocks noChangeAspect="1" noChangeArrowheads="1"/>
          </p:cNvPicPr>
          <p:nvPr/>
        </p:nvPicPr>
        <p:blipFill>
          <a:blip r:embed="rId5" cstate="print"/>
          <a:srcRect/>
          <a:stretch>
            <a:fillRect/>
          </a:stretch>
        </p:blipFill>
        <p:spPr bwMode="auto">
          <a:xfrm>
            <a:off x="0" y="1919190"/>
            <a:ext cx="12192000" cy="2667000"/>
          </a:xfrm>
          <a:prstGeom prst="rect">
            <a:avLst/>
          </a:prstGeom>
          <a:noFill/>
          <a:ln w="9525">
            <a:noFill/>
            <a:miter lim="800000"/>
            <a:headEnd/>
            <a:tailEnd/>
          </a:ln>
        </p:spPr>
      </p:pic>
      <p:pic>
        <p:nvPicPr>
          <p:cNvPr id="16386" name="Picture 2"/>
          <p:cNvPicPr>
            <a:picLocks noChangeAspect="1" noChangeArrowheads="1"/>
          </p:cNvPicPr>
          <p:nvPr/>
        </p:nvPicPr>
        <p:blipFill>
          <a:blip r:embed="rId6" cstate="print"/>
          <a:srcRect/>
          <a:stretch>
            <a:fillRect/>
          </a:stretch>
        </p:blipFill>
        <p:spPr bwMode="auto">
          <a:xfrm>
            <a:off x="7858125" y="142875"/>
            <a:ext cx="952500" cy="1428750"/>
          </a:xfrm>
          <a:prstGeom prst="rect">
            <a:avLst/>
          </a:prstGeom>
          <a:noFill/>
          <a:ln w="9525">
            <a:noFill/>
            <a:miter lim="800000"/>
            <a:headEnd/>
            <a:tailEnd/>
          </a:ln>
        </p:spPr>
      </p:pic>
      <p:pic>
        <p:nvPicPr>
          <p:cNvPr id="11" name="Picture 10" descr="CBD_logo_CMYK_black [Converted]"/>
          <p:cNvPicPr/>
          <p:nvPr/>
        </p:nvPicPr>
        <p:blipFill>
          <a:blip r:embed="rId7" cstate="print"/>
          <a:srcRect r="63095"/>
          <a:stretch>
            <a:fillRect/>
          </a:stretch>
        </p:blipFill>
        <p:spPr bwMode="auto">
          <a:xfrm>
            <a:off x="6774266" y="166376"/>
            <a:ext cx="1046425" cy="1081377"/>
          </a:xfrm>
          <a:prstGeom prst="rect">
            <a:avLst/>
          </a:prstGeom>
          <a:noFill/>
          <a:ln w="9525">
            <a:noFill/>
            <a:miter lim="800000"/>
            <a:headEnd/>
            <a:tailEnd/>
          </a:ln>
        </p:spPr>
      </p:pic>
      <p:sp>
        <p:nvSpPr>
          <p:cNvPr id="12" name="TextBox 11"/>
          <p:cNvSpPr txBox="1"/>
          <p:nvPr/>
        </p:nvSpPr>
        <p:spPr>
          <a:xfrm>
            <a:off x="6804837" y="1286540"/>
            <a:ext cx="1020726" cy="461665"/>
          </a:xfrm>
          <a:prstGeom prst="rect">
            <a:avLst/>
          </a:prstGeom>
          <a:noFill/>
        </p:spPr>
        <p:txBody>
          <a:bodyPr wrap="square" rtlCol="0">
            <a:spAutoFit/>
          </a:bodyPr>
          <a:lstStyle/>
          <a:p>
            <a:pPr algn="ctr"/>
            <a:r>
              <a:rPr lang="en-US" sz="2400" b="1" dirty="0" smtClean="0"/>
              <a:t>CBD</a:t>
            </a:r>
            <a:endParaRPr lang="en-US" sz="2400" b="1" dirty="0"/>
          </a:p>
        </p:txBody>
      </p:sp>
    </p:spTree>
    <p:extLst>
      <p:ext uri="{BB962C8B-B14F-4D97-AF65-F5344CB8AC3E}">
        <p14:creationId xmlns:p14="http://schemas.microsoft.com/office/powerpoint/2010/main" val="11499093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2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4"/>
                                        </p:tgtEl>
                                        <p:attrNameLst>
                                          <p:attrName>ppt_x</p:attrName>
                                          <p:attrName>ppt_y</p:attrName>
                                        </p:attrNameLst>
                                      </p:cBhvr>
                                    </p:animMotion>
                                    <p:animEffect transition="in" filter="fade">
                                      <p:cBhvr>
                                        <p:cTn id="9" dur="2000"/>
                                        <p:tgtEl>
                                          <p:spTgt spid="4"/>
                                        </p:tgtEl>
                                      </p:cBhvr>
                                    </p:animEffect>
                                  </p:childTnLst>
                                </p:cTn>
                              </p:par>
                            </p:childTnLst>
                          </p:cTn>
                        </p:par>
                        <p:par>
                          <p:cTn id="10" fill="hold">
                            <p:stCondLst>
                              <p:cond delay="2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par>
                          <p:cTn id="14" fill="hold">
                            <p:stCondLst>
                              <p:cond delay="4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srcRect r="65859"/>
          <a:stretch/>
        </p:blipFill>
        <p:spPr>
          <a:xfrm>
            <a:off x="3364395" y="-854767"/>
            <a:ext cx="5463209" cy="743447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Rectangle 2">
            <a:hlinkClick r:id="rId3" action="ppaction://hlinkfile"/>
          </p:cNvPr>
          <p:cNvSpPr/>
          <p:nvPr/>
        </p:nvSpPr>
        <p:spPr>
          <a:xfrm>
            <a:off x="11115674" y="6581001"/>
            <a:ext cx="866775" cy="276999"/>
          </a:xfrm>
          <a:prstGeom prst="rect">
            <a:avLst/>
          </a:prstGeom>
          <a:solidFill>
            <a:schemeClr val="tx1">
              <a:lumMod val="85000"/>
            </a:schemeClr>
          </a:solidFill>
          <a:ln>
            <a:solidFill>
              <a:srgbClr val="FFFFCC"/>
            </a:solidFill>
          </a:ln>
          <a:scene3d>
            <a:camera prst="orthographicFront"/>
            <a:lightRig rig="threePt" dir="t"/>
          </a:scene3d>
          <a:sp3d>
            <a:bevelT w="152400" h="50800" prst="softRound"/>
          </a:sp3d>
        </p:spPr>
        <p:txBody>
          <a:bodyPr wrap="square">
            <a:spAutoFit/>
          </a:bodyPr>
          <a:lstStyle/>
          <a:p>
            <a:pPr algn="r" fontAlgn="auto">
              <a:spcBef>
                <a:spcPts val="0"/>
              </a:spcBef>
              <a:spcAft>
                <a:spcPts val="0"/>
              </a:spcAft>
              <a:defRPr/>
            </a:pPr>
            <a:r>
              <a:rPr lang="en-US" sz="1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CHM 2001</a:t>
            </a:r>
            <a:endParaRPr lang="en-US" sz="1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cs typeface="+mn-cs"/>
            </a:endParaRPr>
          </a:p>
        </p:txBody>
      </p:sp>
    </p:spTree>
    <p:extLst>
      <p:ext uri="{BB962C8B-B14F-4D97-AF65-F5344CB8AC3E}">
        <p14:creationId xmlns:p14="http://schemas.microsoft.com/office/powerpoint/2010/main" val="6534069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848065" y="2567539"/>
            <a:ext cx="4253947" cy="1015663"/>
          </a:xfrm>
          <a:prstGeom prst="rect">
            <a:avLst/>
          </a:prstGeom>
          <a:noFill/>
        </p:spPr>
        <p:txBody>
          <a:bodyPr wrap="square" rtlCol="0">
            <a:spAutoFit/>
          </a:bodyPr>
          <a:lstStyle>
            <a:defPPr>
              <a:defRPr lang="en-US"/>
            </a:defPPr>
            <a:lvl1pPr algn="ctr">
              <a:defRPr sz="6000" b="1">
                <a:ln w="22225">
                  <a:solidFill>
                    <a:schemeClr val="accent2"/>
                  </a:solidFill>
                  <a:prstDash val="solid"/>
                </a:ln>
                <a:solidFill>
                  <a:schemeClr val="accent2">
                    <a:lumMod val="40000"/>
                    <a:lumOff val="60000"/>
                  </a:schemeClr>
                </a:solidFill>
              </a:defRPr>
            </a:lvl1pPr>
          </a:lstStyle>
          <a:p>
            <a:r>
              <a:rPr lang="en-US" dirty="0"/>
              <a:t>2008</a:t>
            </a:r>
          </a:p>
        </p:txBody>
      </p:sp>
      <p:sp>
        <p:nvSpPr>
          <p:cNvPr id="3" name="TextBox 2"/>
          <p:cNvSpPr txBox="1"/>
          <p:nvPr/>
        </p:nvSpPr>
        <p:spPr>
          <a:xfrm>
            <a:off x="4625155" y="3604437"/>
            <a:ext cx="2700670" cy="369332"/>
          </a:xfrm>
          <a:prstGeom prst="rect">
            <a:avLst/>
          </a:prstGeom>
          <a:noFill/>
        </p:spPr>
        <p:txBody>
          <a:bodyPr wrap="square" rtlCol="0">
            <a:spAutoFit/>
          </a:bodyPr>
          <a:lstStyle/>
          <a:p>
            <a:pPr algn="ctr"/>
            <a:r>
              <a:rPr lang="en-US" dirty="0" smtClean="0"/>
              <a:t>Domain </a:t>
            </a:r>
            <a:endParaRPr lang="en-US" dirty="0"/>
          </a:p>
        </p:txBody>
      </p:sp>
      <p:sp>
        <p:nvSpPr>
          <p:cNvPr id="4" name="TextBox 3"/>
          <p:cNvSpPr txBox="1"/>
          <p:nvPr/>
        </p:nvSpPr>
        <p:spPr>
          <a:xfrm>
            <a:off x="4667689" y="4720855"/>
            <a:ext cx="2711303" cy="369332"/>
          </a:xfrm>
          <a:prstGeom prst="rect">
            <a:avLst/>
          </a:prstGeom>
          <a:noFill/>
        </p:spPr>
        <p:txBody>
          <a:bodyPr wrap="square" rtlCol="0">
            <a:spAutoFit/>
          </a:bodyPr>
          <a:lstStyle/>
          <a:p>
            <a:pPr algn="ctr"/>
            <a:r>
              <a:rPr lang="en-US" dirty="0" smtClean="0"/>
              <a:t>Static </a:t>
            </a:r>
            <a:endParaRPr lang="en-US" dirty="0"/>
          </a:p>
        </p:txBody>
      </p:sp>
      <p:sp>
        <p:nvSpPr>
          <p:cNvPr id="5" name="WordArt 4">
            <a:hlinkClick r:id="rId2" action="ppaction://hlinkfile"/>
          </p:cNvPr>
          <p:cNvSpPr>
            <a:spLocks noChangeArrowheads="1" noChangeShapeType="1" noTextEdit="1"/>
          </p:cNvSpPr>
          <p:nvPr/>
        </p:nvSpPr>
        <p:spPr bwMode="auto">
          <a:xfrm>
            <a:off x="4402704" y="4155198"/>
            <a:ext cx="3960812" cy="3333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rtl="0"/>
            <a:r>
              <a:rPr lang="en-US" sz="3600" kern="10" spc="1440" dirty="0">
                <a:ln w="9525">
                  <a:solidFill>
                    <a:srgbClr val="000000"/>
                  </a:solidFill>
                  <a:round/>
                  <a:headEnd/>
                  <a:tailEnd/>
                </a:ln>
                <a:solidFill>
                  <a:srgbClr val="FFFF00"/>
                </a:solidFill>
                <a:latin typeface="Arial Black" panose="020B0A04020102020204" pitchFamily="34" charset="0"/>
              </a:rPr>
              <a:t>www.egyptchm.org</a:t>
            </a:r>
          </a:p>
        </p:txBody>
      </p:sp>
    </p:spTree>
    <p:extLst>
      <p:ext uri="{BB962C8B-B14F-4D97-AF65-F5344CB8AC3E}">
        <p14:creationId xmlns:p14="http://schemas.microsoft.com/office/powerpoint/2010/main" val="7578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1093304" y="556591"/>
            <a:ext cx="9064488" cy="56653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247045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1093304" y="556591"/>
            <a:ext cx="9064488" cy="56653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6584597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1093304" y="556591"/>
            <a:ext cx="9064488" cy="56653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5181340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1093304" y="556591"/>
            <a:ext cx="9064488" cy="56653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4457704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1093304" y="556591"/>
            <a:ext cx="9064488" cy="56653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ctangle 2">
            <a:hlinkClick r:id="rId3" action="ppaction://hlinkfile"/>
          </p:cNvPr>
          <p:cNvSpPr/>
          <p:nvPr/>
        </p:nvSpPr>
        <p:spPr>
          <a:xfrm>
            <a:off x="10925175" y="6456344"/>
            <a:ext cx="1047750" cy="276999"/>
          </a:xfrm>
          <a:prstGeom prst="rect">
            <a:avLst/>
          </a:prstGeom>
          <a:solidFill>
            <a:schemeClr val="tx1">
              <a:lumMod val="85000"/>
            </a:schemeClr>
          </a:solidFill>
          <a:ln>
            <a:solidFill>
              <a:srgbClr val="FFFFCC"/>
            </a:solidFill>
          </a:ln>
          <a:scene3d>
            <a:camera prst="orthographicFront"/>
            <a:lightRig rig="threePt" dir="t"/>
          </a:scene3d>
          <a:sp3d>
            <a:bevelT w="152400" h="50800" prst="softRound"/>
          </a:sp3d>
        </p:spPr>
        <p:txBody>
          <a:bodyPr wrap="square">
            <a:spAutoFit/>
          </a:bodyPr>
          <a:lstStyle/>
          <a:p>
            <a:pPr algn="r" fontAlgn="auto">
              <a:spcBef>
                <a:spcPts val="0"/>
              </a:spcBef>
              <a:spcAft>
                <a:spcPts val="0"/>
              </a:spcAft>
              <a:defRPr/>
            </a:pPr>
            <a:r>
              <a:rPr lang="en-US" sz="1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cs typeface="+mn-cs"/>
              </a:rPr>
              <a:t>CHM 2008</a:t>
            </a:r>
            <a:endParaRPr lang="en-US" sz="1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cs typeface="+mn-cs"/>
            </a:endParaRPr>
          </a:p>
        </p:txBody>
      </p:sp>
    </p:spTree>
    <p:extLst>
      <p:ext uri="{BB962C8B-B14F-4D97-AF65-F5344CB8AC3E}">
        <p14:creationId xmlns:p14="http://schemas.microsoft.com/office/powerpoint/2010/main" val="15603258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879962" y="2237929"/>
            <a:ext cx="4253947" cy="1015663"/>
          </a:xfrm>
          <a:prstGeom prst="rect">
            <a:avLst/>
          </a:prstGeom>
          <a:noFill/>
        </p:spPr>
        <p:txBody>
          <a:bodyPr wrap="square" rtlCol="0">
            <a:spAutoFit/>
          </a:bodyPr>
          <a:lstStyle>
            <a:defPPr>
              <a:defRPr lang="en-US"/>
            </a:defPPr>
            <a:lvl1pPr algn="ctr">
              <a:defRPr sz="6000" b="1">
                <a:ln w="22225">
                  <a:solidFill>
                    <a:schemeClr val="accent2"/>
                  </a:solidFill>
                  <a:prstDash val="solid"/>
                </a:ln>
                <a:solidFill>
                  <a:schemeClr val="accent2">
                    <a:lumMod val="40000"/>
                    <a:lumOff val="60000"/>
                  </a:schemeClr>
                </a:solidFill>
              </a:defRPr>
            </a:lvl1pPr>
          </a:lstStyle>
          <a:p>
            <a:r>
              <a:rPr lang="en-US" dirty="0" smtClean="0"/>
              <a:t>2014</a:t>
            </a:r>
            <a:endParaRPr lang="en-US" dirty="0"/>
          </a:p>
        </p:txBody>
      </p:sp>
      <p:sp>
        <p:nvSpPr>
          <p:cNvPr id="3" name="TextBox 2"/>
          <p:cNvSpPr txBox="1"/>
          <p:nvPr/>
        </p:nvSpPr>
        <p:spPr>
          <a:xfrm>
            <a:off x="3742655" y="3338623"/>
            <a:ext cx="5539568" cy="1569660"/>
          </a:xfrm>
          <a:prstGeom prst="rect">
            <a:avLst/>
          </a:prstGeom>
          <a:noFill/>
        </p:spPr>
        <p:txBody>
          <a:bodyPr wrap="square" rtlCol="0">
            <a:spAutoFit/>
          </a:bodyPr>
          <a:lstStyle/>
          <a:p>
            <a:pPr algn="ctr"/>
            <a:r>
              <a:rPr lang="en-US" sz="3200" dirty="0" smtClean="0"/>
              <a:t> Under Processes &amp; Will be as </a:t>
            </a:r>
          </a:p>
          <a:p>
            <a:pPr algn="ctr"/>
            <a:r>
              <a:rPr lang="en-US" sz="3200" dirty="0" smtClean="0"/>
              <a:t>Domain </a:t>
            </a:r>
          </a:p>
          <a:p>
            <a:pPr algn="ctr"/>
            <a:r>
              <a:rPr lang="en-US" sz="3200" dirty="0" smtClean="0"/>
              <a:t>Dynamic </a:t>
            </a:r>
            <a:endParaRPr lang="en-US" sz="3200" dirty="0"/>
          </a:p>
        </p:txBody>
      </p:sp>
    </p:spTree>
    <p:extLst>
      <p:ext uri="{BB962C8B-B14F-4D97-AF65-F5344CB8AC3E}">
        <p14:creationId xmlns:p14="http://schemas.microsoft.com/office/powerpoint/2010/main" val="42126087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Canvas 1"/>
          <p:cNvGrpSpPr>
            <a:grpSpLocks/>
          </p:cNvGrpSpPr>
          <p:nvPr/>
        </p:nvGrpSpPr>
        <p:grpSpPr bwMode="auto">
          <a:xfrm>
            <a:off x="1419392" y="0"/>
            <a:ext cx="9144000" cy="6858000"/>
            <a:chOff x="0" y="0"/>
            <a:chExt cx="5521960" cy="4284345"/>
          </a:xfrm>
        </p:grpSpPr>
        <p:sp>
          <p:nvSpPr>
            <p:cNvPr id="4" name="Rectangle 2"/>
            <p:cNvSpPr>
              <a:spLocks noChangeArrowheads="1"/>
            </p:cNvSpPr>
            <p:nvPr/>
          </p:nvSpPr>
          <p:spPr bwMode="auto">
            <a:xfrm>
              <a:off x="0" y="0"/>
              <a:ext cx="5521960" cy="4284345"/>
            </a:xfrm>
            <a:prstGeom prst="rect">
              <a:avLst/>
            </a:prstGeom>
            <a:noFill/>
            <a:ln w="9525">
              <a:solidFill>
                <a:schemeClr val="tx1"/>
              </a:solidFill>
              <a:miter lim="800000"/>
              <a:headEnd/>
              <a:tailEnd/>
            </a:ln>
          </p:spPr>
          <p:txBody>
            <a:bodyPr/>
            <a:lstStyle/>
            <a:p>
              <a:endParaRPr lang="en-US"/>
            </a:p>
          </p:txBody>
        </p:sp>
        <p:cxnSp>
          <p:nvCxnSpPr>
            <p:cNvPr id="5" name="Straight Connector 4"/>
            <p:cNvCxnSpPr/>
            <p:nvPr/>
          </p:nvCxnSpPr>
          <p:spPr>
            <a:xfrm flipV="1">
              <a:off x="1695894" y="1955724"/>
              <a:ext cx="714212" cy="203308"/>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3062004" y="1956716"/>
              <a:ext cx="691204" cy="176531"/>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802203" y="2203661"/>
              <a:ext cx="71176" cy="393516"/>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6" descr="https://cdn1.iconfinder.com/data/icons/crystalproject/crystal_project_256x256/devices/Globe.png"/>
            <p:cNvPicPr>
              <a:picLocks noChangeAspect="1" noChangeArrowheads="1"/>
            </p:cNvPicPr>
            <p:nvPr/>
          </p:nvPicPr>
          <p:blipFill>
            <a:blip r:embed="rId3" cstate="print"/>
            <a:srcRect/>
            <a:stretch>
              <a:fillRect/>
            </a:stretch>
          </p:blipFill>
          <p:spPr bwMode="auto">
            <a:xfrm>
              <a:off x="2313620" y="2159796"/>
              <a:ext cx="862231" cy="161220"/>
            </a:xfrm>
            <a:prstGeom prst="rect">
              <a:avLst/>
            </a:prstGeom>
            <a:noFill/>
            <a:ln w="9525">
              <a:noFill/>
              <a:miter lim="800000"/>
              <a:headEnd/>
              <a:tailEnd/>
            </a:ln>
          </p:spPr>
        </p:pic>
        <p:cxnSp>
          <p:nvCxnSpPr>
            <p:cNvPr id="9" name="Straight Connector 8"/>
            <p:cNvCxnSpPr/>
            <p:nvPr/>
          </p:nvCxnSpPr>
          <p:spPr>
            <a:xfrm>
              <a:off x="1935929" y="1275340"/>
              <a:ext cx="570043" cy="36897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2955591" y="1081996"/>
              <a:ext cx="295271" cy="515708"/>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1" name="Cloud Callout 10"/>
            <p:cNvSpPr/>
            <p:nvPr/>
          </p:nvSpPr>
          <p:spPr>
            <a:xfrm>
              <a:off x="3239369" y="212555"/>
              <a:ext cx="2180014" cy="1666411"/>
            </a:xfrm>
            <a:prstGeom prst="cloudCallout">
              <a:avLst>
                <a:gd name="adj1" fmla="val -10688"/>
                <a:gd name="adj2" fmla="val 1199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pic>
          <p:nvPicPr>
            <p:cNvPr id="12" name="Picture 10" descr="http://s.lstatic.org/Sections/Orientations/upload/icon_computer_network_1.png"/>
            <p:cNvPicPr>
              <a:picLocks noChangeAspect="1" noChangeArrowheads="1"/>
            </p:cNvPicPr>
            <p:nvPr/>
          </p:nvPicPr>
          <p:blipFill>
            <a:blip r:embed="rId4" cstate="print"/>
            <a:srcRect/>
            <a:stretch>
              <a:fillRect/>
            </a:stretch>
          </p:blipFill>
          <p:spPr bwMode="auto">
            <a:xfrm>
              <a:off x="4286261" y="186747"/>
              <a:ext cx="984474" cy="984474"/>
            </a:xfrm>
            <a:prstGeom prst="rect">
              <a:avLst/>
            </a:prstGeom>
            <a:noFill/>
            <a:ln w="9525">
              <a:noFill/>
              <a:miter lim="800000"/>
              <a:headEnd/>
              <a:tailEnd/>
            </a:ln>
          </p:spPr>
        </p:pic>
        <p:sp>
          <p:nvSpPr>
            <p:cNvPr id="13" name="TextBox 7"/>
            <p:cNvSpPr txBox="1">
              <a:spLocks noChangeArrowheads="1"/>
            </p:cNvSpPr>
            <p:nvPr/>
          </p:nvSpPr>
          <p:spPr bwMode="auto">
            <a:xfrm>
              <a:off x="3485613" y="587655"/>
              <a:ext cx="761835" cy="288412"/>
            </a:xfrm>
            <a:prstGeom prst="rect">
              <a:avLst/>
            </a:prstGeom>
            <a:noFill/>
            <a:ln w="9525">
              <a:noFill/>
              <a:miter lim="800000"/>
              <a:headEnd/>
              <a:tailEnd/>
            </a:ln>
          </p:spPr>
          <p:txBody>
            <a:bodyPr wrap="square">
              <a:spAutoFit/>
            </a:bodyPr>
            <a:lstStyle/>
            <a:p>
              <a:pPr algn="ctr"/>
              <a:r>
                <a:rPr lang="en-US" sz="1200" b="1" dirty="0" smtClean="0">
                  <a:latin typeface="Calibri" pitchFamily="34" charset="0"/>
                  <a:cs typeface="Times New Roman" pitchFamily="18" charset="0"/>
                </a:rPr>
                <a:t>Biodiversity Departments </a:t>
              </a:r>
              <a:endParaRPr lang="en-US" sz="1200" dirty="0">
                <a:latin typeface="Times New Roman" pitchFamily="18" charset="0"/>
                <a:cs typeface="Times New Roman" pitchFamily="18" charset="0"/>
              </a:endParaRPr>
            </a:p>
          </p:txBody>
        </p:sp>
        <p:sp>
          <p:nvSpPr>
            <p:cNvPr id="14" name="Cloud Callout 13"/>
            <p:cNvSpPr/>
            <p:nvPr/>
          </p:nvSpPr>
          <p:spPr>
            <a:xfrm>
              <a:off x="16082" y="112915"/>
              <a:ext cx="2138154" cy="1666411"/>
            </a:xfrm>
            <a:prstGeom prst="cloudCallout">
              <a:avLst>
                <a:gd name="adj1" fmla="val -10688"/>
                <a:gd name="adj2" fmla="val 1199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pic>
          <p:nvPicPr>
            <p:cNvPr id="15" name="Picture 13" descr="http://s.lstatic.org/Sections/Orientations/upload/icon_computer_network_1.png"/>
            <p:cNvPicPr>
              <a:picLocks noChangeAspect="1" noChangeArrowheads="1"/>
            </p:cNvPicPr>
            <p:nvPr/>
          </p:nvPicPr>
          <p:blipFill>
            <a:blip r:embed="rId4" cstate="print"/>
            <a:srcRect/>
            <a:stretch>
              <a:fillRect/>
            </a:stretch>
          </p:blipFill>
          <p:spPr bwMode="auto">
            <a:xfrm>
              <a:off x="1157520" y="175382"/>
              <a:ext cx="984474" cy="984474"/>
            </a:xfrm>
            <a:prstGeom prst="rect">
              <a:avLst/>
            </a:prstGeom>
            <a:noFill/>
            <a:ln w="9525">
              <a:noFill/>
              <a:miter lim="800000"/>
              <a:headEnd/>
              <a:tailEnd/>
            </a:ln>
          </p:spPr>
        </p:pic>
        <p:sp>
          <p:nvSpPr>
            <p:cNvPr id="16" name="Cloud Callout 15"/>
            <p:cNvSpPr/>
            <p:nvPr/>
          </p:nvSpPr>
          <p:spPr>
            <a:xfrm>
              <a:off x="356627" y="2458726"/>
              <a:ext cx="4816376" cy="1795061"/>
            </a:xfrm>
            <a:prstGeom prst="cloudCallout">
              <a:avLst>
                <a:gd name="adj1" fmla="val -10688"/>
                <a:gd name="adj2" fmla="val 1199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pic>
          <p:nvPicPr>
            <p:cNvPr id="17" name="Picture 15" descr="http://s.lstatic.org/Sections/Orientations/upload/icon_computer_network_1.png"/>
            <p:cNvPicPr>
              <a:picLocks noChangeAspect="1" noChangeArrowheads="1"/>
            </p:cNvPicPr>
            <p:nvPr/>
          </p:nvPicPr>
          <p:blipFill>
            <a:blip r:embed="rId4" cstate="print"/>
            <a:srcRect/>
            <a:stretch>
              <a:fillRect/>
            </a:stretch>
          </p:blipFill>
          <p:spPr bwMode="auto">
            <a:xfrm>
              <a:off x="3696572" y="2369325"/>
              <a:ext cx="984474" cy="984474"/>
            </a:xfrm>
            <a:prstGeom prst="rect">
              <a:avLst/>
            </a:prstGeom>
            <a:noFill/>
            <a:ln w="9525">
              <a:noFill/>
              <a:miter lim="800000"/>
              <a:headEnd/>
              <a:tailEnd/>
            </a:ln>
          </p:spPr>
        </p:pic>
        <p:sp>
          <p:nvSpPr>
            <p:cNvPr id="18" name="TextBox 13"/>
            <p:cNvSpPr txBox="1">
              <a:spLocks noChangeArrowheads="1"/>
            </p:cNvSpPr>
            <p:nvPr/>
          </p:nvSpPr>
          <p:spPr bwMode="auto">
            <a:xfrm>
              <a:off x="2590860" y="2692139"/>
              <a:ext cx="1130075" cy="365322"/>
            </a:xfrm>
            <a:prstGeom prst="rect">
              <a:avLst/>
            </a:prstGeom>
            <a:noFill/>
            <a:ln w="9525">
              <a:noFill/>
              <a:miter lim="800000"/>
              <a:headEnd/>
              <a:tailEnd/>
            </a:ln>
          </p:spPr>
          <p:txBody>
            <a:bodyPr wrap="square">
              <a:spAutoFit/>
            </a:bodyPr>
            <a:lstStyle/>
            <a:p>
              <a:pPr algn="ctr" rtl="1"/>
              <a:r>
                <a:rPr lang="en-US" sz="1600" b="1" dirty="0" smtClean="0">
                  <a:latin typeface="Calibri" pitchFamily="34" charset="0"/>
                  <a:cs typeface="Times New Roman" pitchFamily="18" charset="0"/>
                </a:rPr>
                <a:t>CHM Operation and Data Management </a:t>
              </a:r>
              <a:endParaRPr lang="en-US" sz="1600" dirty="0">
                <a:latin typeface="Times New Roman" pitchFamily="18" charset="0"/>
                <a:cs typeface="Times New Roman" pitchFamily="18" charset="0"/>
              </a:endParaRPr>
            </a:p>
          </p:txBody>
        </p:sp>
        <p:pic>
          <p:nvPicPr>
            <p:cNvPr id="19" name="Picture 17" descr="https://cdn1.iconfinder.com/data/icons/crystalproject/crystal_project_256x256/devices/Globe.png"/>
            <p:cNvPicPr>
              <a:picLocks noChangeAspect="1" noChangeArrowheads="1"/>
            </p:cNvPicPr>
            <p:nvPr/>
          </p:nvPicPr>
          <p:blipFill>
            <a:blip r:embed="rId5" cstate="print"/>
            <a:srcRect/>
            <a:stretch>
              <a:fillRect/>
            </a:stretch>
          </p:blipFill>
          <p:spPr bwMode="auto">
            <a:xfrm>
              <a:off x="2313620" y="1456601"/>
              <a:ext cx="862231" cy="862231"/>
            </a:xfrm>
            <a:prstGeom prst="rect">
              <a:avLst/>
            </a:prstGeom>
            <a:noFill/>
            <a:ln w="9525">
              <a:noFill/>
              <a:miter lim="800000"/>
              <a:headEnd/>
              <a:tailEnd/>
            </a:ln>
          </p:spPr>
        </p:pic>
        <p:pic>
          <p:nvPicPr>
            <p:cNvPr id="20" name="Picture 18" descr="https://www.evostream.com/images/ServerDeploy.png"/>
            <p:cNvPicPr>
              <a:picLocks noChangeAspect="1" noChangeArrowheads="1"/>
            </p:cNvPicPr>
            <p:nvPr/>
          </p:nvPicPr>
          <p:blipFill>
            <a:blip r:embed="rId6" cstate="print"/>
            <a:srcRect/>
            <a:stretch>
              <a:fillRect/>
            </a:stretch>
          </p:blipFill>
          <p:spPr bwMode="auto">
            <a:xfrm>
              <a:off x="2930288" y="3238030"/>
              <a:ext cx="796589" cy="679756"/>
            </a:xfrm>
            <a:prstGeom prst="rect">
              <a:avLst/>
            </a:prstGeom>
            <a:noFill/>
            <a:ln w="9525">
              <a:noFill/>
              <a:miter lim="800000"/>
              <a:headEnd/>
              <a:tailEnd/>
            </a:ln>
          </p:spPr>
        </p:pic>
        <p:pic>
          <p:nvPicPr>
            <p:cNvPr id="21" name="Picture 19" descr="http://www.blogcdn.com/www.switched.com/media/2009/08/nec-crv43.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841639" y="2791032"/>
              <a:ext cx="1300355" cy="893995"/>
            </a:xfrm>
            <a:prstGeom prst="rect">
              <a:avLst/>
            </a:prstGeom>
            <a:noFill/>
            <a:ln w="9525">
              <a:noFill/>
              <a:miter lim="800000"/>
              <a:headEnd/>
              <a:tailEnd/>
            </a:ln>
          </p:spPr>
        </p:pic>
        <p:sp>
          <p:nvSpPr>
            <p:cNvPr id="22" name="TextBox 13"/>
            <p:cNvSpPr txBox="1">
              <a:spLocks noChangeArrowheads="1"/>
            </p:cNvSpPr>
            <p:nvPr/>
          </p:nvSpPr>
          <p:spPr bwMode="auto">
            <a:xfrm>
              <a:off x="2256963" y="1801143"/>
              <a:ext cx="974090" cy="192275"/>
            </a:xfrm>
            <a:prstGeom prst="rect">
              <a:avLst/>
            </a:prstGeom>
            <a:noFill/>
            <a:ln w="9525">
              <a:noFill/>
              <a:miter lim="800000"/>
              <a:headEnd/>
              <a:tailEnd/>
            </a:ln>
          </p:spPr>
          <p:txBody>
            <a:bodyPr>
              <a:spAutoFit/>
            </a:bodyPr>
            <a:lstStyle/>
            <a:p>
              <a:pPr algn="ctr" rtl="1"/>
              <a:r>
                <a:rPr lang="en-US" sz="1400" b="1" dirty="0" smtClean="0">
                  <a:solidFill>
                    <a:srgbClr val="FF0000"/>
                  </a:solidFill>
                  <a:latin typeface="Calibri" pitchFamily="34" charset="0"/>
                  <a:cs typeface="Times New Roman" pitchFamily="18" charset="0"/>
                </a:rPr>
                <a:t>CHM Website </a:t>
              </a:r>
              <a:endParaRPr lang="en-US" sz="1200" dirty="0">
                <a:solidFill>
                  <a:srgbClr val="FF0000"/>
                </a:solidFill>
                <a:latin typeface="Times New Roman" pitchFamily="18" charset="0"/>
                <a:cs typeface="Times New Roman" pitchFamily="18" charset="0"/>
              </a:endParaRPr>
            </a:p>
          </p:txBody>
        </p:sp>
        <p:sp>
          <p:nvSpPr>
            <p:cNvPr id="23" name="TextBox 13"/>
            <p:cNvSpPr txBox="1">
              <a:spLocks noChangeArrowheads="1"/>
            </p:cNvSpPr>
            <p:nvPr/>
          </p:nvSpPr>
          <p:spPr bwMode="auto">
            <a:xfrm>
              <a:off x="2724744" y="3880486"/>
              <a:ext cx="974090" cy="192275"/>
            </a:xfrm>
            <a:prstGeom prst="rect">
              <a:avLst/>
            </a:prstGeom>
            <a:noFill/>
            <a:ln w="9525">
              <a:noFill/>
              <a:miter lim="800000"/>
              <a:headEnd/>
              <a:tailEnd/>
            </a:ln>
          </p:spPr>
          <p:txBody>
            <a:bodyPr>
              <a:spAutoFit/>
            </a:bodyPr>
            <a:lstStyle/>
            <a:p>
              <a:pPr algn="ctr" rtl="1"/>
              <a:r>
                <a:rPr lang="en-US" sz="1400" b="1">
                  <a:solidFill>
                    <a:schemeClr val="bg1"/>
                  </a:solidFill>
                  <a:latin typeface="Calibri" pitchFamily="34" charset="0"/>
                  <a:cs typeface="Times New Roman" pitchFamily="18" charset="0"/>
                </a:rPr>
                <a:t>Servers</a:t>
              </a:r>
              <a:endParaRPr lang="en-US" sz="1200">
                <a:solidFill>
                  <a:schemeClr val="bg1"/>
                </a:solidFill>
                <a:latin typeface="Times New Roman" pitchFamily="18" charset="0"/>
                <a:cs typeface="Times New Roman" pitchFamily="18" charset="0"/>
              </a:endParaRPr>
            </a:p>
          </p:txBody>
        </p:sp>
        <p:sp>
          <p:nvSpPr>
            <p:cNvPr id="24" name="TextBox 13"/>
            <p:cNvSpPr txBox="1">
              <a:spLocks noChangeArrowheads="1"/>
            </p:cNvSpPr>
            <p:nvPr/>
          </p:nvSpPr>
          <p:spPr bwMode="auto">
            <a:xfrm>
              <a:off x="3723599" y="3125610"/>
              <a:ext cx="974090" cy="153820"/>
            </a:xfrm>
            <a:prstGeom prst="rect">
              <a:avLst/>
            </a:prstGeom>
            <a:noFill/>
            <a:ln w="9525">
              <a:noFill/>
              <a:miter lim="800000"/>
              <a:headEnd/>
              <a:tailEnd/>
            </a:ln>
          </p:spPr>
          <p:txBody>
            <a:bodyPr>
              <a:spAutoFit/>
            </a:bodyPr>
            <a:lstStyle/>
            <a:p>
              <a:pPr algn="ctr" rtl="1"/>
              <a:r>
                <a:rPr lang="en-US" sz="1000" b="1" dirty="0">
                  <a:latin typeface="Calibri" pitchFamily="34" charset="0"/>
                  <a:cs typeface="Times New Roman" pitchFamily="18" charset="0"/>
                </a:rPr>
                <a:t>Wireless Network</a:t>
              </a:r>
              <a:endParaRPr lang="en-US" sz="1200" dirty="0">
                <a:latin typeface="Times New Roman" pitchFamily="18" charset="0"/>
                <a:cs typeface="Times New Roman" pitchFamily="18" charset="0"/>
              </a:endParaRPr>
            </a:p>
          </p:txBody>
        </p:sp>
        <p:sp>
          <p:nvSpPr>
            <p:cNvPr id="25" name="TextBox 13"/>
            <p:cNvSpPr txBox="1">
              <a:spLocks noChangeArrowheads="1"/>
            </p:cNvSpPr>
            <p:nvPr/>
          </p:nvSpPr>
          <p:spPr bwMode="auto">
            <a:xfrm>
              <a:off x="4255868" y="938013"/>
              <a:ext cx="974090" cy="153820"/>
            </a:xfrm>
            <a:prstGeom prst="rect">
              <a:avLst/>
            </a:prstGeom>
            <a:noFill/>
            <a:ln w="9525">
              <a:noFill/>
              <a:miter lim="800000"/>
              <a:headEnd/>
              <a:tailEnd/>
            </a:ln>
          </p:spPr>
          <p:txBody>
            <a:bodyPr>
              <a:spAutoFit/>
            </a:bodyPr>
            <a:lstStyle/>
            <a:p>
              <a:pPr algn="ctr" rtl="1"/>
              <a:r>
                <a:rPr lang="en-US" sz="1000" b="1" dirty="0">
                  <a:latin typeface="Calibri" pitchFamily="34" charset="0"/>
                  <a:cs typeface="Times New Roman" pitchFamily="18" charset="0"/>
                </a:rPr>
                <a:t>Wireless Network</a:t>
              </a:r>
              <a:endParaRPr lang="en-US" sz="1200" dirty="0">
                <a:latin typeface="Times New Roman" pitchFamily="18" charset="0"/>
                <a:cs typeface="Times New Roman" pitchFamily="18" charset="0"/>
              </a:endParaRPr>
            </a:p>
          </p:txBody>
        </p:sp>
        <p:sp>
          <p:nvSpPr>
            <p:cNvPr id="26" name="TextBox 13"/>
            <p:cNvSpPr txBox="1">
              <a:spLocks noChangeArrowheads="1"/>
            </p:cNvSpPr>
            <p:nvPr/>
          </p:nvSpPr>
          <p:spPr bwMode="auto">
            <a:xfrm>
              <a:off x="1215529" y="937945"/>
              <a:ext cx="974090" cy="153820"/>
            </a:xfrm>
            <a:prstGeom prst="rect">
              <a:avLst/>
            </a:prstGeom>
            <a:noFill/>
            <a:ln w="9525">
              <a:noFill/>
              <a:miter lim="800000"/>
              <a:headEnd/>
              <a:tailEnd/>
            </a:ln>
          </p:spPr>
          <p:txBody>
            <a:bodyPr>
              <a:spAutoFit/>
            </a:bodyPr>
            <a:lstStyle/>
            <a:p>
              <a:pPr algn="ctr" rtl="1"/>
              <a:r>
                <a:rPr lang="en-US" sz="1000" b="1" dirty="0">
                  <a:latin typeface="Calibri" pitchFamily="34" charset="0"/>
                  <a:cs typeface="Times New Roman" pitchFamily="18" charset="0"/>
                </a:rPr>
                <a:t>Wireless Network</a:t>
              </a:r>
              <a:endParaRPr lang="en-US" sz="1200" dirty="0">
                <a:latin typeface="Times New Roman" pitchFamily="18" charset="0"/>
                <a:cs typeface="Times New Roman" pitchFamily="18" charset="0"/>
              </a:endParaRPr>
            </a:p>
          </p:txBody>
        </p:sp>
        <p:sp>
          <p:nvSpPr>
            <p:cNvPr id="28" name="Cloud Callout 27"/>
            <p:cNvSpPr/>
            <p:nvPr/>
          </p:nvSpPr>
          <p:spPr>
            <a:xfrm>
              <a:off x="3431996" y="1868450"/>
              <a:ext cx="847557" cy="542740"/>
            </a:xfrm>
            <a:prstGeom prst="cloudCallout">
              <a:avLst>
                <a:gd name="adj1" fmla="val -10688"/>
                <a:gd name="adj2" fmla="val 1199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sp>
          <p:nvSpPr>
            <p:cNvPr id="29" name="TextBox 7"/>
            <p:cNvSpPr txBox="1">
              <a:spLocks noChangeArrowheads="1"/>
            </p:cNvSpPr>
            <p:nvPr/>
          </p:nvSpPr>
          <p:spPr bwMode="auto">
            <a:xfrm>
              <a:off x="3552288" y="1895219"/>
              <a:ext cx="703580" cy="461460"/>
            </a:xfrm>
            <a:prstGeom prst="rect">
              <a:avLst/>
            </a:prstGeom>
            <a:noFill/>
            <a:ln w="9525">
              <a:noFill/>
              <a:miter lim="800000"/>
              <a:headEnd/>
              <a:tailEnd/>
            </a:ln>
          </p:spPr>
          <p:txBody>
            <a:bodyPr>
              <a:spAutoFit/>
            </a:bodyPr>
            <a:lstStyle/>
            <a:p>
              <a:pPr rtl="1"/>
              <a:r>
                <a:rPr lang="en-US" sz="1400" b="1" dirty="0">
                  <a:cs typeface="Times New Roman" pitchFamily="18" charset="0"/>
                </a:rPr>
                <a:t> </a:t>
              </a:r>
              <a:r>
                <a:rPr lang="en-US" sz="1400" b="1" dirty="0" smtClean="0">
                  <a:cs typeface="Times New Roman" pitchFamily="18" charset="0"/>
                </a:rPr>
                <a:t>National Researcher Centers </a:t>
              </a:r>
              <a:endParaRPr lang="en-US" sz="1200" dirty="0">
                <a:latin typeface="Times New Roman" pitchFamily="18" charset="0"/>
                <a:cs typeface="Times New Roman" pitchFamily="18" charset="0"/>
              </a:endParaRPr>
            </a:p>
          </p:txBody>
        </p:sp>
        <p:sp>
          <p:nvSpPr>
            <p:cNvPr id="31" name="TextBox 7"/>
            <p:cNvSpPr txBox="1">
              <a:spLocks noChangeArrowheads="1"/>
            </p:cNvSpPr>
            <p:nvPr/>
          </p:nvSpPr>
          <p:spPr bwMode="auto">
            <a:xfrm>
              <a:off x="279342" y="578980"/>
              <a:ext cx="781110" cy="269185"/>
            </a:xfrm>
            <a:prstGeom prst="rect">
              <a:avLst/>
            </a:prstGeom>
            <a:noFill/>
            <a:ln w="9525">
              <a:noFill/>
              <a:miter lim="800000"/>
              <a:headEnd/>
              <a:tailEnd/>
            </a:ln>
          </p:spPr>
          <p:txBody>
            <a:bodyPr wrap="square">
              <a:spAutoFit/>
            </a:bodyPr>
            <a:lstStyle/>
            <a:p>
              <a:pPr algn="ctr"/>
              <a:r>
                <a:rPr lang="en-US" sz="1200" b="1" dirty="0">
                  <a:latin typeface="Calibri" pitchFamily="34" charset="0"/>
                  <a:cs typeface="Times New Roman" pitchFamily="18" charset="0"/>
                </a:rPr>
                <a:t>Protected </a:t>
              </a:r>
              <a:r>
                <a:rPr lang="en-US" sz="1200" b="1" dirty="0" smtClean="0">
                  <a:latin typeface="Calibri" pitchFamily="34" charset="0"/>
                  <a:cs typeface="Times New Roman" pitchFamily="18" charset="0"/>
                </a:rPr>
                <a:t>Areas</a:t>
              </a:r>
              <a:endParaRPr lang="en-US" sz="1200" dirty="0">
                <a:latin typeface="Times New Roman" pitchFamily="18" charset="0"/>
                <a:cs typeface="Times New Roman" pitchFamily="18" charset="0"/>
              </a:endParaRPr>
            </a:p>
            <a:p>
              <a:pPr algn="ctr"/>
              <a:r>
                <a:rPr lang="en-US" sz="1000" b="1" dirty="0" smtClean="0">
                  <a:latin typeface="Calibri" pitchFamily="34" charset="0"/>
                  <a:cs typeface="Times New Roman" pitchFamily="18" charset="0"/>
                </a:rPr>
                <a:t> </a:t>
              </a:r>
              <a:endParaRPr lang="en-US" sz="1200" dirty="0">
                <a:latin typeface="Times New Roman" pitchFamily="18" charset="0"/>
                <a:cs typeface="Times New Roman" pitchFamily="18" charset="0"/>
              </a:endParaRPr>
            </a:p>
          </p:txBody>
        </p:sp>
      </p:grpSp>
      <p:pic>
        <p:nvPicPr>
          <p:cNvPr id="32" name="Picture 4" descr="Page3s9"/>
          <p:cNvPicPr>
            <a:picLocks noChangeAspect="1" noChangeArrowheads="1"/>
          </p:cNvPicPr>
          <p:nvPr/>
        </p:nvPicPr>
        <p:blipFill>
          <a:blip r:embed="rId8" cstate="print"/>
          <a:srcRect/>
          <a:stretch>
            <a:fillRect/>
          </a:stretch>
        </p:blipFill>
        <p:spPr>
          <a:xfrm>
            <a:off x="2826051" y="1807521"/>
            <a:ext cx="1053046" cy="718089"/>
          </a:xfrm>
          <a:prstGeom prst="rect">
            <a:avLst/>
          </a:prstGeom>
          <a:noFill/>
          <a:ln/>
        </p:spPr>
      </p:pic>
      <p:graphicFrame>
        <p:nvGraphicFramePr>
          <p:cNvPr id="2050" name="Object 2"/>
          <p:cNvGraphicFramePr>
            <a:graphicFrameLocks noChangeAspect="1"/>
          </p:cNvGraphicFramePr>
          <p:nvPr/>
        </p:nvGraphicFramePr>
        <p:xfrm>
          <a:off x="2097089" y="1551053"/>
          <a:ext cx="779462" cy="1138172"/>
        </p:xfrm>
        <a:graphic>
          <a:graphicData uri="http://schemas.openxmlformats.org/presentationml/2006/ole">
            <mc:AlternateContent xmlns:mc="http://schemas.openxmlformats.org/markup-compatibility/2006">
              <mc:Choice xmlns:v="urn:schemas-microsoft-com:vml" Requires="v">
                <p:oleObj spid="_x0000_s2051" name="Image" r:id="rId9" imgW="9390752" imgH="13711260" progId="">
                  <p:embed/>
                </p:oleObj>
              </mc:Choice>
              <mc:Fallback>
                <p:oleObj name="Image" r:id="rId9" imgW="9390752" imgH="13711260" progId="">
                  <p:embed/>
                  <p:pic>
                    <p:nvPicPr>
                      <p:cNvPr id="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97089" y="1551053"/>
                        <a:ext cx="779462" cy="1138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5" name="Picture 8" descr="Plant survey"/>
          <p:cNvPicPr>
            <a:picLocks noChangeAspect="1" noChangeArrowheads="1"/>
          </p:cNvPicPr>
          <p:nvPr/>
        </p:nvPicPr>
        <p:blipFill>
          <a:blip r:embed="rId11" cstate="print"/>
          <a:srcRect/>
          <a:stretch>
            <a:fillRect/>
          </a:stretch>
        </p:blipFill>
        <p:spPr bwMode="auto">
          <a:xfrm>
            <a:off x="7794552" y="1775382"/>
            <a:ext cx="1051737" cy="926813"/>
          </a:xfrm>
          <a:prstGeom prst="rect">
            <a:avLst/>
          </a:prstGeom>
          <a:noFill/>
        </p:spPr>
      </p:pic>
      <p:sp>
        <p:nvSpPr>
          <p:cNvPr id="33" name="Cloud Callout 32"/>
          <p:cNvSpPr/>
          <p:nvPr/>
        </p:nvSpPr>
        <p:spPr bwMode="auto">
          <a:xfrm>
            <a:off x="2913320" y="3062177"/>
            <a:ext cx="1499191" cy="1010350"/>
          </a:xfrm>
          <a:prstGeom prst="cloudCallout">
            <a:avLst>
              <a:gd name="adj1" fmla="val -10688"/>
              <a:gd name="adj2" fmla="val 1199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sp>
        <p:nvSpPr>
          <p:cNvPr id="36" name="TextBox 7"/>
          <p:cNvSpPr txBox="1">
            <a:spLocks noChangeArrowheads="1"/>
          </p:cNvSpPr>
          <p:nvPr/>
        </p:nvSpPr>
        <p:spPr bwMode="auto">
          <a:xfrm>
            <a:off x="3158558" y="3249895"/>
            <a:ext cx="1165082" cy="523220"/>
          </a:xfrm>
          <a:prstGeom prst="rect">
            <a:avLst/>
          </a:prstGeom>
          <a:noFill/>
          <a:ln w="9525">
            <a:noFill/>
            <a:miter lim="800000"/>
            <a:headEnd/>
            <a:tailEnd/>
          </a:ln>
        </p:spPr>
        <p:txBody>
          <a:bodyPr>
            <a:spAutoFit/>
          </a:bodyPr>
          <a:lstStyle/>
          <a:p>
            <a:pPr rtl="1"/>
            <a:r>
              <a:rPr lang="en-US" sz="1400" b="1" dirty="0">
                <a:cs typeface="Times New Roman" pitchFamily="18" charset="0"/>
              </a:rPr>
              <a:t> </a:t>
            </a:r>
            <a:r>
              <a:rPr lang="en-US" sz="1400" b="1" dirty="0" smtClean="0">
                <a:cs typeface="Times New Roman" pitchFamily="18" charset="0"/>
              </a:rPr>
              <a:t>National Universities</a:t>
            </a:r>
            <a:endParaRPr lang="en-US" sz="1200" dirty="0">
              <a:latin typeface="Times New Roman" pitchFamily="18" charset="0"/>
              <a:cs typeface="Times New Roman" pitchFamily="18" charset="0"/>
            </a:endParaRPr>
          </a:p>
        </p:txBody>
      </p:sp>
      <p:cxnSp>
        <p:nvCxnSpPr>
          <p:cNvPr id="38" name="Straight Connector 37"/>
          <p:cNvCxnSpPr/>
          <p:nvPr/>
        </p:nvCxnSpPr>
        <p:spPr bwMode="auto">
          <a:xfrm flipH="1">
            <a:off x="5943226" y="1414133"/>
            <a:ext cx="374" cy="981263"/>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3" name="Cloud Callout 42"/>
          <p:cNvSpPr/>
          <p:nvPr/>
        </p:nvSpPr>
        <p:spPr bwMode="auto">
          <a:xfrm>
            <a:off x="5029201" y="350874"/>
            <a:ext cx="1765004" cy="1127052"/>
          </a:xfrm>
          <a:prstGeom prst="cloudCallout">
            <a:avLst>
              <a:gd name="adj1" fmla="val -10688"/>
              <a:gd name="adj2" fmla="val 1199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sp>
        <p:nvSpPr>
          <p:cNvPr id="44" name="TextBox 43"/>
          <p:cNvSpPr txBox="1"/>
          <p:nvPr/>
        </p:nvSpPr>
        <p:spPr>
          <a:xfrm>
            <a:off x="5209955" y="457198"/>
            <a:ext cx="1414130" cy="923330"/>
          </a:xfrm>
          <a:prstGeom prst="rect">
            <a:avLst/>
          </a:prstGeom>
          <a:noFill/>
        </p:spPr>
        <p:txBody>
          <a:bodyPr wrap="square" rtlCol="0">
            <a:spAutoFit/>
          </a:bodyPr>
          <a:lstStyle/>
          <a:p>
            <a:pPr algn="ctr"/>
            <a:r>
              <a:rPr lang="en-US" dirty="0" smtClean="0">
                <a:solidFill>
                  <a:srgbClr val="C00000"/>
                </a:solidFill>
              </a:rPr>
              <a:t>various stakeholders</a:t>
            </a:r>
          </a:p>
          <a:p>
            <a:endParaRPr lang="en-US" dirty="0"/>
          </a:p>
        </p:txBody>
      </p:sp>
      <p:sp>
        <p:nvSpPr>
          <p:cNvPr id="53" name="Up-Down Arrow 52"/>
          <p:cNvSpPr/>
          <p:nvPr/>
        </p:nvSpPr>
        <p:spPr>
          <a:xfrm>
            <a:off x="6305107" y="3732028"/>
            <a:ext cx="127591" cy="27644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13"/>
          <p:cNvSpPr txBox="1">
            <a:spLocks noChangeArrowheads="1"/>
          </p:cNvSpPr>
          <p:nvPr/>
        </p:nvSpPr>
        <p:spPr bwMode="auto">
          <a:xfrm>
            <a:off x="3671737" y="4323584"/>
            <a:ext cx="1871329" cy="338554"/>
          </a:xfrm>
          <a:prstGeom prst="rect">
            <a:avLst/>
          </a:prstGeom>
          <a:noFill/>
          <a:ln w="9525">
            <a:noFill/>
            <a:miter lim="800000"/>
            <a:headEnd/>
            <a:tailEnd/>
          </a:ln>
        </p:spPr>
        <p:txBody>
          <a:bodyPr wrap="square">
            <a:spAutoFit/>
          </a:bodyPr>
          <a:lstStyle/>
          <a:p>
            <a:pPr algn="ctr" rtl="1"/>
            <a:r>
              <a:rPr lang="en-US" sz="1600" b="1" dirty="0" smtClean="0">
                <a:latin typeface="Calibri" pitchFamily="34" charset="0"/>
                <a:cs typeface="Times New Roman" pitchFamily="18" charset="0"/>
              </a:rPr>
              <a:t>CHM Committee </a:t>
            </a:r>
            <a:endParaRPr lang="en-US" sz="1600" dirty="0">
              <a:latin typeface="Times New Roman" pitchFamily="18" charset="0"/>
              <a:cs typeface="Times New Roman" pitchFamily="18" charset="0"/>
            </a:endParaRPr>
          </a:p>
        </p:txBody>
      </p:sp>
      <p:sp>
        <p:nvSpPr>
          <p:cNvPr id="40" name="Rectangle 1"/>
          <p:cNvSpPr>
            <a:spLocks noChangeArrowheads="1"/>
          </p:cNvSpPr>
          <p:nvPr/>
        </p:nvSpPr>
        <p:spPr bwMode="auto">
          <a:xfrm>
            <a:off x="0" y="1540817"/>
            <a:ext cx="2065309" cy="461665"/>
          </a:xfrm>
          <a:prstGeom prst="rect">
            <a:avLst/>
          </a:prstGeom>
          <a:noFill/>
          <a:ln w="9525">
            <a:noFill/>
            <a:miter lim="800000"/>
            <a:headEnd/>
            <a:tailEnd/>
          </a:ln>
          <a:effectLst/>
          <a:scene3d>
            <a:camera prst="orthographicFront">
              <a:rot lat="0" lon="0" rev="5400000"/>
            </a:camera>
            <a:lightRig rig="threePt" dir="t"/>
          </a:scene3d>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00"/>
                </a:solidFill>
                <a:effectLst/>
                <a:ea typeface="Times New Roman" pitchFamily="18" charset="0"/>
                <a:cs typeface="Times New Roman" pitchFamily="18" charset="0"/>
              </a:rPr>
              <a:t>Strategic vision</a:t>
            </a:r>
            <a:endParaRPr kumimoji="0" lang="en-US" sz="2400" b="0" i="0" u="none" strike="noStrike" cap="none" normalizeH="0" baseline="0" dirty="0" smtClean="0">
              <a:ln>
                <a:noFill/>
              </a:ln>
              <a:solidFill>
                <a:srgbClr val="FF0000"/>
              </a:solidFill>
              <a:effectLst/>
              <a:cs typeface="Arial" pitchFamily="34" charset="0"/>
            </a:endParaRPr>
          </a:p>
        </p:txBody>
      </p:sp>
    </p:spTree>
    <p:extLst>
      <p:ext uri="{BB962C8B-B14F-4D97-AF65-F5344CB8AC3E}">
        <p14:creationId xmlns:p14="http://schemas.microsoft.com/office/powerpoint/2010/main" val="794788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ox(out)">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9866244" y="-814178"/>
            <a:ext cx="6096000" cy="281231"/>
          </a:xfrm>
          <a:prstGeom prst="rect">
            <a:avLst/>
          </a:prstGeom>
        </p:spPr>
        <p:txBody>
          <a:bodyPr>
            <a:spAutoFit/>
          </a:bodyPr>
          <a:lstStyle/>
          <a:p>
            <a:pPr>
              <a:lnSpc>
                <a:spcPct val="107000"/>
              </a:lnSpc>
              <a:spcAft>
                <a:spcPts val="800"/>
              </a:spcAft>
            </a:pPr>
            <a:r>
              <a:rPr lang="en-US" sz="1200" dirty="0" smtClean="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227282906"/>
              </p:ext>
            </p:extLst>
          </p:nvPr>
        </p:nvGraphicFramePr>
        <p:xfrm>
          <a:off x="2032000" y="0"/>
          <a:ext cx="8128000" cy="6759956"/>
        </p:xfrm>
        <a:graphic>
          <a:graphicData uri="http://schemas.openxmlformats.org/drawingml/2006/table">
            <a:tbl>
              <a:tblPr firstRow="1" bandRow="1">
                <a:tableStyleId>{5C22544A-7EE6-4342-B048-85BDC9FD1C3A}</a:tableStyleId>
              </a:tblPr>
              <a:tblGrid>
                <a:gridCol w="4064000"/>
                <a:gridCol w="4064000"/>
              </a:tblGrid>
              <a:tr h="370840">
                <a:tc>
                  <a:txBody>
                    <a:bodyPr/>
                    <a:lstStyle/>
                    <a:p>
                      <a:pPr marL="0" lvl="0" indent="0">
                        <a:lnSpc>
                          <a:spcPct val="107000"/>
                        </a:lnSpc>
                        <a:buFont typeface="+mj-lt"/>
                        <a:buNone/>
                      </a:pPr>
                      <a:r>
                        <a:rPr lang="en-US" sz="1600" b="1" dirty="0" smtClean="0">
                          <a:solidFill>
                            <a:srgbClr val="FFFF00"/>
                          </a:solidFill>
                          <a:effectLst/>
                          <a:latin typeface="Calibri" panose="020F0502020204030204" pitchFamily="34" charset="0"/>
                          <a:ea typeface="Calibri" panose="020F0502020204030204" pitchFamily="34" charset="0"/>
                          <a:cs typeface="Arial" panose="020B0604020202020204" pitchFamily="34" charset="0"/>
                        </a:rPr>
                        <a:t>Conservation </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Protected Areas</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Protected areas</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PAs laws and regulations</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PAs permits system</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Statistics</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Violations </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Strategies &amp; plans</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Strategic plans</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Management plans</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Investment plans</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Species action plans</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Restoration plans</a:t>
                      </a:r>
                    </a:p>
                    <a:p>
                      <a:pPr marL="342900" marR="0" lvl="0" indent="-342900">
                        <a:lnSpc>
                          <a:spcPct val="107000"/>
                        </a:lnSpc>
                        <a:spcBef>
                          <a:spcPts val="0"/>
                        </a:spcBef>
                        <a:spcAft>
                          <a:spcPts val="0"/>
                        </a:spcAft>
                        <a:buFont typeface="Symbol" panose="05050102010706020507" pitchFamily="18" charset="2"/>
                        <a:buChar char=""/>
                      </a:pPr>
                      <a:r>
                        <a:rPr lang="en-US" sz="1600" b="0" dirty="0" err="1"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MoUs</a:t>
                      </a: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 &amp; Protocols</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Monitoring &amp; Scientific Researches</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Proposed</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On-going </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Published  </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Habitats</a:t>
                      </a:r>
                    </a:p>
                    <a:p>
                      <a:pPr marL="742950" marR="0" lvl="1" indent="-285750">
                        <a:lnSpc>
                          <a:spcPct val="107000"/>
                        </a:lnSpc>
                        <a:spcBef>
                          <a:spcPts val="0"/>
                        </a:spcBef>
                        <a:spcAft>
                          <a:spcPts val="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Classifications </a:t>
                      </a:r>
                    </a:p>
                    <a:p>
                      <a:pPr marL="742950" marR="0" lvl="1" indent="-285750">
                        <a:lnSpc>
                          <a:spcPct val="107000"/>
                        </a:lnSpc>
                        <a:spcBef>
                          <a:spcPts val="0"/>
                        </a:spcBef>
                        <a:spcAft>
                          <a:spcPts val="800"/>
                        </a:spcAft>
                        <a:buFont typeface="Courier New" panose="02070309020205020404" pitchFamily="49" charset="0"/>
                        <a:buChar char="o"/>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Threats </a:t>
                      </a:r>
                    </a:p>
                    <a:p>
                      <a:endParaRPr lang="en-US" sz="1600" b="0" dirty="0">
                        <a:solidFill>
                          <a:schemeClr val="bg1"/>
                        </a:solidFill>
                      </a:endParaRPr>
                    </a:p>
                  </a:txBody>
                  <a:tcPr/>
                </a:tc>
                <a:tc>
                  <a:txBody>
                    <a:bodyPr/>
                    <a:lstStyle/>
                    <a:p>
                      <a:pPr marL="0" marR="0" lvl="0" indent="0">
                        <a:lnSpc>
                          <a:spcPct val="107000"/>
                        </a:lnSpc>
                        <a:spcBef>
                          <a:spcPts val="0"/>
                        </a:spcBef>
                        <a:spcAft>
                          <a:spcPts val="0"/>
                        </a:spcAft>
                        <a:buFont typeface="+mj-lt"/>
                        <a:buNone/>
                      </a:pPr>
                      <a:r>
                        <a:rPr lang="en-US" sz="1600" b="1" dirty="0" smtClean="0">
                          <a:solidFill>
                            <a:srgbClr val="FFFF00"/>
                          </a:solidFill>
                          <a:effectLst/>
                          <a:latin typeface="Calibri" panose="020F0502020204030204" pitchFamily="34" charset="0"/>
                          <a:ea typeface="Calibri" panose="020F0502020204030204" pitchFamily="34" charset="0"/>
                          <a:cs typeface="Arial" panose="020B0604020202020204" pitchFamily="34" charset="0"/>
                        </a:rPr>
                        <a:t>Environment</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 Air</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 Land</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 Water</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Pollution</a:t>
                      </a:r>
                    </a:p>
                    <a:p>
                      <a:pPr marL="457200" marR="0">
                        <a:lnSpc>
                          <a:spcPct val="107000"/>
                        </a:lnSpc>
                        <a:spcBef>
                          <a:spcPts val="0"/>
                        </a:spcBef>
                        <a:spcAft>
                          <a:spcPts val="0"/>
                        </a:spcAft>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 </a:t>
                      </a:r>
                    </a:p>
                    <a:p>
                      <a:pPr marL="0" marR="0" lvl="0" indent="0">
                        <a:lnSpc>
                          <a:spcPct val="107000"/>
                        </a:lnSpc>
                        <a:spcBef>
                          <a:spcPts val="0"/>
                        </a:spcBef>
                        <a:spcAft>
                          <a:spcPts val="0"/>
                        </a:spcAft>
                        <a:buFont typeface="+mj-lt"/>
                        <a:buNone/>
                      </a:pPr>
                      <a:r>
                        <a:rPr lang="en-US" sz="1600" b="1" kern="1200" dirty="0" smtClean="0">
                          <a:solidFill>
                            <a:srgbClr val="FFFF00"/>
                          </a:solidFill>
                          <a:effectLst/>
                          <a:latin typeface="Calibri" panose="020F0502020204030204" pitchFamily="34" charset="0"/>
                          <a:ea typeface="Calibri" panose="020F0502020204030204" pitchFamily="34" charset="0"/>
                          <a:cs typeface="Arial" panose="020B0604020202020204" pitchFamily="34" charset="0"/>
                        </a:rPr>
                        <a:t>Biodiversity</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Endemic species database </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Red List species database</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Invasive species database</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Wildlife trade database</a:t>
                      </a:r>
                    </a:p>
                    <a:p>
                      <a:pPr marL="342900" marR="0" lvl="0" indent="-342900">
                        <a:lnSpc>
                          <a:spcPct val="107000"/>
                        </a:lnSpc>
                        <a:spcBef>
                          <a:spcPts val="0"/>
                        </a:spcBef>
                        <a:spcAft>
                          <a:spcPts val="80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NBSAP</a:t>
                      </a:r>
                    </a:p>
                    <a:p>
                      <a:pPr>
                        <a:lnSpc>
                          <a:spcPct val="107000"/>
                        </a:lnSpc>
                        <a:spcAft>
                          <a:spcPts val="800"/>
                        </a:spcAft>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 </a:t>
                      </a:r>
                    </a:p>
                    <a:p>
                      <a:pPr marL="0" marR="0" lvl="0" indent="0">
                        <a:lnSpc>
                          <a:spcPct val="107000"/>
                        </a:lnSpc>
                        <a:spcBef>
                          <a:spcPts val="0"/>
                        </a:spcBef>
                        <a:spcAft>
                          <a:spcPts val="0"/>
                        </a:spcAft>
                        <a:buFont typeface="+mj-lt"/>
                        <a:buNone/>
                      </a:pPr>
                      <a:r>
                        <a:rPr lang="en-US" sz="1600" b="1" kern="1200" dirty="0" smtClean="0">
                          <a:solidFill>
                            <a:srgbClr val="FFFF00"/>
                          </a:solidFill>
                          <a:effectLst/>
                          <a:latin typeface="Calibri" panose="020F0502020204030204" pitchFamily="34" charset="0"/>
                          <a:ea typeface="Calibri" panose="020F0502020204030204" pitchFamily="34" charset="0"/>
                          <a:cs typeface="Arial" panose="020B0604020202020204" pitchFamily="34" charset="0"/>
                        </a:rPr>
                        <a:t>Climate Change</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Emissions Reduction Fund</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Renewable Energy Target</a:t>
                      </a:r>
                    </a:p>
                    <a:p>
                      <a:pPr marL="342900" marR="0" lvl="0" indent="-342900">
                        <a:lnSpc>
                          <a:spcPct val="107000"/>
                        </a:lnSpc>
                        <a:spcBef>
                          <a:spcPts val="0"/>
                        </a:spcBef>
                        <a:spcAft>
                          <a:spcPts val="80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Repealing the Carbon Tax</a:t>
                      </a:r>
                    </a:p>
                    <a:p>
                      <a:pPr>
                        <a:lnSpc>
                          <a:spcPct val="107000"/>
                        </a:lnSpc>
                        <a:spcAft>
                          <a:spcPts val="800"/>
                        </a:spcAft>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 </a:t>
                      </a:r>
                    </a:p>
                    <a:p>
                      <a:pPr marL="0" marR="0" lvl="0" indent="0">
                        <a:lnSpc>
                          <a:spcPct val="107000"/>
                        </a:lnSpc>
                        <a:spcBef>
                          <a:spcPts val="0"/>
                        </a:spcBef>
                        <a:spcAft>
                          <a:spcPts val="0"/>
                        </a:spcAft>
                        <a:buFont typeface="+mj-lt"/>
                        <a:buNone/>
                      </a:pPr>
                      <a:r>
                        <a:rPr lang="en-US" sz="1600" b="1" dirty="0" smtClean="0">
                          <a:solidFill>
                            <a:srgbClr val="FFFF00"/>
                          </a:solidFill>
                          <a:effectLst/>
                          <a:latin typeface="Calibri" panose="020F0502020204030204" pitchFamily="34" charset="0"/>
                          <a:ea typeface="Calibri" panose="020F0502020204030204" pitchFamily="34" charset="0"/>
                          <a:cs typeface="Arial" panose="020B0604020202020204" pitchFamily="34" charset="0"/>
                        </a:rPr>
                        <a:t>Reporting</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National reports</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Annual Reports</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Indicators</a:t>
                      </a:r>
                    </a:p>
                    <a:p>
                      <a:pPr marL="342900" marR="0" lvl="0" indent="-342900">
                        <a:lnSpc>
                          <a:spcPct val="107000"/>
                        </a:lnSpc>
                        <a:spcBef>
                          <a:spcPts val="0"/>
                        </a:spcBef>
                        <a:spcAft>
                          <a:spcPts val="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Monitoring Reports</a:t>
                      </a:r>
                    </a:p>
                    <a:p>
                      <a:pPr marL="342900" marR="0" lvl="0" indent="-342900">
                        <a:lnSpc>
                          <a:spcPct val="107000"/>
                        </a:lnSpc>
                        <a:spcBef>
                          <a:spcPts val="0"/>
                        </a:spcBef>
                        <a:spcAft>
                          <a:spcPts val="800"/>
                        </a:spcAft>
                        <a:buFont typeface="Symbol" panose="05050102010706020507" pitchFamily="18" charset="2"/>
                        <a:buChar char=""/>
                      </a:pPr>
                      <a:r>
                        <a:rPr lang="en-US" sz="1600" b="0" dirty="0" smtClean="0">
                          <a:solidFill>
                            <a:schemeClr val="bg1"/>
                          </a:solidFill>
                          <a:effectLst/>
                          <a:latin typeface="Calibri" panose="020F0502020204030204" pitchFamily="34" charset="0"/>
                          <a:ea typeface="Calibri" panose="020F0502020204030204" pitchFamily="34" charset="0"/>
                          <a:cs typeface="Arial" panose="020B0604020202020204" pitchFamily="34" charset="0"/>
                        </a:rPr>
                        <a:t>Newsletter</a:t>
                      </a:r>
                    </a:p>
                  </a:txBody>
                  <a:tcPr/>
                </a:tc>
              </a:tr>
            </a:tbl>
          </a:graphicData>
        </a:graphic>
      </p:graphicFrame>
    </p:spTree>
    <p:extLst>
      <p:ext uri="{BB962C8B-B14F-4D97-AF65-F5344CB8AC3E}">
        <p14:creationId xmlns:p14="http://schemas.microsoft.com/office/powerpoint/2010/main" val="27073966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71650" y="243959"/>
            <a:ext cx="7505700" cy="646331"/>
          </a:xfrm>
          <a:prstGeom prst="rect">
            <a:avLst/>
          </a:prstGeom>
        </p:spPr>
        <p:txBody>
          <a:bodyPr wrap="square">
            <a:spAutoFit/>
          </a:bodyPr>
          <a:lstStyle/>
          <a:p>
            <a:pPr algn="ctr"/>
            <a:r>
              <a:rPr lang="en-US" sz="3600" dirty="0" smtClean="0">
                <a:solidFill>
                  <a:srgbClr val="002060"/>
                </a:solidFill>
              </a:rPr>
              <a:t>Current situation of Egyptian CHM </a:t>
            </a:r>
            <a:endParaRPr lang="en-US" sz="3600" dirty="0">
              <a:solidFill>
                <a:srgbClr val="002060"/>
              </a:solidFill>
            </a:endParaRPr>
          </a:p>
        </p:txBody>
      </p:sp>
      <p:sp>
        <p:nvSpPr>
          <p:cNvPr id="3" name="Rectangle 2"/>
          <p:cNvSpPr/>
          <p:nvPr/>
        </p:nvSpPr>
        <p:spPr>
          <a:xfrm>
            <a:off x="0" y="844034"/>
            <a:ext cx="12192000" cy="6801862"/>
          </a:xfrm>
          <a:prstGeom prst="rect">
            <a:avLst/>
          </a:prstGeom>
        </p:spPr>
        <p:txBody>
          <a:bodyPr wrap="square">
            <a:spAutoFit/>
          </a:bodyPr>
          <a:lstStyle/>
          <a:p>
            <a:pPr marL="342900" indent="-342900">
              <a:buFont typeface="+mj-lt"/>
              <a:buAutoNum type="arabicPeriod"/>
            </a:pPr>
            <a:r>
              <a:rPr lang="en-US" sz="2400" dirty="0" smtClean="0">
                <a:solidFill>
                  <a:srgbClr val="FF0000"/>
                </a:solidFill>
              </a:rPr>
              <a:t>Current situation</a:t>
            </a:r>
          </a:p>
          <a:p>
            <a:pPr marL="342900" indent="-342900"/>
            <a:r>
              <a:rPr lang="en-US" sz="2000" dirty="0" smtClean="0"/>
              <a:t>a. Institutional Structure    </a:t>
            </a:r>
          </a:p>
          <a:p>
            <a:r>
              <a:rPr lang="en-US" sz="2000" dirty="0" smtClean="0">
                <a:solidFill>
                  <a:srgbClr val="002060"/>
                </a:solidFill>
              </a:rPr>
              <a:t>     Governmental body ; The CHM supervised by Biodiversity Division, Nature Conservation </a:t>
            </a:r>
            <a:r>
              <a:rPr lang="en-US" sz="2000" dirty="0" smtClean="0">
                <a:solidFill>
                  <a:srgbClr val="002060"/>
                </a:solidFill>
              </a:rPr>
              <a:t>Sector NCS, </a:t>
            </a:r>
            <a:endParaRPr lang="en-US" sz="2000" dirty="0" smtClean="0">
              <a:solidFill>
                <a:srgbClr val="002060"/>
              </a:solidFill>
            </a:endParaRPr>
          </a:p>
          <a:p>
            <a:r>
              <a:rPr lang="en-US" sz="2000" dirty="0" smtClean="0">
                <a:solidFill>
                  <a:srgbClr val="002060"/>
                </a:solidFill>
              </a:rPr>
              <a:t>                                           Egyptian Environmental Affairs Agency (EEAA),</a:t>
            </a:r>
          </a:p>
          <a:p>
            <a:r>
              <a:rPr lang="en-US" sz="2000" dirty="0" smtClean="0"/>
              <a:t>b. Current available capacity to develop and national CHM </a:t>
            </a:r>
          </a:p>
          <a:p>
            <a:r>
              <a:rPr lang="en-US" sz="2000" dirty="0" smtClean="0">
                <a:solidFill>
                  <a:srgbClr val="002060"/>
                </a:solidFill>
              </a:rPr>
              <a:t>     Little capacities, one or two IT specialists with low IT resources under a weak organizational structure</a:t>
            </a:r>
          </a:p>
          <a:p>
            <a:r>
              <a:rPr lang="en-US" sz="2000" dirty="0" smtClean="0">
                <a:solidFill>
                  <a:srgbClr val="002060"/>
                </a:solidFill>
              </a:rPr>
              <a:t>c. </a:t>
            </a:r>
            <a:r>
              <a:rPr lang="en-US" sz="2000" dirty="0" smtClean="0"/>
              <a:t>Information services that national CHM provides</a:t>
            </a:r>
          </a:p>
          <a:p>
            <a:pPr algn="just"/>
            <a:r>
              <a:rPr lang="en-US" sz="2000" dirty="0" smtClean="0">
                <a:solidFill>
                  <a:srgbClr val="002060"/>
                </a:solidFill>
              </a:rPr>
              <a:t>The CHM contains four sections, </a:t>
            </a:r>
          </a:p>
          <a:p>
            <a:pPr lvl="1" algn="just">
              <a:buFontTx/>
              <a:buChar char="-"/>
            </a:pPr>
            <a:r>
              <a:rPr lang="en-US" sz="2000" dirty="0" smtClean="0">
                <a:solidFill>
                  <a:srgbClr val="002060"/>
                </a:solidFill>
              </a:rPr>
              <a:t>1</a:t>
            </a:r>
            <a:r>
              <a:rPr lang="en-US" sz="2000" baseline="30000" dirty="0" smtClean="0">
                <a:solidFill>
                  <a:srgbClr val="002060"/>
                </a:solidFill>
              </a:rPr>
              <a:t>St</a:t>
            </a:r>
            <a:r>
              <a:rPr lang="en-US" sz="2000" dirty="0" smtClean="0">
                <a:solidFill>
                  <a:srgbClr val="002060"/>
                </a:solidFill>
              </a:rPr>
              <a:t>  gives a brief account on the CBD and subsidiary protocols; </a:t>
            </a:r>
          </a:p>
          <a:p>
            <a:pPr lvl="1" algn="just">
              <a:buFontTx/>
              <a:buChar char="-"/>
            </a:pPr>
            <a:r>
              <a:rPr lang="en-US" sz="2000" dirty="0" smtClean="0">
                <a:solidFill>
                  <a:srgbClr val="002060"/>
                </a:solidFill>
              </a:rPr>
              <a:t>2</a:t>
            </a:r>
            <a:r>
              <a:rPr lang="en-US" sz="2000" baseline="30000" dirty="0" smtClean="0">
                <a:solidFill>
                  <a:srgbClr val="002060"/>
                </a:solidFill>
              </a:rPr>
              <a:t>nd</a:t>
            </a:r>
            <a:r>
              <a:rPr lang="en-US" sz="2000" dirty="0" smtClean="0">
                <a:solidFill>
                  <a:srgbClr val="002060"/>
                </a:solidFill>
              </a:rPr>
              <a:t> contains the documents and reports of the researches related to biodiversity monitoring and    conservation; </a:t>
            </a:r>
          </a:p>
          <a:p>
            <a:pPr lvl="1" algn="just">
              <a:buFontTx/>
              <a:buChar char="-"/>
            </a:pPr>
            <a:r>
              <a:rPr lang="en-US" sz="2000" dirty="0" smtClean="0">
                <a:solidFill>
                  <a:srgbClr val="002060"/>
                </a:solidFill>
              </a:rPr>
              <a:t>3</a:t>
            </a:r>
            <a:r>
              <a:rPr lang="en-US" sz="2000" baseline="30000" dirty="0" smtClean="0">
                <a:solidFill>
                  <a:srgbClr val="002060"/>
                </a:solidFill>
              </a:rPr>
              <a:t>rd</a:t>
            </a:r>
            <a:r>
              <a:rPr lang="en-US" sz="2000" dirty="0" smtClean="0">
                <a:solidFill>
                  <a:srgbClr val="002060"/>
                </a:solidFill>
              </a:rPr>
              <a:t> contains all the details concerning the progress of implementation of the plans related to CBD, and; </a:t>
            </a:r>
          </a:p>
          <a:p>
            <a:pPr lvl="1" algn="just">
              <a:buFontTx/>
              <a:buChar char="-"/>
            </a:pPr>
            <a:r>
              <a:rPr lang="en-US" sz="2000" dirty="0" smtClean="0">
                <a:solidFill>
                  <a:srgbClr val="002060"/>
                </a:solidFill>
              </a:rPr>
              <a:t> 4</a:t>
            </a:r>
            <a:r>
              <a:rPr lang="en-US" sz="2000" baseline="30000" dirty="0" smtClean="0">
                <a:solidFill>
                  <a:srgbClr val="002060"/>
                </a:solidFill>
              </a:rPr>
              <a:t>th</a:t>
            </a:r>
            <a:r>
              <a:rPr lang="en-US" sz="2000" dirty="0" smtClean="0">
                <a:solidFill>
                  <a:srgbClr val="002060"/>
                </a:solidFill>
              </a:rPr>
              <a:t> section speaks about the NCS and how to contact NCS staff</a:t>
            </a:r>
          </a:p>
          <a:p>
            <a:pPr algn="just"/>
            <a:r>
              <a:rPr lang="en-US" sz="2000" dirty="0" smtClean="0"/>
              <a:t>d.</a:t>
            </a:r>
            <a:r>
              <a:rPr lang="en-US" sz="2000" dirty="0" smtClean="0">
                <a:solidFill>
                  <a:srgbClr val="002060"/>
                </a:solidFill>
              </a:rPr>
              <a:t> </a:t>
            </a:r>
            <a:r>
              <a:rPr lang="en-US" sz="2000" dirty="0" smtClean="0"/>
              <a:t>Main challenges</a:t>
            </a:r>
          </a:p>
          <a:p>
            <a:pPr lvl="1" algn="just">
              <a:buFontTx/>
              <a:buChar char="-"/>
            </a:pPr>
            <a:r>
              <a:rPr lang="en-US" sz="2000" dirty="0" smtClean="0">
                <a:solidFill>
                  <a:schemeClr val="bg1"/>
                </a:solidFill>
              </a:rPr>
              <a:t>Miss coordination with different stockholders related to biodiversity.</a:t>
            </a:r>
          </a:p>
          <a:p>
            <a:pPr lvl="1" algn="just">
              <a:buFontTx/>
              <a:buChar char="-"/>
            </a:pPr>
            <a:r>
              <a:rPr lang="en-US" sz="2000" dirty="0" smtClean="0">
                <a:solidFill>
                  <a:schemeClr val="bg1"/>
                </a:solidFill>
              </a:rPr>
              <a:t> Lack of Awareness and understanding the CHM.</a:t>
            </a:r>
          </a:p>
          <a:p>
            <a:pPr lvl="1" algn="just">
              <a:buFontTx/>
              <a:buChar char="-"/>
            </a:pPr>
            <a:r>
              <a:rPr lang="en-US" sz="2000" dirty="0" smtClean="0">
                <a:solidFill>
                  <a:schemeClr val="bg1"/>
                </a:solidFill>
              </a:rPr>
              <a:t>Lack of trust between stakeholders.   </a:t>
            </a:r>
          </a:p>
          <a:p>
            <a:pPr algn="just"/>
            <a:r>
              <a:rPr lang="en-US" sz="2000" dirty="0" smtClean="0">
                <a:solidFill>
                  <a:srgbClr val="002060"/>
                </a:solidFill>
              </a:rPr>
              <a:t> </a:t>
            </a:r>
          </a:p>
          <a:p>
            <a:r>
              <a:rPr lang="en-US" dirty="0" smtClean="0">
                <a:solidFill>
                  <a:srgbClr val="002060"/>
                </a:solidFill>
              </a:rPr>
              <a:t>     </a:t>
            </a:r>
          </a:p>
          <a:p>
            <a:endParaRPr lang="en-US" dirty="0" smtClean="0">
              <a:solidFill>
                <a:srgbClr val="002060"/>
              </a:solidFill>
            </a:endParaRPr>
          </a:p>
          <a:p>
            <a:endParaRPr lang="en-US" dirty="0" smtClean="0">
              <a:solidFill>
                <a:srgbClr val="002060"/>
              </a:solidFill>
            </a:endParaRPr>
          </a:p>
          <a:p>
            <a:r>
              <a:rPr lang="en-US" dirty="0" smtClean="0"/>
              <a:t>     </a:t>
            </a:r>
            <a:r>
              <a:rPr lang="en-US" dirty="0" smtClean="0">
                <a:solidFill>
                  <a:srgbClr val="002060"/>
                </a:solidFill>
              </a:rPr>
              <a:t>  </a:t>
            </a:r>
            <a:endParaRPr lang="en-US" dirty="0">
              <a:solidFill>
                <a:srgbClr val="00206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srcRect l="26389" r="26389" b="21945"/>
          <a:stretch/>
        </p:blipFill>
        <p:spPr>
          <a:xfrm>
            <a:off x="377645" y="-870826"/>
            <a:ext cx="6638349" cy="658358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4" name="Picture 3"/>
          <p:cNvPicPr>
            <a:picLocks noChangeAspect="1"/>
          </p:cNvPicPr>
          <p:nvPr/>
        </p:nvPicPr>
        <p:blipFill rotWithShape="1">
          <a:blip r:embed="rId3" cstate="print"/>
          <a:srcRect l="25684" t="6256" r="25684" b="7661"/>
          <a:stretch/>
        </p:blipFill>
        <p:spPr>
          <a:xfrm>
            <a:off x="5585637" y="-126547"/>
            <a:ext cx="6295035" cy="601698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 name="Picture 1"/>
          <p:cNvPicPr>
            <a:picLocks noChangeAspect="1"/>
          </p:cNvPicPr>
          <p:nvPr/>
        </p:nvPicPr>
        <p:blipFill rotWithShape="1">
          <a:blip r:embed="rId4" cstate="print"/>
          <a:srcRect l="28736" t="2889" r="29369" b="4854"/>
          <a:stretch/>
        </p:blipFill>
        <p:spPr>
          <a:xfrm>
            <a:off x="2689423" y="544439"/>
            <a:ext cx="5121632" cy="609027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7886718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SSA54625"/>
          <p:cNvPicPr>
            <a:picLocks noChangeAspect="1" noChangeArrowheads="1"/>
          </p:cNvPicPr>
          <p:nvPr/>
        </p:nvPicPr>
        <p:blipFill>
          <a:blip r:embed="rId2" cstate="print"/>
          <a:srcRect/>
          <a:stretch>
            <a:fillRect/>
          </a:stretch>
        </p:blipFill>
        <p:spPr bwMode="auto">
          <a:xfrm>
            <a:off x="3384550" y="2452441"/>
            <a:ext cx="4924425" cy="3695700"/>
          </a:xfrm>
          <a:prstGeom prst="rect">
            <a:avLst/>
          </a:prstGeom>
          <a:noFill/>
          <a:ln w="9525">
            <a:noFill/>
            <a:miter lim="800000"/>
            <a:headEnd/>
            <a:tailEnd/>
          </a:ln>
        </p:spPr>
      </p:pic>
      <p:sp>
        <p:nvSpPr>
          <p:cNvPr id="3" name="TextBox 2"/>
          <p:cNvSpPr txBox="1"/>
          <p:nvPr/>
        </p:nvSpPr>
        <p:spPr>
          <a:xfrm>
            <a:off x="1000126" y="1662909"/>
            <a:ext cx="9001124" cy="707886"/>
          </a:xfrm>
          <a:prstGeom prst="rect">
            <a:avLst/>
          </a:prstGeom>
          <a:noFill/>
        </p:spPr>
        <p:txBody>
          <a:bodyPr wrap="square" rtlCol="0">
            <a:spAutoFit/>
          </a:bodyPr>
          <a:lstStyle/>
          <a:p>
            <a:pPr algn="ctr"/>
            <a:r>
              <a:rPr lang="en-US" sz="4000" dirty="0" smtClean="0">
                <a:latin typeface="Agency FB" pitchFamily="34" charset="0"/>
              </a:rPr>
              <a:t>Thanks for your Attention</a:t>
            </a:r>
            <a:endParaRPr lang="en-US" sz="4000" dirty="0">
              <a:latin typeface="Agency FB" pitchFamily="34" charset="0"/>
            </a:endParaRPr>
          </a:p>
        </p:txBody>
      </p:sp>
      <p:sp>
        <p:nvSpPr>
          <p:cNvPr id="4" name="TextBox 3"/>
          <p:cNvSpPr txBox="1"/>
          <p:nvPr/>
        </p:nvSpPr>
        <p:spPr>
          <a:xfrm>
            <a:off x="4800600" y="2477841"/>
            <a:ext cx="1952625" cy="369332"/>
          </a:xfrm>
          <a:prstGeom prst="rect">
            <a:avLst/>
          </a:prstGeom>
          <a:noFill/>
        </p:spPr>
        <p:txBody>
          <a:bodyPr wrap="square" rtlCol="0">
            <a:spAutoFit/>
          </a:bodyPr>
          <a:lstStyle/>
          <a:p>
            <a:pPr algn="ctr"/>
            <a:r>
              <a:rPr lang="en-US" dirty="0" smtClean="0">
                <a:solidFill>
                  <a:srgbClr val="FF0000"/>
                </a:solidFill>
                <a:latin typeface="Bauhaus 93" pitchFamily="82" charset="0"/>
              </a:rPr>
              <a:t>Biodiversity </a:t>
            </a:r>
            <a:endParaRPr lang="en-US" dirty="0">
              <a:solidFill>
                <a:srgbClr val="FF0000"/>
              </a:solidFill>
              <a:latin typeface="Bauhaus 93" pitchFamily="82" charset="0"/>
            </a:endParaRPr>
          </a:p>
        </p:txBody>
      </p:sp>
      <p:pic>
        <p:nvPicPr>
          <p:cNvPr id="5" name="Picture 1" descr="logo-chm-260x80-en"/>
          <p:cNvPicPr>
            <a:picLocks noChangeAspect="1" noChangeArrowheads="1"/>
          </p:cNvPicPr>
          <p:nvPr/>
        </p:nvPicPr>
        <p:blipFill>
          <a:blip r:embed="rId3" cstate="print"/>
          <a:srcRect/>
          <a:stretch>
            <a:fillRect/>
          </a:stretch>
        </p:blipFill>
        <p:spPr bwMode="auto">
          <a:xfrm>
            <a:off x="2506477" y="0"/>
            <a:ext cx="2471738" cy="763588"/>
          </a:xfrm>
          <a:prstGeom prst="rect">
            <a:avLst/>
          </a:prstGeom>
          <a:noFill/>
          <a:ln w="9525">
            <a:noFill/>
            <a:miter lim="800000"/>
            <a:headEnd/>
            <a:tailEnd/>
          </a:ln>
        </p:spPr>
      </p:pic>
      <p:sp>
        <p:nvSpPr>
          <p:cNvPr id="6" name="TextBox 5"/>
          <p:cNvSpPr txBox="1"/>
          <p:nvPr/>
        </p:nvSpPr>
        <p:spPr>
          <a:xfrm>
            <a:off x="9204252" y="6488668"/>
            <a:ext cx="2987748" cy="369332"/>
          </a:xfrm>
          <a:prstGeom prst="rect">
            <a:avLst/>
          </a:prstGeom>
          <a:noFill/>
        </p:spPr>
        <p:txBody>
          <a:bodyPr wrap="square" rtlCol="0">
            <a:spAutoFit/>
          </a:bodyPr>
          <a:lstStyle/>
          <a:p>
            <a:r>
              <a:rPr lang="en-US" dirty="0" smtClean="0"/>
              <a:t>bialy.hatab@yahoo.co.uk</a:t>
            </a:r>
            <a:endParaRPr lang="en-US" dirty="0"/>
          </a:p>
        </p:txBody>
      </p:sp>
      <p:pic>
        <p:nvPicPr>
          <p:cNvPr id="32769" name="Picture 1"/>
          <p:cNvPicPr>
            <a:picLocks noChangeAspect="1" noChangeArrowheads="1"/>
          </p:cNvPicPr>
          <p:nvPr/>
        </p:nvPicPr>
        <p:blipFill>
          <a:blip r:embed="rId4" cstate="print"/>
          <a:srcRect/>
          <a:stretch>
            <a:fillRect/>
          </a:stretch>
        </p:blipFill>
        <p:spPr bwMode="auto">
          <a:xfrm>
            <a:off x="0" y="0"/>
            <a:ext cx="2477386" cy="940982"/>
          </a:xfrm>
          <a:prstGeom prst="rect">
            <a:avLst/>
          </a:prstGeom>
          <a:noFill/>
          <a:ln w="9525">
            <a:noFill/>
            <a:miter lim="800000"/>
            <a:headEnd/>
            <a:tailEnd/>
          </a:ln>
        </p:spPr>
      </p:pic>
      <p:pic>
        <p:nvPicPr>
          <p:cNvPr id="8" name="Picture 7" descr="EEAA Logo.png"/>
          <p:cNvPicPr>
            <a:picLocks noChangeAspect="1"/>
          </p:cNvPicPr>
          <p:nvPr/>
        </p:nvPicPr>
        <p:blipFill>
          <a:blip r:embed="rId5" cstate="print"/>
          <a:stretch>
            <a:fillRect/>
          </a:stretch>
        </p:blipFill>
        <p:spPr>
          <a:xfrm>
            <a:off x="9952074" y="0"/>
            <a:ext cx="1092149" cy="1456660"/>
          </a:xfrm>
          <a:prstGeom prst="rect">
            <a:avLst/>
          </a:prstGeom>
        </p:spPr>
      </p:pic>
      <p:pic>
        <p:nvPicPr>
          <p:cNvPr id="9" name="Picture 8" descr="NCS logo.png"/>
          <p:cNvPicPr>
            <a:picLocks noChangeAspect="1"/>
          </p:cNvPicPr>
          <p:nvPr/>
        </p:nvPicPr>
        <p:blipFill>
          <a:blip r:embed="rId6" cstate="print"/>
          <a:stretch>
            <a:fillRect/>
          </a:stretch>
        </p:blipFill>
        <p:spPr>
          <a:xfrm>
            <a:off x="11033039" y="0"/>
            <a:ext cx="1158961" cy="1440327"/>
          </a:xfrm>
          <a:prstGeom prst="rect">
            <a:avLst/>
          </a:prstGeom>
        </p:spPr>
      </p:pic>
      <p:sp>
        <p:nvSpPr>
          <p:cNvPr id="10" name="Rectangle 9"/>
          <p:cNvSpPr/>
          <p:nvPr/>
        </p:nvSpPr>
        <p:spPr>
          <a:xfrm>
            <a:off x="0" y="5051610"/>
            <a:ext cx="3242933" cy="646331"/>
          </a:xfrm>
          <a:prstGeom prst="rect">
            <a:avLst/>
          </a:prstGeom>
        </p:spPr>
        <p:txBody>
          <a:bodyPr wrap="square">
            <a:spAutoFit/>
          </a:bodyPr>
          <a:lstStyle/>
          <a:p>
            <a:r>
              <a:rPr lang="en-US" dirty="0" smtClean="0">
                <a:solidFill>
                  <a:schemeClr val="bg1"/>
                </a:solidFill>
              </a:rPr>
              <a:t>The relationship man-tree must have religious dimensions again</a:t>
            </a:r>
            <a:endParaRPr lang="en-US" dirty="0">
              <a:solidFill>
                <a:schemeClr val="bg1"/>
              </a:solidFill>
            </a:endParaRPr>
          </a:p>
        </p:txBody>
      </p:sp>
      <p:sp>
        <p:nvSpPr>
          <p:cNvPr id="11" name="Rectangle 10"/>
          <p:cNvSpPr/>
          <p:nvPr/>
        </p:nvSpPr>
        <p:spPr>
          <a:xfrm>
            <a:off x="8612371" y="5094405"/>
            <a:ext cx="3302240" cy="646331"/>
          </a:xfrm>
          <a:prstGeom prst="rect">
            <a:avLst/>
          </a:prstGeom>
        </p:spPr>
        <p:txBody>
          <a:bodyPr wrap="square">
            <a:spAutoFit/>
          </a:bodyPr>
          <a:lstStyle/>
          <a:p>
            <a:r>
              <a:rPr lang="en-US" dirty="0" smtClean="0">
                <a:solidFill>
                  <a:schemeClr val="bg1"/>
                </a:solidFill>
              </a:rPr>
              <a:t>Only if you love the Nature like yourself you will survive</a:t>
            </a:r>
            <a:endParaRPr lang="en-US"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123825" y="169217"/>
            <a:ext cx="2438488"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00"/>
                </a:solidFill>
                <a:effectLst/>
                <a:ea typeface="Times New Roman" pitchFamily="18" charset="0"/>
                <a:cs typeface="Times New Roman" pitchFamily="18" charset="0"/>
              </a:rPr>
              <a:t>2- Strategic vision</a:t>
            </a:r>
            <a:endParaRPr kumimoji="0" lang="en-US" sz="2400" b="0" i="0" u="none" strike="noStrike" cap="none" normalizeH="0" baseline="0" dirty="0" smtClean="0">
              <a:ln>
                <a:noFill/>
              </a:ln>
              <a:solidFill>
                <a:srgbClr val="FF0000"/>
              </a:solidFill>
              <a:effectLst/>
              <a:cs typeface="Arial" pitchFamily="34" charset="0"/>
            </a:endParaRPr>
          </a:p>
        </p:txBody>
      </p:sp>
      <p:sp>
        <p:nvSpPr>
          <p:cNvPr id="3" name="Rectangle 2"/>
          <p:cNvSpPr/>
          <p:nvPr/>
        </p:nvSpPr>
        <p:spPr>
          <a:xfrm>
            <a:off x="0" y="657910"/>
            <a:ext cx="12192000" cy="6524863"/>
          </a:xfrm>
          <a:prstGeom prst="rect">
            <a:avLst/>
          </a:prstGeom>
        </p:spPr>
        <p:txBody>
          <a:bodyPr wrap="square">
            <a:spAutoFit/>
          </a:bodyPr>
          <a:lstStyle/>
          <a:p>
            <a:pPr marL="342900" indent="-342900">
              <a:buAutoNum type="alphaLcPeriod"/>
            </a:pPr>
            <a:r>
              <a:rPr lang="en-US" sz="2000" dirty="0" smtClean="0"/>
              <a:t>The major issues that we are facing, and how we think  to be resolved?</a:t>
            </a:r>
          </a:p>
          <a:p>
            <a:pPr lvl="1"/>
            <a:r>
              <a:rPr lang="en-US" sz="2000" dirty="0" smtClean="0"/>
              <a:t> 1- </a:t>
            </a:r>
            <a:r>
              <a:rPr lang="en-US" sz="2000" dirty="0" smtClean="0">
                <a:solidFill>
                  <a:srgbClr val="002060"/>
                </a:solidFill>
              </a:rPr>
              <a:t>The limited resources</a:t>
            </a:r>
          </a:p>
          <a:p>
            <a:pPr lvl="1"/>
            <a:r>
              <a:rPr lang="en-US" sz="2000" dirty="0" smtClean="0">
                <a:solidFill>
                  <a:srgbClr val="002060"/>
                </a:solidFill>
              </a:rPr>
              <a:t>       to overcome; upgrade organizational structure, new staff recruitments, resource mobilization plans and fundraising.</a:t>
            </a:r>
          </a:p>
          <a:p>
            <a:pPr lvl="1"/>
            <a:r>
              <a:rPr lang="en-US" sz="2000" dirty="0" smtClean="0">
                <a:solidFill>
                  <a:srgbClr val="002060"/>
                </a:solidFill>
              </a:rPr>
              <a:t>2- The weak participation (inputs) of the various stakeholders</a:t>
            </a:r>
          </a:p>
          <a:p>
            <a:pPr lvl="1"/>
            <a:r>
              <a:rPr lang="en-US" sz="2000" dirty="0" smtClean="0">
                <a:solidFill>
                  <a:srgbClr val="002060"/>
                </a:solidFill>
              </a:rPr>
              <a:t>     To overcome; Mainstreaming of biodiversity values in the developmental sectors, plans for cooperation  	between stakeholders, CHM focal points within the various stakeholders.</a:t>
            </a:r>
          </a:p>
          <a:p>
            <a:pPr lvl="1"/>
            <a:r>
              <a:rPr lang="en-US" sz="2000" dirty="0" smtClean="0">
                <a:solidFill>
                  <a:srgbClr val="002060"/>
                </a:solidFill>
              </a:rPr>
              <a:t> 3- sustainability of CHM and capacity building.</a:t>
            </a:r>
          </a:p>
          <a:p>
            <a:r>
              <a:rPr lang="en-US" sz="2000" dirty="0" smtClean="0">
                <a:solidFill>
                  <a:srgbClr val="002060"/>
                </a:solidFill>
              </a:rPr>
              <a:t>b. </a:t>
            </a:r>
            <a:r>
              <a:rPr lang="en-US" sz="2000" dirty="0" smtClean="0"/>
              <a:t>How could our national CHM be developed in order to more effectively support the implementation of your NBSAP?</a:t>
            </a:r>
          </a:p>
          <a:p>
            <a:pPr lvl="1" algn="just"/>
            <a:r>
              <a:rPr lang="en-US" sz="2000" dirty="0" smtClean="0">
                <a:solidFill>
                  <a:srgbClr val="002060"/>
                </a:solidFill>
              </a:rPr>
              <a:t>Develop new sections in the CHM to support the cooperation between the various stakeholders, the major stakeholders should have certain degree of access to the website to upload their efforts and progress towards achieving the NBSAP goals and targets. Another section to give brief account on the national action plans and a periodically updated account on the progress and achievements </a:t>
            </a:r>
          </a:p>
          <a:p>
            <a:pPr algn="just"/>
            <a:r>
              <a:rPr lang="en-US" sz="2000" dirty="0" smtClean="0">
                <a:solidFill>
                  <a:srgbClr val="002060"/>
                </a:solidFill>
              </a:rPr>
              <a:t>c. </a:t>
            </a:r>
            <a:r>
              <a:rPr lang="en-US" sz="2000" dirty="0" smtClean="0"/>
              <a:t>How is the future of your national CHM being considered in the process of revising your NBSAP?</a:t>
            </a:r>
          </a:p>
          <a:p>
            <a:pPr lvl="1" algn="just"/>
            <a:r>
              <a:rPr lang="en-US" sz="2000" dirty="0" smtClean="0">
                <a:solidFill>
                  <a:schemeClr val="bg1"/>
                </a:solidFill>
              </a:rPr>
              <a:t>The current NBSAP is already revised and the new one is being prepared. The new one will contain an evaluation and monitoring plan. This plan could be uploaded to the CHM website with means of measuring the progress of implementation of the national action plans. The site might also contain a section on the difficulties of implementation thus helping in the continuous revising process</a:t>
            </a:r>
          </a:p>
          <a:p>
            <a:endParaRPr lang="en-US" sz="2000" dirty="0" smtClean="0">
              <a:solidFill>
                <a:srgbClr val="002060"/>
              </a:solidFill>
            </a:endParaRPr>
          </a:p>
          <a:p>
            <a:pPr marL="342900" indent="-342900"/>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7991" y="160892"/>
            <a:ext cx="3064044" cy="400110"/>
          </a:xfrm>
          <a:prstGeom prst="rect">
            <a:avLst/>
          </a:prstGeom>
        </p:spPr>
        <p:txBody>
          <a:bodyPr wrap="none">
            <a:spAutoFit/>
          </a:bodyPr>
          <a:lstStyle/>
          <a:p>
            <a:r>
              <a:rPr lang="en-US" sz="2000" dirty="0" smtClean="0">
                <a:solidFill>
                  <a:srgbClr val="FF0000"/>
                </a:solidFill>
              </a:rPr>
              <a:t>3- Cooperation and support</a:t>
            </a:r>
            <a:endParaRPr lang="en-US" sz="2000" dirty="0">
              <a:solidFill>
                <a:srgbClr val="FF0000"/>
              </a:solidFill>
            </a:endParaRPr>
          </a:p>
        </p:txBody>
      </p:sp>
      <p:sp>
        <p:nvSpPr>
          <p:cNvPr id="3" name="Rectangle 2"/>
          <p:cNvSpPr/>
          <p:nvPr/>
        </p:nvSpPr>
        <p:spPr>
          <a:xfrm>
            <a:off x="202020" y="564653"/>
            <a:ext cx="11989980" cy="1631216"/>
          </a:xfrm>
          <a:prstGeom prst="rect">
            <a:avLst/>
          </a:prstGeom>
        </p:spPr>
        <p:txBody>
          <a:bodyPr wrap="square">
            <a:spAutoFit/>
          </a:bodyPr>
          <a:lstStyle/>
          <a:p>
            <a:pPr marL="342900" indent="-342900">
              <a:buAutoNum type="alphaLcPeriod"/>
            </a:pPr>
            <a:r>
              <a:rPr lang="en-US" sz="2000" dirty="0" smtClean="0"/>
              <a:t>What kind of (national, regional or international) support would be most beneficial to develop Egypt national CHM?</a:t>
            </a:r>
          </a:p>
          <a:p>
            <a:pPr marL="342900" indent="-342900"/>
            <a:r>
              <a:rPr lang="en-US" sz="2000" dirty="0" smtClean="0">
                <a:solidFill>
                  <a:srgbClr val="002060"/>
                </a:solidFill>
              </a:rPr>
              <a:t>      A donor to fund a project to upgrade the current CHM and to provide the necessary hardware and software</a:t>
            </a:r>
          </a:p>
          <a:p>
            <a:pPr marL="342900" indent="-342900"/>
            <a:r>
              <a:rPr lang="en-US" sz="2000" dirty="0" smtClean="0">
                <a:solidFill>
                  <a:srgbClr val="002060"/>
                </a:solidFill>
              </a:rPr>
              <a:t>b. </a:t>
            </a:r>
            <a:r>
              <a:rPr lang="en-US" sz="2000" dirty="0" smtClean="0"/>
              <a:t>What kind of support your country could potentially provide to other countries with regards to the CHM?</a:t>
            </a:r>
          </a:p>
          <a:p>
            <a:pPr marL="342900" indent="-342900"/>
            <a:r>
              <a:rPr lang="en-GB" sz="2000" dirty="0" smtClean="0"/>
              <a:t>      </a:t>
            </a:r>
            <a:r>
              <a:rPr lang="en-GB" sz="2000" dirty="0" smtClean="0">
                <a:solidFill>
                  <a:srgbClr val="002060"/>
                </a:solidFill>
              </a:rPr>
              <a:t>Probably, the development of NBSAPs and related actions</a:t>
            </a:r>
            <a:endParaRPr lang="en-US" sz="2000" dirty="0">
              <a:solidFill>
                <a:srgbClr val="00206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826799" y="2514388"/>
            <a:ext cx="4253947" cy="1015663"/>
          </a:xfrm>
          <a:prstGeom prst="rect">
            <a:avLst/>
          </a:prstGeom>
          <a:noFill/>
        </p:spPr>
        <p:txBody>
          <a:bodyPr wrap="square" rtlCol="0">
            <a:spAutoFit/>
          </a:bodyPr>
          <a:lstStyle/>
          <a:p>
            <a:pPr algn="ctr"/>
            <a:r>
              <a:rPr lang="en-US" sz="6000" b="1" dirty="0" smtClean="0">
                <a:ln w="22225">
                  <a:solidFill>
                    <a:schemeClr val="accent2"/>
                  </a:solidFill>
                  <a:prstDash val="solid"/>
                </a:ln>
                <a:solidFill>
                  <a:schemeClr val="accent2">
                    <a:lumMod val="40000"/>
                    <a:lumOff val="60000"/>
                  </a:schemeClr>
                </a:solidFill>
              </a:rPr>
              <a:t>2001</a:t>
            </a:r>
            <a:endParaRPr lang="en-US" sz="6000" b="1" dirty="0">
              <a:ln w="22225">
                <a:solidFill>
                  <a:schemeClr val="accent2"/>
                </a:solidFill>
                <a:prstDash val="solid"/>
              </a:ln>
              <a:solidFill>
                <a:schemeClr val="accent2">
                  <a:lumMod val="40000"/>
                  <a:lumOff val="60000"/>
                </a:schemeClr>
              </a:solidFill>
            </a:endParaRPr>
          </a:p>
        </p:txBody>
      </p:sp>
      <p:sp>
        <p:nvSpPr>
          <p:cNvPr id="3" name="TextBox 2"/>
          <p:cNvSpPr txBox="1"/>
          <p:nvPr/>
        </p:nvSpPr>
        <p:spPr>
          <a:xfrm>
            <a:off x="3359888" y="3700142"/>
            <a:ext cx="4614531" cy="1569660"/>
          </a:xfrm>
          <a:prstGeom prst="rect">
            <a:avLst/>
          </a:prstGeom>
          <a:noFill/>
        </p:spPr>
        <p:txBody>
          <a:bodyPr wrap="square" rtlCol="0">
            <a:spAutoFit/>
          </a:bodyPr>
          <a:lstStyle/>
          <a:p>
            <a:pPr algn="ctr"/>
            <a:r>
              <a:rPr lang="en-US" sz="2000" dirty="0" smtClean="0"/>
              <a:t>Subdominant under EEAA</a:t>
            </a:r>
          </a:p>
          <a:p>
            <a:pPr algn="ctr"/>
            <a:r>
              <a:rPr lang="en-GB" sz="2000" dirty="0" smtClean="0">
                <a:hlinkClick r:id="rId2"/>
              </a:rPr>
              <a:t>http://www.eeaa.gov.eg/nbd/chmegypt</a:t>
            </a:r>
            <a:endParaRPr lang="en-GB" sz="2000" dirty="0" smtClean="0"/>
          </a:p>
          <a:p>
            <a:pPr algn="ctr"/>
            <a:endParaRPr lang="en-US" dirty="0" smtClean="0"/>
          </a:p>
          <a:p>
            <a:pPr algn="ctr"/>
            <a:r>
              <a:rPr lang="en-US" sz="2000" dirty="0" smtClean="0"/>
              <a:t>Static </a:t>
            </a:r>
            <a:endParaRPr lang="en-US" dirty="0" smtClean="0"/>
          </a:p>
          <a:p>
            <a:endParaRPr lang="en-US" dirty="0"/>
          </a:p>
        </p:txBody>
      </p:sp>
      <p:sp>
        <p:nvSpPr>
          <p:cNvPr id="6" name="Rectangle 5"/>
          <p:cNvSpPr/>
          <p:nvPr/>
        </p:nvSpPr>
        <p:spPr>
          <a:xfrm>
            <a:off x="1644059" y="860648"/>
            <a:ext cx="7505700" cy="1200329"/>
          </a:xfrm>
          <a:prstGeom prst="rect">
            <a:avLst/>
          </a:prstGeom>
        </p:spPr>
        <p:txBody>
          <a:bodyPr wrap="square">
            <a:spAutoFit/>
          </a:bodyPr>
          <a:lstStyle/>
          <a:p>
            <a:pPr algn="ctr"/>
            <a:r>
              <a:rPr lang="en-US" sz="3600" dirty="0" smtClean="0">
                <a:solidFill>
                  <a:srgbClr val="002060"/>
                </a:solidFill>
              </a:rPr>
              <a:t>Pervious, Current and Future situation of Egyptian CHM </a:t>
            </a:r>
            <a:endParaRPr lang="en-US" sz="3600" dirty="0">
              <a:solidFill>
                <a:srgbClr val="002060"/>
              </a:solidFill>
            </a:endParaRPr>
          </a:p>
        </p:txBody>
      </p:sp>
    </p:spTree>
    <p:extLst>
      <p:ext uri="{BB962C8B-B14F-4D97-AF65-F5344CB8AC3E}">
        <p14:creationId xmlns:p14="http://schemas.microsoft.com/office/powerpoint/2010/main" val="18681643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srcRect r="31822" b="48907"/>
          <a:stretch/>
        </p:blipFill>
        <p:spPr>
          <a:xfrm>
            <a:off x="-1" y="1"/>
            <a:ext cx="11430001" cy="535358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967369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srcRect r="31822" b="48907"/>
          <a:stretch/>
        </p:blipFill>
        <p:spPr>
          <a:xfrm>
            <a:off x="-1" y="1"/>
            <a:ext cx="11430001" cy="535358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5720089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srcRect t="1" r="31822" b="48907"/>
          <a:stretch/>
        </p:blipFill>
        <p:spPr>
          <a:xfrm>
            <a:off x="-1" y="1"/>
            <a:ext cx="11430001" cy="535358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40698944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srcRect r="31822" b="49106"/>
          <a:stretch/>
        </p:blipFill>
        <p:spPr>
          <a:xfrm>
            <a:off x="-1" y="1"/>
            <a:ext cx="11430001" cy="533275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8025892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434</TotalTime>
  <Words>467</Words>
  <Application>Microsoft Office PowerPoint</Application>
  <PresentationFormat>Widescreen</PresentationFormat>
  <Paragraphs>126</Paragraphs>
  <Slides>21</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32" baseType="lpstr">
      <vt:lpstr>Agency FB</vt:lpstr>
      <vt:lpstr>Arial</vt:lpstr>
      <vt:lpstr>Arial Black</vt:lpstr>
      <vt:lpstr>Bauhaus 93</vt:lpstr>
      <vt:lpstr>Calibri</vt:lpstr>
      <vt:lpstr>Calibri Light</vt:lpstr>
      <vt:lpstr>Courier New</vt:lpstr>
      <vt:lpstr>Symbol</vt:lpstr>
      <vt:lpstr>Times New Roman</vt:lpstr>
      <vt:lpstr>Office Theme</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Office Black Edition - tum0r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Ahmed.AbdElhafiz A M</dc:creator>
  <cp:lastModifiedBy>Han De Koeijer</cp:lastModifiedBy>
  <cp:revision>89</cp:revision>
  <dcterms:created xsi:type="dcterms:W3CDTF">2014-04-29T14:24:56Z</dcterms:created>
  <dcterms:modified xsi:type="dcterms:W3CDTF">2014-05-05T16:06:27Z</dcterms:modified>
</cp:coreProperties>
</file>