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28" r:id="rId3"/>
    <p:sldId id="356" r:id="rId4"/>
    <p:sldId id="357" r:id="rId5"/>
    <p:sldId id="334" r:id="rId6"/>
    <p:sldId id="367" r:id="rId7"/>
    <p:sldId id="368" r:id="rId8"/>
    <p:sldId id="369" r:id="rId9"/>
    <p:sldId id="371" r:id="rId10"/>
    <p:sldId id="370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0C7E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2" autoAdjust="0"/>
    <p:restoredTop sz="94660"/>
  </p:normalViewPr>
  <p:slideViewPr>
    <p:cSldViewPr>
      <p:cViewPr>
        <p:scale>
          <a:sx n="66" d="100"/>
          <a:sy n="66" d="100"/>
        </p:scale>
        <p:origin x="-1608" y="-19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D7F94-5BD2-4B68-938F-B4AF26D0C5A9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57B0A-F9AB-4533-8C2B-7FFC386B073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09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27CEE-CB10-4EBF-A004-EC30A4DF5071}" type="datetimeFigureOut">
              <a:rPr lang="fr-FR" smtClean="0"/>
              <a:pPr/>
              <a:t>06/05/2014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33A8-F5AB-441E-AFB1-714CEF16BFA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908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33A8-F5AB-441E-AFB1-714CEF16BFA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67878-8BDF-4ECF-9384-79600FD9E52C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E1AE3-9C69-4919-BDC4-997991F17B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6DA8-16D2-4CA2-8DC8-70E42D86FC69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5844-EA2A-4AC1-9D80-DC81F45CA2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D9B07-5017-4EE9-B50F-CC235421F947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0CD1-6177-40F9-A8D5-2E5AFE881C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51C6-B8FC-4217-8B84-A8183209E38D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C217-E8D7-48DE-9C93-E8FFD11229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9149B-E9EB-4A1D-B16A-43FFB6D438F5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D2F2-D6E2-422C-8876-C38002E771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BD33E-05AD-44ED-A43A-D7B6F61BFEA6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FD788-17AA-4874-9D74-DE31107B5F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C646-FE6A-4A12-824C-47373E01120D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DDA6E-C490-4550-838D-45458A7D09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DB073-2A7D-421A-A4D1-F8934DB524D6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6730-99CF-4086-9EED-B90912C24C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D15B-0883-49DB-98A3-2A2C53FDAD8B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43A4-5F5F-4D82-B761-6B4451EF12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9A72-C959-4D61-A476-98CCA8AEE932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EFB4F-7EED-4679-93F7-D702B8E458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4B5D-69EF-456F-B011-6D9339831CBB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BF6EA-7DE2-4521-99B9-BF2F1867C1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060F5-6B59-4C83-ABF5-C2EDC55B113F}" type="datetimeFigureOut">
              <a:rPr lang="fr-FR"/>
              <a:pPr>
                <a:defRPr/>
              </a:pPr>
              <a:t>06/05/2014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8FBF0D-E963-4210-A282-3819AD3919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2" descr="\\svr02\didier$\ONE\charte grf\bas copy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\\svr02\didier$\ONE\charte grf\hau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\\svr02\didier$\ONE\charte grf\certif_aja-one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143875" y="6072188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\\svr02\didier$\ONE\charte grf\ONE-CMJNlog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" y="6215063"/>
            <a:ext cx="1209675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571472" y="620688"/>
            <a:ext cx="8249000" cy="28803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r-FR" sz="4800" b="1" dirty="0" smtClean="0"/>
              <a:t>CHM Madagascar : </a:t>
            </a:r>
            <a:r>
              <a:rPr lang="fr-FR" sz="4000" b="1" dirty="0"/>
              <a:t/>
            </a:r>
            <a:br>
              <a:rPr lang="fr-FR" sz="4000" b="1" dirty="0"/>
            </a:br>
            <a:r>
              <a:rPr lang="fr-FR" sz="4800" b="1" dirty="0" smtClean="0"/>
              <a:t>Progrès depuis </a:t>
            </a:r>
            <a:r>
              <a:rPr lang="fr-FR" sz="4800" b="1" dirty="0" smtClean="0"/>
              <a:t>Marrakech </a:t>
            </a:r>
            <a:r>
              <a:rPr lang="fr-FR" sz="4800" b="1" dirty="0" smtClean="0"/>
              <a:t>2013</a:t>
            </a:r>
            <a:endParaRPr lang="fr-FR" sz="4000" b="1" dirty="0" smtClean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>
            <a:off x="1907704" y="4365104"/>
            <a:ext cx="6400800" cy="1428760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err="1" smtClean="0"/>
              <a:t>Voahangy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Raharimalala</a:t>
            </a:r>
            <a:endParaRPr lang="fr-FR" sz="1800" b="1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Office National pour l’Environnement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Assistant PFN CHM/CDB Madagascar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1800" b="1" dirty="0" smtClean="0"/>
              <a:t>Buea, Cameroun, 05 – 09 mai 2014</a:t>
            </a:r>
            <a:endParaRPr lang="fr-FR" sz="1800" b="1" dirty="0"/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491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680" y="6090574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Conclusion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179512" y="1428735"/>
            <a:ext cx="8712968" cy="4584365"/>
          </a:xfrm>
        </p:spPr>
        <p:txBody>
          <a:bodyPr rtlCol="0"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Les </a:t>
            </a:r>
            <a:r>
              <a:rPr lang="en-US" sz="2400" dirty="0" err="1" smtClean="0">
                <a:solidFill>
                  <a:schemeClr val="tx1"/>
                </a:solidFill>
              </a:rPr>
              <a:t>processus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d’élaboration</a:t>
            </a:r>
            <a:r>
              <a:rPr lang="en-US" sz="2400" dirty="0" smtClean="0">
                <a:solidFill>
                  <a:schemeClr val="tx1"/>
                </a:solidFill>
              </a:rPr>
              <a:t> du 5e RN, </a:t>
            </a:r>
            <a:r>
              <a:rPr lang="en-US" sz="2400" dirty="0" err="1" smtClean="0">
                <a:solidFill>
                  <a:schemeClr val="tx1"/>
                </a:solidFill>
              </a:rPr>
              <a:t>mise</a:t>
            </a:r>
            <a:r>
              <a:rPr lang="en-US" sz="2400" dirty="0" smtClean="0">
                <a:solidFill>
                  <a:schemeClr val="tx1"/>
                </a:solidFill>
              </a:rPr>
              <a:t> à jour du SPANB </a:t>
            </a:r>
            <a:r>
              <a:rPr lang="en-US" sz="2400" dirty="0" err="1" smtClean="0">
                <a:solidFill>
                  <a:schemeClr val="tx1"/>
                </a:solidFill>
              </a:rPr>
              <a:t>sont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opportunités</a:t>
            </a:r>
            <a:r>
              <a:rPr lang="en-US" sz="2400" dirty="0" smtClean="0">
                <a:solidFill>
                  <a:schemeClr val="tx1"/>
                </a:solidFill>
              </a:rPr>
              <a:t> pour le CHM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La </a:t>
            </a:r>
            <a:r>
              <a:rPr lang="en-US" sz="2400" dirty="0" err="1" smtClean="0">
                <a:solidFill>
                  <a:schemeClr val="tx1"/>
                </a:solidFill>
              </a:rPr>
              <a:t>stratégie</a:t>
            </a:r>
            <a:r>
              <a:rPr lang="en-US" sz="2400" dirty="0" smtClean="0">
                <a:solidFill>
                  <a:schemeClr val="tx1"/>
                </a:solidFill>
              </a:rPr>
              <a:t> du CHM </a:t>
            </a:r>
            <a:r>
              <a:rPr lang="en-US" sz="2400" dirty="0" err="1" smtClean="0">
                <a:solidFill>
                  <a:schemeClr val="tx1"/>
                </a:solidFill>
              </a:rPr>
              <a:t>est</a:t>
            </a:r>
            <a:r>
              <a:rPr lang="en-US" sz="2400" dirty="0" smtClean="0">
                <a:solidFill>
                  <a:schemeClr val="tx1"/>
                </a:solidFill>
              </a:rPr>
              <a:t> un document cadre pour </a:t>
            </a:r>
            <a:r>
              <a:rPr lang="en-US" sz="2400" dirty="0" err="1" smtClean="0">
                <a:solidFill>
                  <a:schemeClr val="tx1"/>
                </a:solidFill>
              </a:rPr>
              <a:t>mener</a:t>
            </a:r>
            <a:r>
              <a:rPr lang="en-US" sz="2400" dirty="0" smtClean="0">
                <a:solidFill>
                  <a:schemeClr val="tx1"/>
                </a:solidFill>
              </a:rPr>
              <a:t> les </a:t>
            </a:r>
            <a:r>
              <a:rPr lang="en-US" sz="2400" dirty="0" err="1" smtClean="0">
                <a:solidFill>
                  <a:schemeClr val="tx1"/>
                </a:solidFill>
              </a:rPr>
              <a:t>activités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Profiter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autres</a:t>
            </a:r>
            <a:r>
              <a:rPr lang="en-US" sz="2400" dirty="0" smtClean="0">
                <a:solidFill>
                  <a:schemeClr val="tx1"/>
                </a:solidFill>
              </a:rPr>
              <a:t> initiatives pour </a:t>
            </a:r>
            <a:r>
              <a:rPr lang="en-US" sz="2400" dirty="0" err="1" smtClean="0">
                <a:solidFill>
                  <a:schemeClr val="tx1"/>
                </a:solidFill>
              </a:rPr>
              <a:t>atteindre</a:t>
            </a:r>
            <a:r>
              <a:rPr lang="en-US" sz="2400" dirty="0" smtClean="0">
                <a:solidFill>
                  <a:schemeClr val="tx1"/>
                </a:solidFill>
              </a:rPr>
              <a:t> les </a:t>
            </a:r>
            <a:r>
              <a:rPr lang="en-US" sz="2400" dirty="0" err="1" smtClean="0">
                <a:solidFill>
                  <a:schemeClr val="tx1"/>
                </a:solidFill>
              </a:rPr>
              <a:t>objectifs</a:t>
            </a:r>
            <a:r>
              <a:rPr lang="en-US" sz="2400" dirty="0" smtClean="0">
                <a:solidFill>
                  <a:schemeClr val="tx1"/>
                </a:solidFill>
              </a:rPr>
              <a:t> du CHM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Les contacts permanents avec les parties </a:t>
            </a:r>
            <a:r>
              <a:rPr lang="en-US" sz="2400" dirty="0" err="1" smtClean="0">
                <a:solidFill>
                  <a:schemeClr val="tx1"/>
                </a:solidFill>
              </a:rPr>
              <a:t>prenantes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doivent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être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maintenus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Utilisation</a:t>
            </a:r>
            <a:r>
              <a:rPr lang="en-US" sz="2400" dirty="0" smtClean="0">
                <a:solidFill>
                  <a:schemeClr val="tx1"/>
                </a:solidFill>
              </a:rPr>
              <a:t> du CHM : </a:t>
            </a:r>
            <a:r>
              <a:rPr lang="en-US" sz="2400" dirty="0" err="1" smtClean="0">
                <a:solidFill>
                  <a:schemeClr val="tx1"/>
                </a:solidFill>
              </a:rPr>
              <a:t>visite</a:t>
            </a:r>
            <a:r>
              <a:rPr lang="en-US" sz="2400" dirty="0" smtClean="0">
                <a:solidFill>
                  <a:schemeClr val="tx1"/>
                </a:solidFill>
              </a:rPr>
              <a:t> à </a:t>
            </a:r>
            <a:r>
              <a:rPr lang="en-US" sz="2400" dirty="0" err="1" smtClean="0">
                <a:solidFill>
                  <a:schemeClr val="tx1"/>
                </a:solidFill>
              </a:rPr>
              <a:t>l’ONE</a:t>
            </a:r>
            <a:r>
              <a:rPr lang="en-US" sz="2400" dirty="0" smtClean="0">
                <a:solidFill>
                  <a:schemeClr val="tx1"/>
                </a:solidFill>
              </a:rPr>
              <a:t> pour </a:t>
            </a:r>
            <a:r>
              <a:rPr lang="en-US" sz="2400" dirty="0" err="1" smtClean="0">
                <a:solidFill>
                  <a:schemeClr val="tx1"/>
                </a:solidFill>
              </a:rPr>
              <a:t>recherche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d’information</a:t>
            </a:r>
            <a:r>
              <a:rPr lang="en-US" sz="2400" dirty="0" smtClean="0">
                <a:solidFill>
                  <a:schemeClr val="tx1"/>
                </a:solidFill>
              </a:rPr>
              <a:t>, les </a:t>
            </a:r>
            <a:r>
              <a:rPr lang="en-US" sz="2400" dirty="0" err="1" smtClean="0">
                <a:solidFill>
                  <a:schemeClr val="tx1"/>
                </a:solidFill>
              </a:rPr>
              <a:t>universités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privées</a:t>
            </a:r>
            <a:r>
              <a:rPr lang="en-US" sz="2400" dirty="0" smtClean="0">
                <a:solidFill>
                  <a:schemeClr val="tx1"/>
                </a:solidFill>
              </a:rPr>
              <a:t> qui </a:t>
            </a:r>
            <a:r>
              <a:rPr lang="en-US" sz="2400" dirty="0" err="1" smtClean="0">
                <a:solidFill>
                  <a:schemeClr val="tx1"/>
                </a:solidFill>
              </a:rPr>
              <a:t>demandent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sur</a:t>
            </a:r>
            <a:r>
              <a:rPr lang="en-US" sz="2400" dirty="0" smtClean="0">
                <a:solidFill>
                  <a:schemeClr val="tx1"/>
                </a:solidFill>
              </a:rPr>
              <a:t> le CHM – </a:t>
            </a:r>
            <a:r>
              <a:rPr lang="en-US" sz="2400" dirty="0" err="1" smtClean="0">
                <a:solidFill>
                  <a:schemeClr val="tx1"/>
                </a:solidFill>
              </a:rPr>
              <a:t>étudiants</a:t>
            </a:r>
            <a:r>
              <a:rPr lang="en-US" sz="2400" dirty="0" smtClean="0">
                <a:solidFill>
                  <a:schemeClr val="tx1"/>
                </a:solidFill>
              </a:rPr>
              <a:t> qui </a:t>
            </a:r>
            <a:r>
              <a:rPr lang="en-US" sz="2400" dirty="0" err="1" smtClean="0">
                <a:solidFill>
                  <a:schemeClr val="tx1"/>
                </a:solidFill>
              </a:rPr>
              <a:t>demandent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, les </a:t>
            </a:r>
            <a:r>
              <a:rPr lang="en-US" sz="2400" dirty="0" err="1" smtClean="0">
                <a:solidFill>
                  <a:schemeClr val="tx1"/>
                </a:solidFill>
              </a:rPr>
              <a:t>enseignants</a:t>
            </a:r>
            <a:r>
              <a:rPr lang="en-US" sz="2400" dirty="0" smtClean="0">
                <a:solidFill>
                  <a:schemeClr val="tx1"/>
                </a:solidFill>
              </a:rPr>
              <a:t>, les </a:t>
            </a:r>
            <a:r>
              <a:rPr lang="en-US" sz="2400" dirty="0" err="1" smtClean="0">
                <a:solidFill>
                  <a:schemeClr val="tx1"/>
                </a:solidFill>
              </a:rPr>
              <a:t>inviatations</a:t>
            </a:r>
            <a:r>
              <a:rPr lang="en-US" sz="2400" dirty="0" smtClean="0">
                <a:solidFill>
                  <a:schemeClr val="tx1"/>
                </a:solidFill>
              </a:rPr>
              <a:t>, les documents </a:t>
            </a:r>
            <a:r>
              <a:rPr lang="en-US" sz="2400" dirty="0" err="1" smtClean="0">
                <a:solidFill>
                  <a:schemeClr val="tx1"/>
                </a:solidFill>
              </a:rPr>
              <a:t>reçus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Cofinancement</a:t>
            </a:r>
            <a:r>
              <a:rPr lang="en-US" sz="2400" dirty="0" smtClean="0">
                <a:solidFill>
                  <a:schemeClr val="tx1"/>
                </a:solidFill>
              </a:rPr>
              <a:t> : avec les </a:t>
            </a:r>
            <a:r>
              <a:rPr lang="en-US" sz="2400" dirty="0" err="1" smtClean="0">
                <a:solidFill>
                  <a:schemeClr val="tx1"/>
                </a:solidFill>
              </a:rPr>
              <a:t>autres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projets</a:t>
            </a:r>
            <a:r>
              <a:rPr lang="en-US" sz="2400" dirty="0" smtClean="0">
                <a:solidFill>
                  <a:schemeClr val="tx1"/>
                </a:solidFill>
              </a:rPr>
              <a:t> à </a:t>
            </a:r>
            <a:r>
              <a:rPr lang="en-US" sz="2400" dirty="0" err="1" smtClean="0">
                <a:solidFill>
                  <a:schemeClr val="tx1"/>
                </a:solidFill>
              </a:rPr>
              <a:t>l’ONE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37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Plan de présentation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428596" y="1428736"/>
            <a:ext cx="8358246" cy="4429156"/>
          </a:xfrm>
        </p:spPr>
        <p:txBody>
          <a:bodyPr rtlCol="0"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fr-FR" sz="2400" dirty="0" smtClean="0">
                <a:solidFill>
                  <a:schemeClr val="tx1"/>
                </a:solidFill>
              </a:rPr>
              <a:t>Situation du CHM Madagascar lors de l’atelier au Maroc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400" dirty="0" smtClean="0">
                <a:solidFill>
                  <a:schemeClr val="tx1"/>
                </a:solidFill>
              </a:rPr>
              <a:t>Les activités réalisées en tenant compte des recommandations de Maroc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400" dirty="0" smtClean="0">
                <a:solidFill>
                  <a:schemeClr val="tx1"/>
                </a:solidFill>
              </a:rPr>
              <a:t>Points forts / Points </a:t>
            </a:r>
            <a:r>
              <a:rPr lang="fr-FR" sz="2400" dirty="0" smtClean="0">
                <a:solidFill>
                  <a:schemeClr val="tx1"/>
                </a:solidFill>
              </a:rPr>
              <a:t>faibles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400" dirty="0" smtClean="0">
                <a:solidFill>
                  <a:schemeClr val="tx1"/>
                </a:solidFill>
              </a:rPr>
              <a:t>Les perspectives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fr-FR" sz="2400" dirty="0" smtClean="0">
                <a:solidFill>
                  <a:schemeClr val="tx1"/>
                </a:solidFill>
              </a:rPr>
              <a:t>Conclusion</a:t>
            </a:r>
            <a:endParaRPr lang="fr-FR" sz="2400" dirty="0">
              <a:solidFill>
                <a:schemeClr val="tx1"/>
              </a:solidFill>
            </a:endParaRPr>
          </a:p>
          <a:p>
            <a:pPr algn="l"/>
            <a:endParaRPr lang="fr-FR" sz="20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22579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Situation en mars 2013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428596" y="1428736"/>
            <a:ext cx="8358246" cy="4429156"/>
          </a:xfrm>
        </p:spPr>
        <p:txBody>
          <a:bodyPr rtlCol="0">
            <a:noAutofit/>
          </a:bodyPr>
          <a:lstStyle/>
          <a:p>
            <a:pPr algn="l"/>
            <a:r>
              <a:rPr lang="en-US" sz="2600" dirty="0" err="1" smtClean="0">
                <a:solidFill>
                  <a:schemeClr val="tx1"/>
                </a:solidFill>
              </a:rPr>
              <a:t>Finalisation</a:t>
            </a:r>
            <a:r>
              <a:rPr lang="en-US" sz="2600" dirty="0" smtClean="0">
                <a:solidFill>
                  <a:schemeClr val="tx1"/>
                </a:solidFill>
              </a:rPr>
              <a:t> du </a:t>
            </a:r>
            <a:r>
              <a:rPr lang="en-US" sz="2600" dirty="0" err="1" smtClean="0">
                <a:solidFill>
                  <a:schemeClr val="tx1"/>
                </a:solidFill>
              </a:rPr>
              <a:t>projet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renforcement</a:t>
            </a:r>
            <a:r>
              <a:rPr lang="en-US" sz="2600" dirty="0" smtClean="0">
                <a:solidFill>
                  <a:schemeClr val="tx1"/>
                </a:solidFill>
              </a:rPr>
              <a:t> du site CHM </a:t>
            </a:r>
            <a:r>
              <a:rPr lang="en-US" sz="2600" dirty="0" smtClean="0">
                <a:solidFill>
                  <a:schemeClr val="tx1"/>
                </a:solidFill>
              </a:rPr>
              <a:t>2011: </a:t>
            </a:r>
            <a:r>
              <a:rPr lang="en-US" sz="2600" dirty="0" err="1" smtClean="0">
                <a:solidFill>
                  <a:schemeClr val="tx1"/>
                </a:solidFill>
              </a:rPr>
              <a:t>Progrès</a:t>
            </a:r>
            <a:r>
              <a:rPr lang="en-US" sz="2600" dirty="0" smtClean="0">
                <a:solidFill>
                  <a:schemeClr val="tx1"/>
                </a:solidFill>
              </a:rPr>
              <a:t> de Madagascar pour </a:t>
            </a:r>
            <a:r>
              <a:rPr lang="en-US" sz="2600" dirty="0" err="1" smtClean="0">
                <a:solidFill>
                  <a:schemeClr val="tx1"/>
                </a:solidFill>
              </a:rPr>
              <a:t>atteindre</a:t>
            </a:r>
            <a:r>
              <a:rPr lang="en-US" sz="2600" dirty="0" smtClean="0">
                <a:solidFill>
                  <a:schemeClr val="tx1"/>
                </a:solidFill>
              </a:rPr>
              <a:t> les </a:t>
            </a:r>
            <a:r>
              <a:rPr lang="en-US" sz="2600" dirty="0" err="1" smtClean="0">
                <a:solidFill>
                  <a:schemeClr val="tx1"/>
                </a:solidFill>
              </a:rPr>
              <a:t>objectifs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d’Aichi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Le </a:t>
            </a:r>
            <a:r>
              <a:rPr lang="en-US" sz="2600" dirty="0" err="1">
                <a:solidFill>
                  <a:schemeClr val="tx1"/>
                </a:solidFill>
              </a:rPr>
              <a:t>processus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d’élaboration</a:t>
            </a:r>
            <a:r>
              <a:rPr lang="en-US" sz="2600" dirty="0">
                <a:solidFill>
                  <a:schemeClr val="tx1"/>
                </a:solidFill>
              </a:rPr>
              <a:t> du 5e rapport national </a:t>
            </a:r>
            <a:r>
              <a:rPr lang="en-US" sz="2600" dirty="0" err="1">
                <a:solidFill>
                  <a:schemeClr val="tx1"/>
                </a:solidFill>
              </a:rPr>
              <a:t>n’a</a:t>
            </a:r>
            <a:r>
              <a:rPr lang="en-US" sz="2600" dirty="0">
                <a:solidFill>
                  <a:schemeClr val="tx1"/>
                </a:solidFill>
              </a:rPr>
              <a:t> pas </a:t>
            </a:r>
            <a:r>
              <a:rPr lang="en-US" sz="2600" dirty="0" err="1">
                <a:solidFill>
                  <a:schemeClr val="tx1"/>
                </a:solidFill>
              </a:rPr>
              <a:t>été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entamé</a:t>
            </a:r>
            <a:r>
              <a:rPr lang="en-US" sz="2600" dirty="0">
                <a:solidFill>
                  <a:schemeClr val="tx1"/>
                </a:solidFill>
              </a:rPr>
              <a:t> de </a:t>
            </a:r>
            <a:r>
              <a:rPr lang="en-US" sz="2600" dirty="0" err="1">
                <a:solidFill>
                  <a:schemeClr val="tx1"/>
                </a:solidFill>
              </a:rPr>
              <a:t>même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que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l’actualisation</a:t>
            </a:r>
            <a:r>
              <a:rPr lang="en-US" sz="2600" dirty="0">
                <a:solidFill>
                  <a:schemeClr val="tx1"/>
                </a:solidFill>
              </a:rPr>
              <a:t> de la </a:t>
            </a:r>
            <a:r>
              <a:rPr lang="en-US" sz="2600" dirty="0" smtClean="0">
                <a:solidFill>
                  <a:schemeClr val="tx1"/>
                </a:solidFill>
              </a:rPr>
              <a:t>SPANB </a:t>
            </a:r>
            <a:r>
              <a:rPr lang="en-US" sz="2600" dirty="0" err="1" smtClean="0">
                <a:solidFill>
                  <a:schemeClr val="tx1"/>
                </a:solidFill>
              </a:rPr>
              <a:t>mais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dont</a:t>
            </a:r>
            <a:r>
              <a:rPr lang="en-US" sz="2600" dirty="0" smtClean="0">
                <a:solidFill>
                  <a:schemeClr val="tx1"/>
                </a:solidFill>
              </a:rPr>
              <a:t> le </a:t>
            </a:r>
            <a:r>
              <a:rPr lang="en-US" sz="2600" dirty="0" err="1" smtClean="0">
                <a:solidFill>
                  <a:schemeClr val="tx1"/>
                </a:solidFill>
              </a:rPr>
              <a:t>processus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leur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élaboration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est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prévue</a:t>
            </a:r>
            <a:endParaRPr lang="en-US" sz="2600" dirty="0">
              <a:solidFill>
                <a:schemeClr val="tx1"/>
              </a:solidFill>
            </a:endParaRPr>
          </a:p>
          <a:p>
            <a:pPr algn="l"/>
            <a:r>
              <a:rPr lang="en-US" sz="2600" dirty="0" err="1" smtClean="0">
                <a:solidFill>
                  <a:schemeClr val="tx1"/>
                </a:solidFill>
              </a:rPr>
              <a:t>Une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Région</a:t>
            </a:r>
            <a:r>
              <a:rPr lang="en-US" sz="2600" dirty="0" smtClean="0">
                <a:solidFill>
                  <a:schemeClr val="tx1"/>
                </a:solidFill>
              </a:rPr>
              <a:t> de Madagascar (</a:t>
            </a:r>
            <a:r>
              <a:rPr lang="en-US" sz="2600" dirty="0" err="1" smtClean="0">
                <a:solidFill>
                  <a:schemeClr val="tx1"/>
                </a:solidFill>
              </a:rPr>
              <a:t>Région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Anosy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dans</a:t>
            </a:r>
            <a:r>
              <a:rPr lang="en-US" sz="2600" dirty="0" smtClean="0">
                <a:solidFill>
                  <a:schemeClr val="tx1"/>
                </a:solidFill>
              </a:rPr>
              <a:t> le </a:t>
            </a:r>
            <a:r>
              <a:rPr lang="en-US" sz="2600" dirty="0" err="1" smtClean="0">
                <a:solidFill>
                  <a:schemeClr val="tx1"/>
                </a:solidFill>
              </a:rPr>
              <a:t>sud</a:t>
            </a:r>
            <a:r>
              <a:rPr lang="en-US" sz="2600" dirty="0" smtClean="0">
                <a:solidFill>
                  <a:schemeClr val="tx1"/>
                </a:solidFill>
              </a:rPr>
              <a:t>) a </a:t>
            </a:r>
            <a:r>
              <a:rPr lang="en-US" sz="2600" dirty="0" err="1" smtClean="0">
                <a:solidFill>
                  <a:schemeClr val="tx1"/>
                </a:solidFill>
              </a:rPr>
              <a:t>manifesté</a:t>
            </a:r>
            <a:r>
              <a:rPr lang="en-US" sz="2600" dirty="0" smtClean="0">
                <a:solidFill>
                  <a:schemeClr val="tx1"/>
                </a:solidFill>
              </a:rPr>
              <a:t> son </a:t>
            </a:r>
            <a:r>
              <a:rPr lang="en-US" sz="2600" dirty="0" err="1" smtClean="0">
                <a:solidFill>
                  <a:schemeClr val="tx1"/>
                </a:solidFill>
              </a:rPr>
              <a:t>intérêt</a:t>
            </a:r>
            <a:r>
              <a:rPr lang="en-US" sz="2600" dirty="0" smtClean="0">
                <a:solidFill>
                  <a:schemeClr val="tx1"/>
                </a:solidFill>
              </a:rPr>
              <a:t> à </a:t>
            </a:r>
            <a:r>
              <a:rPr lang="en-US" sz="2600" dirty="0" err="1" smtClean="0">
                <a:solidFill>
                  <a:schemeClr val="tx1"/>
                </a:solidFill>
              </a:rPr>
              <a:t>intégrer</a:t>
            </a:r>
            <a:r>
              <a:rPr lang="en-US" sz="2600" dirty="0" smtClean="0">
                <a:solidFill>
                  <a:schemeClr val="tx1"/>
                </a:solidFill>
              </a:rPr>
              <a:t> les </a:t>
            </a:r>
            <a:r>
              <a:rPr lang="en-US" sz="2600" dirty="0" err="1" smtClean="0">
                <a:solidFill>
                  <a:schemeClr val="tx1"/>
                </a:solidFill>
              </a:rPr>
              <a:t>informations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environnementales</a:t>
            </a:r>
            <a:r>
              <a:rPr lang="en-US" sz="2600" dirty="0" smtClean="0">
                <a:solidFill>
                  <a:schemeClr val="tx1"/>
                </a:solidFill>
              </a:rPr>
              <a:t> (</a:t>
            </a:r>
            <a:r>
              <a:rPr lang="en-US" sz="2600" dirty="0" err="1" smtClean="0">
                <a:solidFill>
                  <a:schemeClr val="tx1"/>
                </a:solidFill>
              </a:rPr>
              <a:t>données</a:t>
            </a:r>
            <a:r>
              <a:rPr lang="en-US" sz="2600" dirty="0" smtClean="0">
                <a:solidFill>
                  <a:schemeClr val="tx1"/>
                </a:solidFill>
              </a:rPr>
              <a:t> de la </a:t>
            </a:r>
            <a:r>
              <a:rPr lang="en-US" sz="2600" dirty="0" err="1" smtClean="0">
                <a:solidFill>
                  <a:schemeClr val="tx1"/>
                </a:solidFill>
              </a:rPr>
              <a:t>biodiversité</a:t>
            </a:r>
            <a:r>
              <a:rPr lang="en-US" sz="2600" dirty="0" smtClean="0">
                <a:solidFill>
                  <a:schemeClr val="tx1"/>
                </a:solidFill>
              </a:rPr>
              <a:t>, </a:t>
            </a:r>
            <a:r>
              <a:rPr lang="en-US" sz="2600" dirty="0" err="1" smtClean="0">
                <a:solidFill>
                  <a:schemeClr val="tx1"/>
                </a:solidFill>
              </a:rPr>
              <a:t>données</a:t>
            </a:r>
            <a:r>
              <a:rPr lang="en-US" sz="2600" dirty="0" smtClean="0">
                <a:solidFill>
                  <a:schemeClr val="tx1"/>
                </a:solidFill>
              </a:rPr>
              <a:t> des </a:t>
            </a:r>
            <a:r>
              <a:rPr lang="en-US" sz="2600" dirty="0" err="1" smtClean="0">
                <a:solidFill>
                  <a:schemeClr val="tx1"/>
                </a:solidFill>
              </a:rPr>
              <a:t>acteurs</a:t>
            </a:r>
            <a:r>
              <a:rPr lang="en-US" sz="2600" dirty="0" smtClean="0">
                <a:solidFill>
                  <a:schemeClr val="tx1"/>
                </a:solidFill>
              </a:rPr>
              <a:t>) </a:t>
            </a:r>
            <a:r>
              <a:rPr lang="en-US" sz="2600" dirty="0" err="1" smtClean="0">
                <a:solidFill>
                  <a:schemeClr val="tx1"/>
                </a:solidFill>
              </a:rPr>
              <a:t>dans</a:t>
            </a:r>
            <a:r>
              <a:rPr lang="en-US" sz="2600" dirty="0" smtClean="0">
                <a:solidFill>
                  <a:schemeClr val="tx1"/>
                </a:solidFill>
              </a:rPr>
              <a:t> le site CHM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54196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95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activités réalisées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428596" y="1428736"/>
            <a:ext cx="8358246" cy="4429156"/>
          </a:xfrm>
        </p:spPr>
        <p:txBody>
          <a:bodyPr rtlCol="0">
            <a:noAutofit/>
          </a:bodyPr>
          <a:lstStyle/>
          <a:p>
            <a:pPr algn="l"/>
            <a:r>
              <a:rPr lang="en-US" sz="2800" b="1" u="sng" dirty="0" err="1" smtClean="0">
                <a:solidFill>
                  <a:schemeClr val="tx1"/>
                </a:solidFill>
              </a:rPr>
              <a:t>Projet</a:t>
            </a:r>
            <a:r>
              <a:rPr lang="en-US" sz="2800" b="1" u="sng" dirty="0" smtClean="0">
                <a:solidFill>
                  <a:schemeClr val="tx1"/>
                </a:solidFill>
              </a:rPr>
              <a:t> de </a:t>
            </a:r>
            <a:r>
              <a:rPr lang="en-US" sz="2800" b="1" u="sng" dirty="0" err="1" smtClean="0">
                <a:solidFill>
                  <a:schemeClr val="tx1"/>
                </a:solidFill>
              </a:rPr>
              <a:t>renforcement</a:t>
            </a:r>
            <a:r>
              <a:rPr lang="en-US" sz="2800" b="1" u="sng" dirty="0" smtClean="0">
                <a:solidFill>
                  <a:schemeClr val="tx1"/>
                </a:solidFill>
              </a:rPr>
              <a:t> du site </a:t>
            </a:r>
            <a:r>
              <a:rPr lang="en-US" sz="2800" b="1" u="sng" dirty="0" smtClean="0">
                <a:solidFill>
                  <a:schemeClr val="tx1"/>
                </a:solidFill>
              </a:rPr>
              <a:t>CHM 2011</a:t>
            </a:r>
            <a:endParaRPr lang="en-US" sz="2800" b="1" u="sng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Information </a:t>
            </a:r>
            <a:r>
              <a:rPr lang="en-US" sz="2800" dirty="0" err="1" smtClean="0">
                <a:solidFill>
                  <a:schemeClr val="tx1"/>
                </a:solidFill>
              </a:rPr>
              <a:t>sur</a:t>
            </a:r>
            <a:r>
              <a:rPr lang="en-US" sz="2800" dirty="0" smtClean="0">
                <a:solidFill>
                  <a:schemeClr val="tx1"/>
                </a:solidFill>
              </a:rPr>
              <a:t> les </a:t>
            </a:r>
            <a:r>
              <a:rPr lang="en-US" sz="2800" dirty="0" err="1" smtClean="0">
                <a:solidFill>
                  <a:schemeClr val="tx1"/>
                </a:solidFill>
              </a:rPr>
              <a:t>objectifs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d’Aichi</a:t>
            </a:r>
            <a:r>
              <a:rPr lang="en-US" sz="2800" dirty="0" smtClean="0">
                <a:solidFill>
                  <a:schemeClr val="tx1"/>
                </a:solidFill>
              </a:rPr>
              <a:t> avec le PFN CDB : </a:t>
            </a:r>
            <a:r>
              <a:rPr lang="en-US" sz="2800" dirty="0" err="1" smtClean="0">
                <a:solidFill>
                  <a:schemeClr val="tx1"/>
                </a:solidFill>
              </a:rPr>
              <a:t>partenaires</a:t>
            </a:r>
            <a:r>
              <a:rPr lang="en-US" sz="2800" dirty="0" smtClean="0">
                <a:solidFill>
                  <a:schemeClr val="tx1"/>
                </a:solidFill>
              </a:rPr>
              <a:t> techniques, le </a:t>
            </a:r>
            <a:r>
              <a:rPr lang="en-US" sz="2800" dirty="0" err="1" smtClean="0">
                <a:solidFill>
                  <a:schemeClr val="tx1"/>
                </a:solidFill>
              </a:rPr>
              <a:t>réseau</a:t>
            </a:r>
            <a:r>
              <a:rPr lang="en-US" sz="2800" dirty="0" smtClean="0">
                <a:solidFill>
                  <a:schemeClr val="tx1"/>
                </a:solidFill>
              </a:rPr>
              <a:t> des </a:t>
            </a:r>
            <a:r>
              <a:rPr lang="en-US" sz="2800" dirty="0" err="1" smtClean="0">
                <a:solidFill>
                  <a:schemeClr val="tx1"/>
                </a:solidFill>
              </a:rPr>
              <a:t>communautés</a:t>
            </a:r>
            <a:r>
              <a:rPr lang="en-US" sz="2800" dirty="0" smtClean="0">
                <a:solidFill>
                  <a:schemeClr val="tx1"/>
                </a:solidFill>
              </a:rPr>
              <a:t> locales, au </a:t>
            </a:r>
            <a:r>
              <a:rPr lang="en-US" sz="2800" dirty="0" err="1" smtClean="0">
                <a:solidFill>
                  <a:schemeClr val="tx1"/>
                </a:solidFill>
              </a:rPr>
              <a:t>niveau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quelques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centres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recherche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Tableau </a:t>
            </a:r>
            <a:r>
              <a:rPr lang="en-US" sz="2800" dirty="0" err="1" smtClean="0">
                <a:solidFill>
                  <a:schemeClr val="tx1"/>
                </a:solidFill>
              </a:rPr>
              <a:t>récapitulant</a:t>
            </a:r>
            <a:r>
              <a:rPr lang="en-US" sz="2800" dirty="0" smtClean="0">
                <a:solidFill>
                  <a:schemeClr val="tx1"/>
                </a:solidFill>
              </a:rPr>
              <a:t> les </a:t>
            </a:r>
            <a:r>
              <a:rPr lang="en-US" sz="2800" dirty="0" err="1" smtClean="0">
                <a:solidFill>
                  <a:schemeClr val="tx1"/>
                </a:solidFill>
              </a:rPr>
              <a:t>réalisations</a:t>
            </a:r>
            <a:r>
              <a:rPr lang="en-US" sz="2800" dirty="0" smtClean="0">
                <a:solidFill>
                  <a:schemeClr val="tx1"/>
                </a:solidFill>
              </a:rPr>
              <a:t> par </a:t>
            </a:r>
            <a:r>
              <a:rPr lang="en-US" sz="2800" dirty="0" err="1" smtClean="0">
                <a:solidFill>
                  <a:schemeClr val="tx1"/>
                </a:solidFill>
              </a:rPr>
              <a:t>objectif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err="1" smtClean="0">
                <a:solidFill>
                  <a:schemeClr val="tx1"/>
                </a:solidFill>
              </a:rPr>
              <a:t>Mise</a:t>
            </a:r>
            <a:r>
              <a:rPr lang="en-US" sz="2800" dirty="0" smtClean="0">
                <a:solidFill>
                  <a:schemeClr val="tx1"/>
                </a:solidFill>
              </a:rPr>
              <a:t> à jour </a:t>
            </a:r>
            <a:r>
              <a:rPr lang="en-US" sz="2800" dirty="0" smtClean="0">
                <a:solidFill>
                  <a:schemeClr val="tx1"/>
                </a:solidFill>
              </a:rPr>
              <a:t>des pages </a:t>
            </a:r>
            <a:r>
              <a:rPr lang="en-US" sz="2800" dirty="0" smtClean="0">
                <a:solidFill>
                  <a:schemeClr val="tx1"/>
                </a:solidFill>
              </a:rPr>
              <a:t>du </a:t>
            </a:r>
            <a:r>
              <a:rPr lang="en-US" sz="2800" dirty="0" err="1" smtClean="0">
                <a:solidFill>
                  <a:schemeClr val="tx1"/>
                </a:solidFill>
              </a:rPr>
              <a:t>siteweb</a:t>
            </a:r>
            <a:r>
              <a:rPr lang="en-US" sz="2800" dirty="0" smtClean="0">
                <a:solidFill>
                  <a:schemeClr val="tx1"/>
                </a:solidFill>
              </a:rPr>
              <a:t> (</a:t>
            </a:r>
            <a:r>
              <a:rPr lang="en-US" sz="2800" dirty="0" err="1" smtClean="0">
                <a:solidFill>
                  <a:schemeClr val="tx1"/>
                </a:solidFill>
              </a:rPr>
              <a:t>tous</a:t>
            </a:r>
            <a:r>
              <a:rPr lang="en-US" sz="2800" dirty="0" smtClean="0">
                <a:solidFill>
                  <a:schemeClr val="tx1"/>
                </a:solidFill>
              </a:rPr>
              <a:t> les </a:t>
            </a:r>
            <a:r>
              <a:rPr lang="en-US" sz="2800" dirty="0" err="1" smtClean="0">
                <a:solidFill>
                  <a:schemeClr val="tx1"/>
                </a:solidFill>
              </a:rPr>
              <a:t>ans</a:t>
            </a:r>
            <a:r>
              <a:rPr lang="en-US" sz="2800" dirty="0" smtClean="0">
                <a:solidFill>
                  <a:schemeClr val="tx1"/>
                </a:solidFill>
              </a:rPr>
              <a:t> un rapport de </a:t>
            </a:r>
            <a:r>
              <a:rPr lang="en-US" sz="2800" dirty="0" err="1" smtClean="0">
                <a:solidFill>
                  <a:schemeClr val="tx1"/>
                </a:solidFill>
              </a:rPr>
              <a:t>mise</a:t>
            </a:r>
            <a:r>
              <a:rPr lang="en-US" sz="2800" dirty="0" smtClean="0">
                <a:solidFill>
                  <a:schemeClr val="tx1"/>
                </a:solidFill>
              </a:rPr>
              <a:t> à jou</a:t>
            </a:r>
            <a:r>
              <a:rPr lang="en-US" sz="2800" dirty="0" smtClean="0">
                <a:solidFill>
                  <a:schemeClr val="tx1"/>
                </a:solidFill>
              </a:rPr>
              <a:t>r du CHM </a:t>
            </a:r>
            <a:r>
              <a:rPr lang="en-US" sz="2800" dirty="0" err="1" smtClean="0">
                <a:solidFill>
                  <a:schemeClr val="tx1"/>
                </a:solidFill>
              </a:rPr>
              <a:t>est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élaboré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endParaRPr lang="en-US" sz="2800" dirty="0">
              <a:solidFill>
                <a:schemeClr val="tx1"/>
              </a:solidFill>
            </a:endParaRP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54196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398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activités réalisées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179512" y="1428736"/>
            <a:ext cx="8712968" cy="4429156"/>
          </a:xfrm>
        </p:spPr>
        <p:txBody>
          <a:bodyPr rtlCol="0">
            <a:noAutofit/>
          </a:bodyPr>
          <a:lstStyle/>
          <a:p>
            <a:pPr algn="l"/>
            <a:r>
              <a:rPr lang="en-US" sz="2400" b="1" u="sng" dirty="0" err="1" smtClean="0">
                <a:solidFill>
                  <a:schemeClr val="tx1"/>
                </a:solidFill>
              </a:rPr>
              <a:t>Projet</a:t>
            </a:r>
            <a:r>
              <a:rPr lang="en-US" sz="2400" b="1" u="sng" dirty="0" smtClean="0">
                <a:solidFill>
                  <a:schemeClr val="tx1"/>
                </a:solidFill>
              </a:rPr>
              <a:t> de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renforcement</a:t>
            </a:r>
            <a:r>
              <a:rPr lang="en-US" sz="2400" b="1" u="sng" dirty="0" smtClean="0">
                <a:solidFill>
                  <a:schemeClr val="tx1"/>
                </a:solidFill>
              </a:rPr>
              <a:t> de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siteweb</a:t>
            </a:r>
            <a:r>
              <a:rPr lang="en-US" sz="2400" b="1" u="sng" dirty="0" smtClean="0">
                <a:solidFill>
                  <a:schemeClr val="tx1"/>
                </a:solidFill>
              </a:rPr>
              <a:t> 2013 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  <a:r>
              <a:rPr lang="en-US" sz="2400" b="1" dirty="0" err="1" smtClean="0">
                <a:solidFill>
                  <a:schemeClr val="tx1"/>
                </a:solidFill>
              </a:rPr>
              <a:t>Collecte</a:t>
            </a:r>
            <a:r>
              <a:rPr lang="en-US" sz="2400" b="1" dirty="0" smtClean="0">
                <a:solidFill>
                  <a:schemeClr val="tx1"/>
                </a:solidFill>
              </a:rPr>
              <a:t> de </a:t>
            </a:r>
            <a:r>
              <a:rPr lang="en-US" sz="2400" b="1" dirty="0" err="1" smtClean="0">
                <a:solidFill>
                  <a:schemeClr val="tx1"/>
                </a:solidFill>
              </a:rPr>
              <a:t>données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sur</a:t>
            </a:r>
            <a:r>
              <a:rPr lang="en-US" sz="2400" b="1" dirty="0" smtClean="0">
                <a:solidFill>
                  <a:schemeClr val="tx1"/>
                </a:solidFill>
              </a:rPr>
              <a:t> la </a:t>
            </a:r>
            <a:r>
              <a:rPr lang="en-US" sz="2400" b="1" dirty="0" err="1" smtClean="0">
                <a:solidFill>
                  <a:schemeClr val="tx1"/>
                </a:solidFill>
              </a:rPr>
              <a:t>mise</a:t>
            </a:r>
            <a:r>
              <a:rPr lang="en-US" sz="2400" b="1" dirty="0" smtClean="0">
                <a:solidFill>
                  <a:schemeClr val="tx1"/>
                </a:solidFill>
              </a:rPr>
              <a:t> en oeuvre de la CDB </a:t>
            </a:r>
            <a:r>
              <a:rPr lang="en-US" sz="2400" b="1" dirty="0" err="1" smtClean="0">
                <a:solidFill>
                  <a:schemeClr val="tx1"/>
                </a:solidFill>
              </a:rPr>
              <a:t>dans</a:t>
            </a:r>
            <a:r>
              <a:rPr lang="en-US" sz="2400" b="1" dirty="0" smtClean="0">
                <a:solidFill>
                  <a:schemeClr val="tx1"/>
                </a:solidFill>
              </a:rPr>
              <a:t> les </a:t>
            </a:r>
            <a:r>
              <a:rPr lang="en-US" sz="2400" b="1" dirty="0" err="1" smtClean="0">
                <a:solidFill>
                  <a:schemeClr val="tx1"/>
                </a:solidFill>
              </a:rPr>
              <a:t>Régions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Androy</a:t>
            </a:r>
            <a:r>
              <a:rPr lang="en-US" sz="2400" b="1" dirty="0" smtClean="0">
                <a:solidFill>
                  <a:schemeClr val="tx1"/>
                </a:solidFill>
              </a:rPr>
              <a:t> et </a:t>
            </a:r>
            <a:r>
              <a:rPr lang="en-US" sz="2400" b="1" dirty="0" err="1" smtClean="0">
                <a:solidFill>
                  <a:schemeClr val="tx1"/>
                </a:solidFill>
              </a:rPr>
              <a:t>Anosy</a:t>
            </a:r>
            <a:r>
              <a:rPr lang="en-US" sz="2400" b="1" dirty="0" smtClean="0">
                <a:solidFill>
                  <a:schemeClr val="tx1"/>
                </a:solidFill>
              </a:rPr>
              <a:t> et </a:t>
            </a:r>
            <a:r>
              <a:rPr lang="en-US" sz="2400" b="1" dirty="0" err="1" smtClean="0">
                <a:solidFill>
                  <a:schemeClr val="tx1"/>
                </a:solidFill>
              </a:rPr>
              <a:t>mise</a:t>
            </a:r>
            <a:r>
              <a:rPr lang="en-US" sz="2400" b="1" dirty="0" smtClean="0">
                <a:solidFill>
                  <a:schemeClr val="tx1"/>
                </a:solidFill>
              </a:rPr>
              <a:t> à jour du </a:t>
            </a:r>
            <a:r>
              <a:rPr lang="en-US" sz="2400" b="1" dirty="0" smtClean="0">
                <a:solidFill>
                  <a:schemeClr val="tx1"/>
                </a:solidFill>
              </a:rPr>
              <a:t>CHM (</a:t>
            </a:r>
            <a:r>
              <a:rPr lang="en-US" sz="2400" b="1" dirty="0" err="1" smtClean="0">
                <a:solidFill>
                  <a:schemeClr val="tx1"/>
                </a:solidFill>
              </a:rPr>
              <a:t>octobre</a:t>
            </a:r>
            <a:r>
              <a:rPr lang="en-US" sz="2400" b="1" dirty="0" smtClean="0">
                <a:solidFill>
                  <a:schemeClr val="tx1"/>
                </a:solidFill>
              </a:rPr>
              <a:t> 2013)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Fait suite à la manifestation </a:t>
            </a:r>
            <a:r>
              <a:rPr lang="en-US" sz="2400" dirty="0" err="1" smtClean="0">
                <a:solidFill>
                  <a:schemeClr val="tx1"/>
                </a:solidFill>
              </a:rPr>
              <a:t>d’intérêt</a:t>
            </a:r>
            <a:r>
              <a:rPr lang="en-US" sz="2400" dirty="0" smtClean="0">
                <a:solidFill>
                  <a:schemeClr val="tx1"/>
                </a:solidFill>
              </a:rPr>
              <a:t> de la </a:t>
            </a:r>
            <a:r>
              <a:rPr lang="en-US" sz="2400" dirty="0" err="1" smtClean="0">
                <a:solidFill>
                  <a:schemeClr val="tx1"/>
                </a:solidFill>
              </a:rPr>
              <a:t>plateforme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environnementale</a:t>
            </a:r>
            <a:r>
              <a:rPr lang="en-US" sz="2400" dirty="0" smtClean="0">
                <a:solidFill>
                  <a:schemeClr val="tx1"/>
                </a:solidFill>
              </a:rPr>
              <a:t> de la </a:t>
            </a:r>
            <a:r>
              <a:rPr lang="en-US" sz="2400" dirty="0" err="1" smtClean="0">
                <a:solidFill>
                  <a:schemeClr val="tx1"/>
                </a:solidFill>
              </a:rPr>
              <a:t>Région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Anosy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Formation des </a:t>
            </a:r>
            <a:r>
              <a:rPr lang="en-US" sz="2400" dirty="0" err="1" smtClean="0">
                <a:solidFill>
                  <a:schemeClr val="tx1"/>
                </a:solidFill>
              </a:rPr>
              <a:t>partenaires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deux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régions</a:t>
            </a:r>
            <a:r>
              <a:rPr lang="en-US" sz="2400" dirty="0" smtClean="0">
                <a:solidFill>
                  <a:schemeClr val="tx1"/>
                </a:solidFill>
              </a:rPr>
              <a:t> : </a:t>
            </a:r>
            <a:r>
              <a:rPr lang="en-US" sz="2400" dirty="0" err="1" smtClean="0">
                <a:solidFill>
                  <a:schemeClr val="tx1"/>
                </a:solidFill>
              </a:rPr>
              <a:t>octobre</a:t>
            </a:r>
            <a:r>
              <a:rPr lang="en-US" sz="2400" dirty="0" smtClean="0">
                <a:solidFill>
                  <a:schemeClr val="tx1"/>
                </a:solidFill>
              </a:rPr>
              <a:t> 2013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</a:rPr>
              <a:t>Inventorier</a:t>
            </a:r>
            <a:r>
              <a:rPr lang="en-US" sz="2400" dirty="0" smtClean="0">
                <a:solidFill>
                  <a:schemeClr val="tx1"/>
                </a:solidFill>
              </a:rPr>
              <a:t> les </a:t>
            </a:r>
            <a:r>
              <a:rPr lang="en-US" sz="2400" dirty="0" err="1" smtClean="0">
                <a:solidFill>
                  <a:schemeClr val="tx1"/>
                </a:solidFill>
              </a:rPr>
              <a:t>activités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menées</a:t>
            </a:r>
            <a:r>
              <a:rPr lang="en-US" sz="2400" dirty="0" smtClean="0">
                <a:solidFill>
                  <a:schemeClr val="tx1"/>
                </a:solidFill>
              </a:rPr>
              <a:t> par </a:t>
            </a:r>
            <a:r>
              <a:rPr lang="en-US" sz="2400" dirty="0" err="1" smtClean="0">
                <a:solidFill>
                  <a:schemeClr val="tx1"/>
                </a:solidFill>
              </a:rPr>
              <a:t>objectif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Identifier les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 à </a:t>
            </a:r>
            <a:r>
              <a:rPr lang="en-US" sz="2400" dirty="0" err="1" smtClean="0">
                <a:solidFill>
                  <a:schemeClr val="tx1"/>
                </a:solidFill>
              </a:rPr>
              <a:t>mettre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sur</a:t>
            </a:r>
            <a:r>
              <a:rPr lang="en-US" sz="2400" dirty="0" smtClean="0">
                <a:solidFill>
                  <a:schemeClr val="tx1"/>
                </a:solidFill>
              </a:rPr>
              <a:t> le CHM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Commencer à </a:t>
            </a:r>
            <a:r>
              <a:rPr lang="en-US" sz="2400" dirty="0" err="1" smtClean="0">
                <a:solidFill>
                  <a:schemeClr val="tx1"/>
                </a:solidFill>
              </a:rPr>
              <a:t>intégrer</a:t>
            </a:r>
            <a:r>
              <a:rPr lang="en-US" sz="2400" dirty="0" smtClean="0">
                <a:solidFill>
                  <a:schemeClr val="tx1"/>
                </a:solidFill>
              </a:rPr>
              <a:t> les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dans</a:t>
            </a:r>
            <a:r>
              <a:rPr lang="en-US" sz="2400" dirty="0" smtClean="0">
                <a:solidFill>
                  <a:schemeClr val="tx1"/>
                </a:solidFill>
              </a:rPr>
              <a:t> le CHM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Continuer les </a:t>
            </a:r>
            <a:r>
              <a:rPr lang="en-US" sz="2400" dirty="0" err="1" smtClean="0">
                <a:solidFill>
                  <a:schemeClr val="tx1"/>
                </a:solidFill>
              </a:rPr>
              <a:t>échanges</a:t>
            </a:r>
            <a:r>
              <a:rPr lang="en-US" sz="2400" dirty="0" smtClean="0">
                <a:solidFill>
                  <a:schemeClr val="tx1"/>
                </a:solidFill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</a:rPr>
              <a:t>données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selon</a:t>
            </a:r>
            <a:r>
              <a:rPr lang="en-US" sz="2400" dirty="0" smtClean="0">
                <a:solidFill>
                  <a:schemeClr val="tx1"/>
                </a:solidFill>
              </a:rPr>
              <a:t> le </a:t>
            </a:r>
            <a:r>
              <a:rPr lang="en-US" sz="2400" dirty="0" err="1" smtClean="0">
                <a:solidFill>
                  <a:schemeClr val="tx1"/>
                </a:solidFill>
              </a:rPr>
              <a:t>canevas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093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activités réalisées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179512" y="1428736"/>
            <a:ext cx="8712968" cy="4429156"/>
          </a:xfrm>
        </p:spPr>
        <p:txBody>
          <a:bodyPr rtlCol="0">
            <a:noAutofit/>
          </a:bodyPr>
          <a:lstStyle/>
          <a:p>
            <a:pPr algn="l"/>
            <a:r>
              <a:rPr lang="en-US" sz="2400" b="1" u="sng" dirty="0" smtClean="0">
                <a:solidFill>
                  <a:schemeClr val="tx1"/>
                </a:solidFill>
              </a:rPr>
              <a:t>CHM et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élaboration</a:t>
            </a:r>
            <a:r>
              <a:rPr lang="en-US" sz="2400" b="1" u="sng" dirty="0" smtClean="0">
                <a:solidFill>
                  <a:schemeClr val="tx1"/>
                </a:solidFill>
              </a:rPr>
              <a:t> du 5e rapport national –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mise</a:t>
            </a:r>
            <a:r>
              <a:rPr lang="en-US" sz="2400" b="1" u="sng" dirty="0" smtClean="0">
                <a:solidFill>
                  <a:schemeClr val="tx1"/>
                </a:solidFill>
              </a:rPr>
              <a:t> à jour de la SPANB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Un </a:t>
            </a:r>
            <a:r>
              <a:rPr lang="en-US" sz="2400" dirty="0" err="1" smtClean="0">
                <a:solidFill>
                  <a:schemeClr val="tx1"/>
                </a:solidFill>
              </a:rPr>
              <a:t>comité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restreint</a:t>
            </a:r>
            <a:r>
              <a:rPr lang="en-US" sz="2400" dirty="0" smtClean="0">
                <a:solidFill>
                  <a:schemeClr val="tx1"/>
                </a:solidFill>
              </a:rPr>
              <a:t> a </a:t>
            </a:r>
            <a:r>
              <a:rPr lang="en-US" sz="2400" dirty="0" err="1" smtClean="0">
                <a:solidFill>
                  <a:schemeClr val="tx1"/>
                </a:solidFill>
              </a:rPr>
              <a:t>été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mis</a:t>
            </a:r>
            <a:r>
              <a:rPr lang="en-US" sz="2400" dirty="0" smtClean="0">
                <a:solidFill>
                  <a:schemeClr val="tx1"/>
                </a:solidFill>
              </a:rPr>
              <a:t> en place et le PFN CHM fait </a:t>
            </a:r>
            <a:r>
              <a:rPr lang="en-US" sz="2400" dirty="0" err="1" smtClean="0">
                <a:solidFill>
                  <a:schemeClr val="tx1"/>
                </a:solidFill>
              </a:rPr>
              <a:t>partie</a:t>
            </a:r>
            <a:r>
              <a:rPr lang="en-US" sz="2400" dirty="0" smtClean="0">
                <a:solidFill>
                  <a:schemeClr val="tx1"/>
                </a:solidFill>
              </a:rPr>
              <a:t> du </a:t>
            </a:r>
            <a:r>
              <a:rPr lang="en-US" sz="2400" dirty="0" err="1" smtClean="0">
                <a:solidFill>
                  <a:schemeClr val="tx1"/>
                </a:solidFill>
              </a:rPr>
              <a:t>comité</a:t>
            </a:r>
            <a:r>
              <a:rPr lang="en-US" sz="2400" dirty="0" smtClean="0">
                <a:solidFill>
                  <a:schemeClr val="tx1"/>
                </a:solidFill>
              </a:rPr>
              <a:t> : </a:t>
            </a:r>
            <a:r>
              <a:rPr lang="en-US" sz="2400" dirty="0" err="1" smtClean="0">
                <a:solidFill>
                  <a:schemeClr val="tx1"/>
                </a:solidFill>
              </a:rPr>
              <a:t>classement</a:t>
            </a:r>
            <a:r>
              <a:rPr lang="en-US" sz="2400" dirty="0" smtClean="0">
                <a:solidFill>
                  <a:schemeClr val="tx1"/>
                </a:solidFill>
              </a:rPr>
              <a:t> des </a:t>
            </a:r>
            <a:r>
              <a:rPr lang="en-US" sz="2400" dirty="0" err="1" smtClean="0">
                <a:solidFill>
                  <a:schemeClr val="tx1"/>
                </a:solidFill>
              </a:rPr>
              <a:t>données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/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selon</a:t>
            </a:r>
            <a:r>
              <a:rPr lang="en-US" sz="2400" dirty="0" smtClean="0">
                <a:solidFill>
                  <a:schemeClr val="tx1"/>
                </a:solidFill>
              </a:rPr>
              <a:t> les </a:t>
            </a:r>
            <a:r>
              <a:rPr lang="en-US" sz="2400" dirty="0" err="1" smtClean="0">
                <a:solidFill>
                  <a:schemeClr val="tx1"/>
                </a:solidFill>
              </a:rPr>
              <a:t>objectifs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d’Aichi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</a:rPr>
              <a:t>Collecte</a:t>
            </a:r>
            <a:r>
              <a:rPr lang="en-US" sz="2400" dirty="0" smtClean="0">
                <a:solidFill>
                  <a:schemeClr val="tx1"/>
                </a:solidFill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</a:rPr>
              <a:t>données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/ </a:t>
            </a:r>
            <a:r>
              <a:rPr lang="en-US" sz="2400" dirty="0" err="1" smtClean="0">
                <a:solidFill>
                  <a:schemeClr val="tx1"/>
                </a:solidFill>
              </a:rPr>
              <a:t>informations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dont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certaines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ont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été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retrouvées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dans</a:t>
            </a:r>
            <a:r>
              <a:rPr lang="en-US" sz="2400" dirty="0" smtClean="0">
                <a:solidFill>
                  <a:schemeClr val="tx1"/>
                </a:solidFill>
              </a:rPr>
              <a:t> le CHM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Information </a:t>
            </a:r>
            <a:r>
              <a:rPr lang="en-US" sz="2400" dirty="0" err="1" smtClean="0">
                <a:solidFill>
                  <a:schemeClr val="tx1"/>
                </a:solidFill>
              </a:rPr>
              <a:t>sur</a:t>
            </a:r>
            <a:r>
              <a:rPr lang="en-US" sz="2400" dirty="0" smtClean="0">
                <a:solidFill>
                  <a:schemeClr val="tx1"/>
                </a:solidFill>
              </a:rPr>
              <a:t> le CHM et son </a:t>
            </a:r>
            <a:r>
              <a:rPr lang="en-US" sz="2400" dirty="0" err="1" smtClean="0">
                <a:solidFill>
                  <a:schemeClr val="tx1"/>
                </a:solidFill>
              </a:rPr>
              <a:t>rôle</a:t>
            </a:r>
            <a:r>
              <a:rPr lang="en-US" sz="2400" dirty="0" smtClean="0">
                <a:solidFill>
                  <a:schemeClr val="tx1"/>
                </a:solidFill>
              </a:rPr>
              <a:t> par rapport aux </a:t>
            </a:r>
            <a:r>
              <a:rPr lang="en-US" sz="2400" dirty="0" err="1" smtClean="0">
                <a:solidFill>
                  <a:schemeClr val="tx1"/>
                </a:solidFill>
              </a:rPr>
              <a:t>deux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processus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80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activités réalisées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179512" y="1428735"/>
            <a:ext cx="8712968" cy="4584365"/>
          </a:xfrm>
        </p:spPr>
        <p:txBody>
          <a:bodyPr rtlCol="0">
            <a:noAutofit/>
          </a:bodyPr>
          <a:lstStyle/>
          <a:p>
            <a:pPr algn="l"/>
            <a:r>
              <a:rPr lang="en-US" sz="2400" b="1" u="sng" dirty="0" err="1" smtClean="0">
                <a:solidFill>
                  <a:schemeClr val="tx1"/>
                </a:solidFill>
              </a:rPr>
              <a:t>Autres</a:t>
            </a:r>
            <a:r>
              <a:rPr lang="en-US" sz="2400" b="1" u="sng" dirty="0" smtClean="0">
                <a:solidFill>
                  <a:schemeClr val="tx1"/>
                </a:solidFill>
              </a:rPr>
              <a:t>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réalisations</a:t>
            </a:r>
            <a:r>
              <a:rPr lang="en-US" sz="2400" b="1" u="sng" dirty="0" smtClean="0">
                <a:solidFill>
                  <a:schemeClr val="tx1"/>
                </a:solidFill>
              </a:rPr>
              <a:t>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selon</a:t>
            </a:r>
            <a:r>
              <a:rPr lang="en-US" sz="2400" b="1" u="sng" dirty="0" smtClean="0">
                <a:solidFill>
                  <a:schemeClr val="tx1"/>
                </a:solidFill>
              </a:rPr>
              <a:t> </a:t>
            </a:r>
            <a:r>
              <a:rPr lang="en-US" sz="2400" b="1" u="sng" dirty="0" err="1" smtClean="0">
                <a:solidFill>
                  <a:schemeClr val="tx1"/>
                </a:solidFill>
              </a:rPr>
              <a:t>recommandations</a:t>
            </a:r>
            <a:r>
              <a:rPr lang="en-US" sz="2400" b="1" u="sng" dirty="0" smtClean="0">
                <a:solidFill>
                  <a:schemeClr val="tx1"/>
                </a:solidFill>
              </a:rPr>
              <a:t> à Marrakech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200" dirty="0" err="1" smtClean="0">
                <a:solidFill>
                  <a:schemeClr val="tx1"/>
                </a:solidFill>
              </a:rPr>
              <a:t>Réception</a:t>
            </a:r>
            <a:r>
              <a:rPr lang="en-US" sz="2200" dirty="0" smtClean="0">
                <a:solidFill>
                  <a:schemeClr val="tx1"/>
                </a:solidFill>
              </a:rPr>
              <a:t> des document à </a:t>
            </a:r>
            <a:r>
              <a:rPr lang="en-US" sz="2200" dirty="0" err="1" smtClean="0">
                <a:solidFill>
                  <a:schemeClr val="tx1"/>
                </a:solidFill>
              </a:rPr>
              <a:t>répertorier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puis</a:t>
            </a:r>
            <a:r>
              <a:rPr lang="en-US" sz="2200" dirty="0" smtClean="0">
                <a:solidFill>
                  <a:schemeClr val="tx1"/>
                </a:solidFill>
              </a:rPr>
              <a:t> à </a:t>
            </a:r>
            <a:r>
              <a:rPr lang="en-US" sz="2200" dirty="0" err="1" smtClean="0">
                <a:solidFill>
                  <a:schemeClr val="tx1"/>
                </a:solidFill>
              </a:rPr>
              <a:t>intégrer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dans</a:t>
            </a:r>
            <a:r>
              <a:rPr lang="en-US" sz="2200" dirty="0" smtClean="0">
                <a:solidFill>
                  <a:schemeClr val="tx1"/>
                </a:solidFill>
              </a:rPr>
              <a:t> le site CHM </a:t>
            </a:r>
            <a:r>
              <a:rPr lang="en-US" sz="2200" dirty="0" err="1" smtClean="0">
                <a:solidFill>
                  <a:schemeClr val="tx1"/>
                </a:solidFill>
              </a:rPr>
              <a:t>progressivement</a:t>
            </a:r>
            <a:endParaRPr lang="en-US" sz="2200" dirty="0" smtClean="0">
              <a:solidFill>
                <a:schemeClr val="tx1"/>
              </a:solidFill>
            </a:endParaRPr>
          </a:p>
          <a:p>
            <a:pPr algn="l"/>
            <a:r>
              <a:rPr lang="en-US" sz="2200" dirty="0" smtClean="0">
                <a:solidFill>
                  <a:schemeClr val="tx1"/>
                </a:solidFill>
              </a:rPr>
              <a:t>Contact des </a:t>
            </a:r>
            <a:r>
              <a:rPr lang="en-US" sz="2200" dirty="0" err="1" smtClean="0">
                <a:solidFill>
                  <a:schemeClr val="tx1"/>
                </a:solidFill>
              </a:rPr>
              <a:t>partenaires</a:t>
            </a:r>
            <a:r>
              <a:rPr lang="en-US" sz="2200" dirty="0" smtClean="0">
                <a:solidFill>
                  <a:schemeClr val="tx1"/>
                </a:solidFill>
              </a:rPr>
              <a:t> financiers : PNUD, GIZ, la </a:t>
            </a:r>
            <a:r>
              <a:rPr lang="en-US" sz="2200" dirty="0" err="1" smtClean="0">
                <a:solidFill>
                  <a:schemeClr val="tx1"/>
                </a:solidFill>
              </a:rPr>
              <a:t>coopération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française</a:t>
            </a:r>
            <a:r>
              <a:rPr lang="en-US" sz="2200" dirty="0" smtClean="0">
                <a:solidFill>
                  <a:schemeClr val="tx1"/>
                </a:solidFill>
              </a:rPr>
              <a:t>, les ONGs </a:t>
            </a:r>
            <a:r>
              <a:rPr lang="en-US" sz="2200" dirty="0" err="1" smtClean="0">
                <a:solidFill>
                  <a:schemeClr val="tx1"/>
                </a:solidFill>
              </a:rPr>
              <a:t>internationales</a:t>
            </a:r>
            <a:r>
              <a:rPr lang="en-US" sz="2200" dirty="0" smtClean="0">
                <a:solidFill>
                  <a:schemeClr val="tx1"/>
                </a:solidFill>
              </a:rPr>
              <a:t> (WWF, CI, WCS …), </a:t>
            </a:r>
            <a:r>
              <a:rPr lang="en-US" sz="2200" dirty="0" smtClean="0">
                <a:solidFill>
                  <a:schemeClr val="tx1"/>
                </a:solidFill>
              </a:rPr>
              <a:t>COI</a:t>
            </a:r>
          </a:p>
          <a:p>
            <a:pPr algn="l"/>
            <a:r>
              <a:rPr lang="en-US" sz="2200" dirty="0" err="1" smtClean="0">
                <a:solidFill>
                  <a:schemeClr val="tx1"/>
                </a:solidFill>
              </a:rPr>
              <a:t>Encadrement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individuel</a:t>
            </a:r>
            <a:r>
              <a:rPr lang="en-US" sz="2200" dirty="0" smtClean="0">
                <a:solidFill>
                  <a:schemeClr val="tx1"/>
                </a:solidFill>
              </a:rPr>
              <a:t> des </a:t>
            </a:r>
            <a:r>
              <a:rPr lang="en-US" sz="2200" dirty="0" err="1" smtClean="0">
                <a:solidFill>
                  <a:schemeClr val="tx1"/>
                </a:solidFill>
              </a:rPr>
              <a:t>partenaires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ou</a:t>
            </a:r>
            <a:r>
              <a:rPr lang="en-US" sz="2200" dirty="0" smtClean="0">
                <a:solidFill>
                  <a:schemeClr val="tx1"/>
                </a:solidFill>
              </a:rPr>
              <a:t> des institutions</a:t>
            </a:r>
            <a:endParaRPr lang="en-US" sz="2200" dirty="0" smtClean="0">
              <a:solidFill>
                <a:schemeClr val="tx1"/>
              </a:solidFill>
            </a:endParaRPr>
          </a:p>
          <a:p>
            <a:pPr algn="l"/>
            <a:r>
              <a:rPr lang="en-US" sz="2200" dirty="0" err="1" smtClean="0">
                <a:solidFill>
                  <a:schemeClr val="tx1"/>
                </a:solidFill>
              </a:rPr>
              <a:t>Profiter</a:t>
            </a:r>
            <a:r>
              <a:rPr lang="en-US" sz="2200" dirty="0" smtClean="0">
                <a:solidFill>
                  <a:schemeClr val="tx1"/>
                </a:solidFill>
              </a:rPr>
              <a:t> des </a:t>
            </a:r>
            <a:r>
              <a:rPr lang="en-US" sz="2200" dirty="0" err="1" smtClean="0">
                <a:solidFill>
                  <a:schemeClr val="tx1"/>
                </a:solidFill>
              </a:rPr>
              <a:t>autres</a:t>
            </a:r>
            <a:r>
              <a:rPr lang="en-US" sz="2200" dirty="0" smtClean="0">
                <a:solidFill>
                  <a:schemeClr val="tx1"/>
                </a:solidFill>
              </a:rPr>
              <a:t> initiatives pour </a:t>
            </a:r>
            <a:r>
              <a:rPr lang="en-US" sz="2200" dirty="0" err="1" smtClean="0">
                <a:solidFill>
                  <a:schemeClr val="tx1"/>
                </a:solidFill>
              </a:rPr>
              <a:t>obtenir</a:t>
            </a:r>
            <a:r>
              <a:rPr lang="en-US" sz="2200" dirty="0" smtClean="0">
                <a:solidFill>
                  <a:schemeClr val="tx1"/>
                </a:solidFill>
              </a:rPr>
              <a:t> les </a:t>
            </a:r>
            <a:r>
              <a:rPr lang="en-US" sz="2200" dirty="0" err="1" smtClean="0">
                <a:solidFill>
                  <a:schemeClr val="tx1"/>
                </a:solidFill>
              </a:rPr>
              <a:t>informations</a:t>
            </a:r>
            <a:r>
              <a:rPr lang="en-US" sz="2200" dirty="0" smtClean="0">
                <a:solidFill>
                  <a:schemeClr val="tx1"/>
                </a:solidFill>
              </a:rPr>
              <a:t> 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tx1"/>
                </a:solidFill>
              </a:rPr>
              <a:t>Définition</a:t>
            </a:r>
            <a:r>
              <a:rPr lang="en-US" sz="2200" dirty="0" smtClean="0">
                <a:solidFill>
                  <a:schemeClr val="tx1"/>
                </a:solidFill>
              </a:rPr>
              <a:t> des </a:t>
            </a:r>
            <a:r>
              <a:rPr lang="en-US" sz="2200" dirty="0" err="1" smtClean="0">
                <a:solidFill>
                  <a:schemeClr val="tx1"/>
                </a:solidFill>
              </a:rPr>
              <a:t>niveaux</a:t>
            </a:r>
            <a:r>
              <a:rPr lang="en-US" sz="2200" dirty="0" smtClean="0">
                <a:solidFill>
                  <a:schemeClr val="tx1"/>
                </a:solidFill>
              </a:rPr>
              <a:t> de </a:t>
            </a:r>
            <a:r>
              <a:rPr lang="en-US" sz="2200" dirty="0" err="1" smtClean="0">
                <a:solidFill>
                  <a:schemeClr val="tx1"/>
                </a:solidFill>
              </a:rPr>
              <a:t>référence</a:t>
            </a:r>
            <a:r>
              <a:rPr lang="en-US" sz="2200" dirty="0" smtClean="0">
                <a:solidFill>
                  <a:schemeClr val="tx1"/>
                </a:solidFill>
              </a:rPr>
              <a:t> et du </a:t>
            </a:r>
            <a:r>
              <a:rPr lang="en-US" sz="2200" dirty="0" err="1" smtClean="0">
                <a:solidFill>
                  <a:schemeClr val="tx1"/>
                </a:solidFill>
              </a:rPr>
              <a:t>système</a:t>
            </a:r>
            <a:r>
              <a:rPr lang="en-US" sz="2200" dirty="0" smtClean="0">
                <a:solidFill>
                  <a:schemeClr val="tx1"/>
                </a:solidFill>
              </a:rPr>
              <a:t> MRV de </a:t>
            </a:r>
            <a:r>
              <a:rPr lang="en-US" sz="2200" dirty="0" err="1" smtClean="0">
                <a:solidFill>
                  <a:schemeClr val="tx1"/>
                </a:solidFill>
              </a:rPr>
              <a:t>l’écorégion</a:t>
            </a:r>
            <a:r>
              <a:rPr lang="en-US" sz="2200" dirty="0" smtClean="0">
                <a:solidFill>
                  <a:schemeClr val="tx1"/>
                </a:solidFill>
              </a:rPr>
              <a:t> des </a:t>
            </a:r>
            <a:r>
              <a:rPr lang="en-US" sz="2200" dirty="0" err="1" smtClean="0">
                <a:solidFill>
                  <a:schemeClr val="tx1"/>
                </a:solidFill>
              </a:rPr>
              <a:t>Forêts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humides</a:t>
            </a:r>
            <a:r>
              <a:rPr lang="en-US" sz="2200" dirty="0" smtClean="0">
                <a:solidFill>
                  <a:schemeClr val="tx1"/>
                </a:solidFill>
              </a:rPr>
              <a:t> de </a:t>
            </a:r>
            <a:r>
              <a:rPr lang="en-US" sz="2200" dirty="0" err="1" smtClean="0">
                <a:solidFill>
                  <a:schemeClr val="tx1"/>
                </a:solidFill>
              </a:rPr>
              <a:t>l’Est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200" dirty="0" err="1" smtClean="0">
                <a:solidFill>
                  <a:schemeClr val="tx1"/>
                </a:solidFill>
              </a:rPr>
              <a:t>Scénario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d’évolution</a:t>
            </a:r>
            <a:r>
              <a:rPr lang="en-US" sz="2200" dirty="0" smtClean="0">
                <a:solidFill>
                  <a:schemeClr val="tx1"/>
                </a:solidFill>
              </a:rPr>
              <a:t> de la </a:t>
            </a:r>
            <a:r>
              <a:rPr lang="en-US" sz="2200" dirty="0" err="1" smtClean="0">
                <a:solidFill>
                  <a:schemeClr val="tx1"/>
                </a:solidFill>
              </a:rPr>
              <a:t>biodiversité</a:t>
            </a:r>
            <a:r>
              <a:rPr lang="en-US" sz="2200" dirty="0" smtClean="0">
                <a:solidFill>
                  <a:schemeClr val="tx1"/>
                </a:solidFill>
              </a:rPr>
              <a:t> sous </a:t>
            </a:r>
            <a:r>
              <a:rPr lang="en-US" sz="2200" dirty="0" err="1" smtClean="0">
                <a:solidFill>
                  <a:schemeClr val="tx1"/>
                </a:solidFill>
              </a:rPr>
              <a:t>l’effet</a:t>
            </a:r>
            <a:r>
              <a:rPr lang="en-US" sz="2200" dirty="0" smtClean="0">
                <a:solidFill>
                  <a:schemeClr val="tx1"/>
                </a:solidFill>
              </a:rPr>
              <a:t> conjoint du </a:t>
            </a:r>
            <a:r>
              <a:rPr lang="en-US" sz="2200" dirty="0" err="1" smtClean="0">
                <a:solidFill>
                  <a:schemeClr val="tx1"/>
                </a:solidFill>
              </a:rPr>
              <a:t>changement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climatique</a:t>
            </a:r>
            <a:r>
              <a:rPr lang="en-US" sz="2200" dirty="0" smtClean="0">
                <a:solidFill>
                  <a:schemeClr val="tx1"/>
                </a:solidFill>
              </a:rPr>
              <a:t> et de la </a:t>
            </a:r>
            <a:r>
              <a:rPr lang="en-US" sz="2200" dirty="0" err="1" smtClean="0">
                <a:solidFill>
                  <a:schemeClr val="tx1"/>
                </a:solidFill>
              </a:rPr>
              <a:t>déforestation</a:t>
            </a:r>
            <a:r>
              <a:rPr lang="en-US" sz="2200" dirty="0" smtClean="0">
                <a:solidFill>
                  <a:schemeClr val="tx1"/>
                </a:solidFill>
              </a:rPr>
              <a:t> à Madagascar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BDD </a:t>
            </a:r>
            <a:r>
              <a:rPr lang="en-US" sz="2200" dirty="0" err="1" smtClean="0">
                <a:solidFill>
                  <a:schemeClr val="tx1"/>
                </a:solidFill>
              </a:rPr>
              <a:t>référentiel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dans</a:t>
            </a:r>
            <a:r>
              <a:rPr lang="en-US" sz="2200" dirty="0" smtClean="0">
                <a:solidFill>
                  <a:schemeClr val="tx1"/>
                </a:solidFill>
              </a:rPr>
              <a:t> le cadre de </a:t>
            </a:r>
            <a:r>
              <a:rPr lang="en-US" sz="2200" dirty="0" err="1" smtClean="0">
                <a:solidFill>
                  <a:schemeClr val="tx1"/>
                </a:solidFill>
              </a:rPr>
              <a:t>l’alignement</a:t>
            </a:r>
            <a:r>
              <a:rPr lang="en-US" sz="2200" dirty="0" smtClean="0">
                <a:solidFill>
                  <a:schemeClr val="tx1"/>
                </a:solidFill>
              </a:rPr>
              <a:t> du PAN LCD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15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Points forts / Points faibles</a:t>
            </a:r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179512" y="1428735"/>
            <a:ext cx="8712968" cy="4584365"/>
          </a:xfrm>
        </p:spPr>
        <p:txBody>
          <a:bodyPr rtlCol="0">
            <a:no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+ CHM commence à </a:t>
            </a:r>
            <a:r>
              <a:rPr lang="en-US" sz="2400" dirty="0" err="1" smtClean="0">
                <a:solidFill>
                  <a:srgbClr val="0000FF"/>
                </a:solidFill>
              </a:rPr>
              <a:t>être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connu</a:t>
            </a:r>
            <a:r>
              <a:rPr lang="en-US" sz="2400" dirty="0" smtClean="0">
                <a:solidFill>
                  <a:srgbClr val="0000FF"/>
                </a:solidFill>
              </a:rPr>
              <a:t> de </a:t>
            </a:r>
            <a:r>
              <a:rPr lang="en-US" sz="2400" dirty="0" err="1" smtClean="0">
                <a:solidFill>
                  <a:srgbClr val="0000FF"/>
                </a:solidFill>
              </a:rPr>
              <a:t>tous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+ Collaboration avec le PFN CDB </a:t>
            </a:r>
            <a:r>
              <a:rPr lang="en-US" sz="2400" dirty="0" err="1" smtClean="0">
                <a:solidFill>
                  <a:srgbClr val="0000FF"/>
                </a:solidFill>
              </a:rPr>
              <a:t>renforcé</a:t>
            </a:r>
            <a:r>
              <a:rPr lang="en-US" sz="2400" dirty="0" smtClean="0">
                <a:solidFill>
                  <a:srgbClr val="0000FF"/>
                </a:solidFill>
              </a:rPr>
              <a:t> :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La </a:t>
            </a:r>
            <a:r>
              <a:rPr lang="en-US" sz="2400" dirty="0" err="1" smtClean="0">
                <a:solidFill>
                  <a:srgbClr val="0000FF"/>
                </a:solidFill>
              </a:rPr>
              <a:t>mise</a:t>
            </a:r>
            <a:r>
              <a:rPr lang="en-US" sz="2400" dirty="0" smtClean="0">
                <a:solidFill>
                  <a:srgbClr val="0000FF"/>
                </a:solidFill>
              </a:rPr>
              <a:t> à disposition des </a:t>
            </a:r>
            <a:r>
              <a:rPr lang="en-US" sz="2400" dirty="0" err="1" smtClean="0">
                <a:solidFill>
                  <a:srgbClr val="0000FF"/>
                </a:solidFill>
              </a:rPr>
              <a:t>fonds</a:t>
            </a:r>
            <a:r>
              <a:rPr lang="en-US" sz="2400" dirty="0" smtClean="0">
                <a:solidFill>
                  <a:srgbClr val="0000FF"/>
                </a:solidFill>
              </a:rPr>
              <a:t> pour le CHM a </a:t>
            </a:r>
            <a:r>
              <a:rPr lang="en-US" sz="2400" dirty="0" err="1" smtClean="0">
                <a:solidFill>
                  <a:srgbClr val="0000FF"/>
                </a:solidFill>
              </a:rPr>
              <a:t>été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très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facile (</a:t>
            </a:r>
            <a:r>
              <a:rPr lang="en-US" sz="2400" dirty="0" err="1" smtClean="0">
                <a:solidFill>
                  <a:srgbClr val="0000FF"/>
                </a:solidFill>
              </a:rPr>
              <a:t>échelonnée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La </a:t>
            </a:r>
            <a:r>
              <a:rPr lang="en-US" sz="2400" dirty="0" err="1" smtClean="0">
                <a:solidFill>
                  <a:srgbClr val="0000FF"/>
                </a:solidFill>
              </a:rPr>
              <a:t>mise</a:t>
            </a:r>
            <a:r>
              <a:rPr lang="en-US" sz="2400" dirty="0" smtClean="0">
                <a:solidFill>
                  <a:srgbClr val="0000FF"/>
                </a:solidFill>
              </a:rPr>
              <a:t> à jour du CHM sera </a:t>
            </a:r>
            <a:r>
              <a:rPr lang="en-US" sz="2400" dirty="0" err="1" smtClean="0">
                <a:solidFill>
                  <a:srgbClr val="0000FF"/>
                </a:solidFill>
              </a:rPr>
              <a:t>coordonnée</a:t>
            </a:r>
            <a:r>
              <a:rPr lang="en-US" sz="2400" dirty="0" smtClean="0">
                <a:solidFill>
                  <a:srgbClr val="0000FF"/>
                </a:solidFill>
              </a:rPr>
              <a:t> avec </a:t>
            </a:r>
            <a:r>
              <a:rPr lang="en-US" sz="2400" dirty="0" err="1" smtClean="0">
                <a:solidFill>
                  <a:srgbClr val="0000FF"/>
                </a:solidFill>
              </a:rPr>
              <a:t>elle</a:t>
            </a:r>
            <a:r>
              <a:rPr lang="en-US" sz="2400" dirty="0" smtClean="0">
                <a:solidFill>
                  <a:srgbClr val="0000FF"/>
                </a:solidFill>
              </a:rPr>
              <a:t> pour </a:t>
            </a:r>
            <a:r>
              <a:rPr lang="en-US" sz="2400" dirty="0" err="1" smtClean="0">
                <a:solidFill>
                  <a:srgbClr val="0000FF"/>
                </a:solidFill>
              </a:rPr>
              <a:t>faciliter</a:t>
            </a:r>
            <a:r>
              <a:rPr lang="en-US" sz="2400" dirty="0" smtClean="0">
                <a:solidFill>
                  <a:srgbClr val="0000FF"/>
                </a:solidFill>
              </a:rPr>
              <a:t> la </a:t>
            </a:r>
            <a:r>
              <a:rPr lang="en-US" sz="2400" dirty="0" err="1" smtClean="0">
                <a:solidFill>
                  <a:srgbClr val="0000FF"/>
                </a:solidFill>
              </a:rPr>
              <a:t>mise</a:t>
            </a:r>
            <a:r>
              <a:rPr lang="en-US" sz="2400" dirty="0" smtClean="0">
                <a:solidFill>
                  <a:srgbClr val="0000FF"/>
                </a:solidFill>
              </a:rPr>
              <a:t> à jour de la SPANB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Les </a:t>
            </a:r>
            <a:r>
              <a:rPr lang="en-US" sz="2400" dirty="0" err="1" smtClean="0">
                <a:solidFill>
                  <a:srgbClr val="0000FF"/>
                </a:solidFill>
              </a:rPr>
              <a:t>groupes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thématiques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identifiés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+ </a:t>
            </a:r>
            <a:r>
              <a:rPr lang="en-US" sz="2400" dirty="0" err="1" smtClean="0">
                <a:solidFill>
                  <a:srgbClr val="0000FF"/>
                </a:solidFill>
              </a:rPr>
              <a:t>Intérêt</a:t>
            </a:r>
            <a:r>
              <a:rPr lang="en-US" sz="2400" dirty="0" smtClean="0">
                <a:solidFill>
                  <a:srgbClr val="0000FF"/>
                </a:solidFill>
              </a:rPr>
              <a:t> des </a:t>
            </a:r>
            <a:r>
              <a:rPr lang="en-US" sz="2400" dirty="0" err="1" smtClean="0">
                <a:solidFill>
                  <a:srgbClr val="0000FF"/>
                </a:solidFill>
              </a:rPr>
              <a:t>universités</a:t>
            </a:r>
            <a:r>
              <a:rPr lang="en-US" sz="2400" dirty="0" smtClean="0">
                <a:solidFill>
                  <a:srgbClr val="0000FF"/>
                </a:solidFill>
              </a:rPr>
              <a:t> pour le CHM : </a:t>
            </a:r>
            <a:r>
              <a:rPr lang="en-US" sz="2400" dirty="0" err="1" smtClean="0">
                <a:solidFill>
                  <a:srgbClr val="0000FF"/>
                </a:solidFill>
              </a:rPr>
              <a:t>mémoire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sur</a:t>
            </a:r>
            <a:r>
              <a:rPr lang="en-US" sz="2400" dirty="0" smtClean="0">
                <a:solidFill>
                  <a:srgbClr val="0000FF"/>
                </a:solidFill>
              </a:rPr>
              <a:t> le CHM, </a:t>
            </a:r>
            <a:r>
              <a:rPr lang="en-US" sz="2400" dirty="0" err="1" smtClean="0">
                <a:solidFill>
                  <a:srgbClr val="0000FF"/>
                </a:solidFill>
              </a:rPr>
              <a:t>demande</a:t>
            </a:r>
            <a:r>
              <a:rPr lang="en-US" sz="2400" dirty="0" smtClean="0">
                <a:solidFill>
                  <a:srgbClr val="0000FF"/>
                </a:solidFill>
              </a:rPr>
              <a:t> de stage pour le CHM</a:t>
            </a:r>
          </a:p>
          <a:p>
            <a:pPr algn="l"/>
            <a:r>
              <a:rPr lang="en-US" sz="2400" dirty="0" smtClean="0">
                <a:solidFill>
                  <a:srgbClr val="006600"/>
                </a:solidFill>
              </a:rPr>
              <a:t>- </a:t>
            </a:r>
            <a:r>
              <a:rPr lang="en-US" sz="2400" dirty="0" err="1">
                <a:solidFill>
                  <a:srgbClr val="006600"/>
                </a:solidFill>
              </a:rPr>
              <a:t>Faible</a:t>
            </a:r>
            <a:r>
              <a:rPr lang="en-US" sz="2400" dirty="0">
                <a:solidFill>
                  <a:srgbClr val="006600"/>
                </a:solidFill>
              </a:rPr>
              <a:t> contribution </a:t>
            </a:r>
            <a:r>
              <a:rPr lang="en-US" sz="2400" dirty="0" err="1">
                <a:solidFill>
                  <a:srgbClr val="006600"/>
                </a:solidFill>
              </a:rPr>
              <a:t>directe</a:t>
            </a:r>
            <a:endParaRPr lang="en-US" sz="2400" dirty="0">
              <a:solidFill>
                <a:srgbClr val="006600"/>
              </a:solidFill>
            </a:endParaRPr>
          </a:p>
          <a:p>
            <a:pPr algn="l"/>
            <a:r>
              <a:rPr lang="en-US" sz="2400" dirty="0" smtClean="0">
                <a:solidFill>
                  <a:srgbClr val="006600"/>
                </a:solidFill>
              </a:rPr>
              <a:t>- </a:t>
            </a:r>
            <a:r>
              <a:rPr lang="en-US" sz="2400" dirty="0" err="1" smtClean="0">
                <a:solidFill>
                  <a:srgbClr val="006600"/>
                </a:solidFill>
              </a:rPr>
              <a:t>Recherche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r>
              <a:rPr lang="en-US" sz="2400" dirty="0">
                <a:solidFill>
                  <a:srgbClr val="006600"/>
                </a:solidFill>
              </a:rPr>
              <a:t>de motivation de la part des </a:t>
            </a:r>
            <a:r>
              <a:rPr lang="en-US" sz="2400" dirty="0" err="1">
                <a:solidFill>
                  <a:srgbClr val="006600"/>
                </a:solidFill>
              </a:rPr>
              <a:t>partenaires</a:t>
            </a:r>
            <a:endParaRPr lang="en-US" sz="2400" dirty="0">
              <a:solidFill>
                <a:srgbClr val="006600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35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5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572560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fr-FR" sz="3200" b="1" dirty="0" smtClean="0"/>
              <a:t>Les </a:t>
            </a:r>
            <a:r>
              <a:rPr lang="fr-FR" sz="3200" b="1" dirty="0" smtClean="0"/>
              <a:t>perspectives</a:t>
            </a:r>
            <a:endParaRPr lang="fr-FR" sz="3200" b="1" dirty="0" smtClean="0"/>
          </a:p>
        </p:txBody>
      </p:sp>
      <p:sp>
        <p:nvSpPr>
          <p:cNvPr id="7" name="Sous-titre 6"/>
          <p:cNvSpPr>
            <a:spLocks noGrp="1"/>
          </p:cNvSpPr>
          <p:nvPr>
            <p:ph type="subTitle" idx="1"/>
          </p:nvPr>
        </p:nvSpPr>
        <p:spPr>
          <a:xfrm rot="21600000">
            <a:off x="286954" y="1124744"/>
            <a:ext cx="8712968" cy="5047717"/>
          </a:xfrm>
        </p:spPr>
        <p:txBody>
          <a:bodyPr rtlCol="0"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300" dirty="0" err="1" smtClean="0">
                <a:solidFill>
                  <a:schemeClr val="tx1"/>
                </a:solidFill>
              </a:rPr>
              <a:t>Intégrer</a:t>
            </a:r>
            <a:r>
              <a:rPr lang="en-US" sz="2300" dirty="0" smtClean="0">
                <a:solidFill>
                  <a:schemeClr val="tx1"/>
                </a:solidFill>
              </a:rPr>
              <a:t> les </a:t>
            </a:r>
            <a:r>
              <a:rPr lang="en-US" sz="2300" dirty="0" err="1" smtClean="0">
                <a:solidFill>
                  <a:schemeClr val="tx1"/>
                </a:solidFill>
              </a:rPr>
              <a:t>informations</a:t>
            </a:r>
            <a:r>
              <a:rPr lang="en-US" sz="2300" dirty="0" smtClean="0">
                <a:solidFill>
                  <a:schemeClr val="tx1"/>
                </a:solidFill>
              </a:rPr>
              <a:t> du 5e rapport national et pour la </a:t>
            </a:r>
            <a:r>
              <a:rPr lang="en-US" sz="2300" dirty="0" err="1" smtClean="0">
                <a:solidFill>
                  <a:schemeClr val="tx1"/>
                </a:solidFill>
              </a:rPr>
              <a:t>mise</a:t>
            </a:r>
            <a:r>
              <a:rPr lang="en-US" sz="2300" dirty="0" smtClean="0">
                <a:solidFill>
                  <a:schemeClr val="tx1"/>
                </a:solidFill>
              </a:rPr>
              <a:t>  jour de la SPANB et </a:t>
            </a:r>
            <a:r>
              <a:rPr lang="en-US" sz="2300" dirty="0" err="1" smtClean="0">
                <a:solidFill>
                  <a:schemeClr val="tx1"/>
                </a:solidFill>
              </a:rPr>
              <a:t>renforcement</a:t>
            </a:r>
            <a:r>
              <a:rPr lang="en-US" sz="2300" dirty="0" smtClean="0">
                <a:solidFill>
                  <a:schemeClr val="tx1"/>
                </a:solidFill>
              </a:rPr>
              <a:t> de </a:t>
            </a:r>
            <a:r>
              <a:rPr lang="en-US" sz="2300" dirty="0" err="1" smtClean="0">
                <a:solidFill>
                  <a:schemeClr val="tx1"/>
                </a:solidFill>
              </a:rPr>
              <a:t>capacité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300" dirty="0" smtClean="0">
                <a:solidFill>
                  <a:schemeClr val="tx1"/>
                </a:solidFill>
              </a:rPr>
              <a:t>Avec les </a:t>
            </a:r>
            <a:r>
              <a:rPr lang="en-US" sz="2300" dirty="0" err="1" smtClean="0">
                <a:solidFill>
                  <a:schemeClr val="tx1"/>
                </a:solidFill>
              </a:rPr>
              <a:t>groupes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thématiques</a:t>
            </a:r>
            <a:r>
              <a:rPr lang="en-US" sz="2300" dirty="0" smtClean="0">
                <a:solidFill>
                  <a:schemeClr val="tx1"/>
                </a:solidFill>
              </a:rPr>
              <a:t> de la CDB : </a:t>
            </a:r>
            <a:r>
              <a:rPr lang="en-US" sz="2300" dirty="0" err="1" smtClean="0">
                <a:solidFill>
                  <a:schemeClr val="tx1"/>
                </a:solidFill>
              </a:rPr>
              <a:t>planification</a:t>
            </a:r>
            <a:r>
              <a:rPr lang="en-US" sz="2300" dirty="0" smtClean="0">
                <a:solidFill>
                  <a:schemeClr val="tx1"/>
                </a:solidFill>
              </a:rPr>
              <a:t> de la </a:t>
            </a:r>
            <a:r>
              <a:rPr lang="en-US" sz="2300" dirty="0" err="1" smtClean="0">
                <a:solidFill>
                  <a:schemeClr val="tx1"/>
                </a:solidFill>
              </a:rPr>
              <a:t>mise</a:t>
            </a:r>
            <a:r>
              <a:rPr lang="en-US" sz="2300" dirty="0" smtClean="0">
                <a:solidFill>
                  <a:schemeClr val="tx1"/>
                </a:solidFill>
              </a:rPr>
              <a:t> à jour et </a:t>
            </a:r>
            <a:r>
              <a:rPr lang="en-US" sz="2300" dirty="0" err="1" smtClean="0">
                <a:solidFill>
                  <a:schemeClr val="tx1"/>
                </a:solidFill>
              </a:rPr>
              <a:t>suivi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300" dirty="0" smtClean="0">
                <a:solidFill>
                  <a:schemeClr val="tx1"/>
                </a:solidFill>
              </a:rPr>
              <a:t>Continuer les </a:t>
            </a:r>
            <a:r>
              <a:rPr lang="en-US" sz="2300" dirty="0" err="1" smtClean="0">
                <a:solidFill>
                  <a:schemeClr val="tx1"/>
                </a:solidFill>
              </a:rPr>
              <a:t>recherches</a:t>
            </a:r>
            <a:r>
              <a:rPr lang="en-US" sz="2300" dirty="0" smtClean="0">
                <a:solidFill>
                  <a:schemeClr val="tx1"/>
                </a:solidFill>
              </a:rPr>
              <a:t> de </a:t>
            </a:r>
            <a:r>
              <a:rPr lang="en-US" sz="2300" dirty="0" err="1" smtClean="0">
                <a:solidFill>
                  <a:schemeClr val="tx1"/>
                </a:solidFill>
              </a:rPr>
              <a:t>financement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auprès</a:t>
            </a:r>
            <a:r>
              <a:rPr lang="en-US" sz="2300" dirty="0" smtClean="0">
                <a:solidFill>
                  <a:schemeClr val="tx1"/>
                </a:solidFill>
              </a:rPr>
              <a:t> des </a:t>
            </a:r>
            <a:r>
              <a:rPr lang="en-US" sz="2300" dirty="0" err="1" smtClean="0">
                <a:solidFill>
                  <a:schemeClr val="tx1"/>
                </a:solidFill>
              </a:rPr>
              <a:t>partenaires</a:t>
            </a:r>
            <a:r>
              <a:rPr lang="en-US" sz="2300" dirty="0" smtClean="0">
                <a:solidFill>
                  <a:schemeClr val="tx1"/>
                </a:solidFill>
              </a:rPr>
              <a:t> financiers et des </a:t>
            </a:r>
            <a:r>
              <a:rPr lang="en-US" sz="2300" dirty="0" err="1" smtClean="0">
                <a:solidFill>
                  <a:schemeClr val="tx1"/>
                </a:solidFill>
              </a:rPr>
              <a:t>projets</a:t>
            </a:r>
            <a:r>
              <a:rPr lang="en-US" sz="2300" dirty="0" smtClean="0">
                <a:solidFill>
                  <a:schemeClr val="tx1"/>
                </a:solidFill>
              </a:rPr>
              <a:t> : atelier </a:t>
            </a:r>
            <a:r>
              <a:rPr lang="en-US" sz="2300" dirty="0" err="1" smtClean="0">
                <a:solidFill>
                  <a:schemeClr val="tx1"/>
                </a:solidFill>
              </a:rPr>
              <a:t>d’information</a:t>
            </a:r>
            <a:r>
              <a:rPr lang="en-US" sz="2300" dirty="0" smtClean="0">
                <a:solidFill>
                  <a:schemeClr val="tx1"/>
                </a:solidFill>
              </a:rPr>
              <a:t> et de discussion avec les </a:t>
            </a:r>
            <a:r>
              <a:rPr lang="en-US" sz="2300" dirty="0" err="1" smtClean="0">
                <a:solidFill>
                  <a:schemeClr val="tx1"/>
                </a:solidFill>
              </a:rPr>
              <a:t>concernés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300" dirty="0" err="1" smtClean="0">
                <a:solidFill>
                  <a:schemeClr val="tx1"/>
                </a:solidFill>
              </a:rPr>
              <a:t>Avoir</a:t>
            </a:r>
            <a:r>
              <a:rPr lang="en-US" sz="2300" dirty="0" smtClean="0">
                <a:solidFill>
                  <a:schemeClr val="tx1"/>
                </a:solidFill>
              </a:rPr>
              <a:t> les pages en langue </a:t>
            </a:r>
            <a:r>
              <a:rPr lang="en-US" sz="2300" dirty="0" err="1" smtClean="0">
                <a:solidFill>
                  <a:schemeClr val="tx1"/>
                </a:solidFill>
              </a:rPr>
              <a:t>anglaise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300" dirty="0" smtClean="0">
                <a:solidFill>
                  <a:schemeClr val="tx1"/>
                </a:solidFill>
              </a:rPr>
              <a:t>Continuer </a:t>
            </a:r>
            <a:r>
              <a:rPr lang="en-US" sz="2300" dirty="0" err="1" smtClean="0">
                <a:solidFill>
                  <a:schemeClr val="tx1"/>
                </a:solidFill>
              </a:rPr>
              <a:t>l’appui</a:t>
            </a:r>
            <a:r>
              <a:rPr lang="en-US" sz="2300" dirty="0" smtClean="0">
                <a:solidFill>
                  <a:schemeClr val="tx1"/>
                </a:solidFill>
              </a:rPr>
              <a:t> au CHM de </a:t>
            </a:r>
            <a:r>
              <a:rPr lang="en-US" sz="2300" dirty="0" err="1" smtClean="0">
                <a:solidFill>
                  <a:schemeClr val="tx1"/>
                </a:solidFill>
              </a:rPr>
              <a:t>Comores</a:t>
            </a:r>
            <a:r>
              <a:rPr lang="en-US" sz="2300" dirty="0" smtClean="0">
                <a:solidFill>
                  <a:schemeClr val="tx1"/>
                </a:solidFill>
              </a:rPr>
              <a:t> (</a:t>
            </a:r>
            <a:r>
              <a:rPr lang="en-US" sz="2300" dirty="0" err="1" smtClean="0">
                <a:solidFill>
                  <a:schemeClr val="tx1"/>
                </a:solidFill>
              </a:rPr>
              <a:t>une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personne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devrait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venir</a:t>
            </a:r>
            <a:r>
              <a:rPr lang="en-US" sz="2300" dirty="0" smtClean="0">
                <a:solidFill>
                  <a:schemeClr val="tx1"/>
                </a:solidFill>
              </a:rPr>
              <a:t> à Madagascar </a:t>
            </a:r>
            <a:r>
              <a:rPr lang="en-US" sz="2300" dirty="0" err="1" smtClean="0">
                <a:solidFill>
                  <a:schemeClr val="tx1"/>
                </a:solidFill>
              </a:rPr>
              <a:t>bientôt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olidFill>
                  <a:schemeClr val="tx1"/>
                </a:solidFill>
              </a:rPr>
              <a:t>– </a:t>
            </a:r>
            <a:r>
              <a:rPr lang="en-US" sz="2300" dirty="0" err="1" smtClean="0">
                <a:solidFill>
                  <a:schemeClr val="tx1"/>
                </a:solidFill>
              </a:rPr>
              <a:t>une</a:t>
            </a:r>
            <a:r>
              <a:rPr lang="en-US" sz="2300" dirty="0" smtClean="0">
                <a:solidFill>
                  <a:schemeClr val="tx1"/>
                </a:solidFill>
              </a:rPr>
              <a:t> formation des parties </a:t>
            </a:r>
            <a:r>
              <a:rPr lang="en-US" sz="2300" dirty="0" err="1" smtClean="0">
                <a:solidFill>
                  <a:schemeClr val="tx1"/>
                </a:solidFill>
              </a:rPr>
              <a:t>prenantes</a:t>
            </a:r>
            <a:r>
              <a:rPr lang="en-US" sz="2300" dirty="0" smtClean="0">
                <a:solidFill>
                  <a:schemeClr val="tx1"/>
                </a:solidFill>
              </a:rPr>
              <a:t> à </a:t>
            </a:r>
            <a:r>
              <a:rPr lang="en-US" sz="2300" dirty="0" err="1" smtClean="0">
                <a:solidFill>
                  <a:schemeClr val="tx1"/>
                </a:solidFill>
              </a:rPr>
              <a:t>Comores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est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prévue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durant</a:t>
            </a:r>
            <a:r>
              <a:rPr lang="en-US" sz="2300" dirty="0" smtClean="0">
                <a:solidFill>
                  <a:schemeClr val="tx1"/>
                </a:solidFill>
              </a:rPr>
              <a:t> le 2e </a:t>
            </a:r>
            <a:r>
              <a:rPr lang="en-US" sz="2300" dirty="0" err="1" smtClean="0">
                <a:solidFill>
                  <a:schemeClr val="tx1"/>
                </a:solidFill>
              </a:rPr>
              <a:t>semestre</a:t>
            </a:r>
            <a:r>
              <a:rPr lang="en-US" sz="2300" dirty="0" smtClean="0">
                <a:solidFill>
                  <a:schemeClr val="tx1"/>
                </a:solidFill>
              </a:rPr>
              <a:t> 2014)</a:t>
            </a:r>
            <a:endParaRPr lang="en-US" sz="23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300" dirty="0" err="1" smtClean="0">
                <a:solidFill>
                  <a:schemeClr val="tx1"/>
                </a:solidFill>
              </a:rPr>
              <a:t>Planification</a:t>
            </a:r>
            <a:r>
              <a:rPr lang="en-US" sz="2300" dirty="0" smtClean="0">
                <a:solidFill>
                  <a:schemeClr val="tx1"/>
                </a:solidFill>
              </a:rPr>
              <a:t> pour les </a:t>
            </a:r>
            <a:r>
              <a:rPr lang="en-US" sz="2300" dirty="0" err="1" smtClean="0">
                <a:solidFill>
                  <a:schemeClr val="tx1"/>
                </a:solidFill>
              </a:rPr>
              <a:t>activités</a:t>
            </a:r>
            <a:r>
              <a:rPr lang="en-US" sz="2300" dirty="0" smtClean="0">
                <a:solidFill>
                  <a:schemeClr val="tx1"/>
                </a:solidFill>
              </a:rPr>
              <a:t> à </a:t>
            </a:r>
            <a:r>
              <a:rPr lang="en-US" sz="2300" dirty="0" err="1" smtClean="0">
                <a:solidFill>
                  <a:schemeClr val="tx1"/>
                </a:solidFill>
              </a:rPr>
              <a:t>partir</a:t>
            </a:r>
            <a:r>
              <a:rPr lang="en-US" sz="2300" dirty="0" smtClean="0">
                <a:solidFill>
                  <a:schemeClr val="tx1"/>
                </a:solidFill>
              </a:rPr>
              <a:t> de 2015 au début de </a:t>
            </a:r>
            <a:r>
              <a:rPr lang="en-US" sz="2300" dirty="0" err="1" smtClean="0">
                <a:solidFill>
                  <a:schemeClr val="tx1"/>
                </a:solidFill>
              </a:rPr>
              <a:t>chaque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année</a:t>
            </a:r>
            <a:r>
              <a:rPr lang="en-US" sz="2300" dirty="0" smtClean="0">
                <a:solidFill>
                  <a:schemeClr val="tx1"/>
                </a:solidFill>
              </a:rPr>
              <a:t> et </a:t>
            </a:r>
            <a:r>
              <a:rPr lang="en-US" sz="2300" dirty="0" err="1" smtClean="0">
                <a:solidFill>
                  <a:schemeClr val="tx1"/>
                </a:solidFill>
              </a:rPr>
              <a:t>responsabilisation</a:t>
            </a:r>
            <a:r>
              <a:rPr lang="en-US" sz="2300" dirty="0" smtClean="0">
                <a:solidFill>
                  <a:schemeClr val="tx1"/>
                </a:solidFill>
              </a:rPr>
              <a:t> des </a:t>
            </a:r>
            <a:r>
              <a:rPr lang="en-US" sz="2300" dirty="0" err="1" smtClean="0">
                <a:solidFill>
                  <a:schemeClr val="tx1"/>
                </a:solidFill>
              </a:rPr>
              <a:t>groupes</a:t>
            </a:r>
            <a:r>
              <a:rPr lang="en-US" sz="2300" dirty="0" smtClean="0">
                <a:solidFill>
                  <a:schemeClr val="tx1"/>
                </a:solidFill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</a:rPr>
              <a:t>thématiques</a:t>
            </a:r>
            <a:endParaRPr lang="en-US" sz="23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Image 11" descr="Description : logo mef 20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6013101"/>
            <a:ext cx="893736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doc_hp_farany\doc_image\logo_2011-2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172461"/>
            <a:ext cx="2517796" cy="63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420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 Graphique pour Présentation Powerpoint O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 Graphique pour Présentation Powerpoint ONE</Template>
  <TotalTime>5471</TotalTime>
  <Words>775</Words>
  <Application>Microsoft Office PowerPoint</Application>
  <PresentationFormat>Affichage à l'écran (4:3)</PresentationFormat>
  <Paragraphs>82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Charte Graphique pour Présentation Powerpoint ONE</vt:lpstr>
      <vt:lpstr>CHM Madagascar :  Progrès depuis Marrakech 2013</vt:lpstr>
      <vt:lpstr>Plan de présentation</vt:lpstr>
      <vt:lpstr>Situation en mars 2013</vt:lpstr>
      <vt:lpstr>Les activités réalisées</vt:lpstr>
      <vt:lpstr>Les activités réalisées</vt:lpstr>
      <vt:lpstr>Les activités réalisées</vt:lpstr>
      <vt:lpstr>Les activités réalisées</vt:lpstr>
      <vt:lpstr>Les Points forts / Points faibles</vt:lpstr>
      <vt:lpstr>Les perspectives</vt:lpstr>
      <vt:lpstr>Conclusion</vt:lpstr>
    </vt:vector>
  </TitlesOfParts>
  <Company>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place de Système de suivi des indicateurs des 20 objectifs d’Aichi (plan stratégique de la biodiversité 2011 – 2020) au niveau du Centre d’échange de la CDB de Madagascar</dc:title>
  <dc:creator>cwr</dc:creator>
  <cp:lastModifiedBy>one</cp:lastModifiedBy>
  <cp:revision>250</cp:revision>
  <dcterms:created xsi:type="dcterms:W3CDTF">2011-11-07T06:42:39Z</dcterms:created>
  <dcterms:modified xsi:type="dcterms:W3CDTF">2014-05-06T15:46:22Z</dcterms:modified>
</cp:coreProperties>
</file>