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69" r:id="rId5"/>
    <p:sldId id="261" r:id="rId6"/>
    <p:sldId id="263" r:id="rId7"/>
    <p:sldId id="262" r:id="rId8"/>
    <p:sldId id="264" r:id="rId9"/>
    <p:sldId id="273" r:id="rId10"/>
    <p:sldId id="271" r:id="rId11"/>
    <p:sldId id="266" r:id="rId12"/>
    <p:sldId id="268" r:id="rId13"/>
  </p:sldIdLst>
  <p:sldSz cx="9144000" cy="6858000" type="screen4x3"/>
  <p:notesSz cx="6858000" cy="9144000"/>
  <p:photoAlbum/>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4615" autoAdjust="0"/>
  </p:normalViewPr>
  <p:slideViewPr>
    <p:cSldViewPr>
      <p:cViewPr>
        <p:scale>
          <a:sx n="60" d="100"/>
          <a:sy n="60" d="100"/>
        </p:scale>
        <p:origin x="-1572" y="-21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BD06506-C474-410F-B99B-A42CD89071EE}" type="datetimeFigureOut">
              <a:rPr lang="fr-FR" smtClean="0"/>
              <a:pPr/>
              <a:t>08/05/2014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352D41D-5352-40B7-856D-DFA556898A9A}"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chemeClr val="accent3">
                <a:lumMod val="60000"/>
                <a:lumOff val="40000"/>
              </a:schemeClr>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D06506-C474-410F-B99B-A42CD89071EE}" type="datetimeFigureOut">
              <a:rPr lang="fr-FR" smtClean="0"/>
              <a:pPr/>
              <a:t>08/05/2014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52D41D-5352-40B7-856D-DFA556898A9A}"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singe-cam.jpg"/>
          <p:cNvPicPr>
            <a:picLocks noChangeAspect="1"/>
          </p:cNvPicPr>
          <p:nvPr/>
        </p:nvPicPr>
        <p:blipFill>
          <a:blip r:embed="rId2" cstate="print"/>
          <a:stretch>
            <a:fillRect/>
          </a:stretch>
        </p:blipFill>
        <p:spPr>
          <a:xfrm>
            <a:off x="0" y="0"/>
            <a:ext cx="9286908" cy="6858000"/>
          </a:xfrm>
          <a:prstGeom prst="rect">
            <a:avLst/>
          </a:prstGeom>
        </p:spPr>
      </p:pic>
      <p:sp>
        <p:nvSpPr>
          <p:cNvPr id="2" name="Titre 1"/>
          <p:cNvSpPr>
            <a:spLocks noGrp="1"/>
          </p:cNvSpPr>
          <p:nvPr>
            <p:ph type="ctrTitle"/>
          </p:nvPr>
        </p:nvSpPr>
        <p:spPr>
          <a:xfrm>
            <a:off x="685800" y="1196753"/>
            <a:ext cx="7772400" cy="2403698"/>
          </a:xfrm>
        </p:spPr>
        <p:txBody>
          <a:bodyPr>
            <a:normAutofit/>
          </a:bodyPr>
          <a:lstStyle/>
          <a:p>
            <a:r>
              <a:rPr lang="fr-FR" b="1" dirty="0" smtClean="0">
                <a:solidFill>
                  <a:srgbClr val="00B050"/>
                </a:solidFill>
                <a:latin typeface="Arial Narrow" pitchFamily="34" charset="0"/>
              </a:rPr>
              <a:t>CHM CAMEROUN </a:t>
            </a:r>
            <a:br>
              <a:rPr lang="fr-FR" b="1" dirty="0" smtClean="0">
                <a:solidFill>
                  <a:srgbClr val="00B050"/>
                </a:solidFill>
                <a:latin typeface="Arial Narrow" pitchFamily="34" charset="0"/>
              </a:rPr>
            </a:br>
            <a:r>
              <a:rPr lang="fr-FR" sz="3600" b="1" dirty="0" smtClean="0">
                <a:solidFill>
                  <a:srgbClr val="00B050"/>
                </a:solidFill>
                <a:latin typeface="Arial Narrow" pitchFamily="34" charset="0"/>
              </a:rPr>
              <a:t>REALISATIONS APRES MARRAKECH 2014</a:t>
            </a:r>
            <a:endParaRPr lang="fr-FR" sz="3600" b="1" dirty="0">
              <a:solidFill>
                <a:srgbClr val="00B050"/>
              </a:solidFill>
              <a:latin typeface="Arial Narrow" pitchFamily="34" charset="0"/>
            </a:endParaRPr>
          </a:p>
        </p:txBody>
      </p:sp>
      <p:sp>
        <p:nvSpPr>
          <p:cNvPr id="6" name="Rectangle 5"/>
          <p:cNvSpPr/>
          <p:nvPr/>
        </p:nvSpPr>
        <p:spPr>
          <a:xfrm>
            <a:off x="1928794" y="4214818"/>
            <a:ext cx="5214974" cy="1384995"/>
          </a:xfrm>
          <a:prstGeom prst="rect">
            <a:avLst/>
          </a:prstGeom>
        </p:spPr>
        <p:txBody>
          <a:bodyPr wrap="square">
            <a:spAutoFit/>
          </a:bodyPr>
          <a:lstStyle/>
          <a:p>
            <a:pPr algn="ctr"/>
            <a:r>
              <a:rPr lang="fr-FR" sz="2800" dirty="0" smtClean="0">
                <a:solidFill>
                  <a:schemeClr val="bg1"/>
                </a:solidFill>
              </a:rPr>
              <a:t>Par NTEP Rigobert</a:t>
            </a:r>
          </a:p>
          <a:p>
            <a:pPr algn="ctr"/>
            <a:r>
              <a:rPr lang="fr-FR" sz="2800" dirty="0" smtClean="0">
                <a:solidFill>
                  <a:schemeClr val="bg1"/>
                </a:solidFill>
              </a:rPr>
              <a:t>Point Focal CHM Cameroun</a:t>
            </a:r>
          </a:p>
          <a:p>
            <a:pPr algn="ctr"/>
            <a:r>
              <a:rPr lang="fr-FR" sz="2800" dirty="0" smtClean="0">
                <a:solidFill>
                  <a:schemeClr val="bg1"/>
                </a:solidFill>
              </a:rPr>
              <a:t>Buea, mai 2014</a:t>
            </a:r>
            <a:endParaRPr lang="fr-FR" sz="28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4348" y="285729"/>
            <a:ext cx="7643866" cy="954107"/>
          </a:xfrm>
          <a:prstGeom prst="rect">
            <a:avLst/>
          </a:prstGeom>
          <a:noFill/>
        </p:spPr>
        <p:txBody>
          <a:bodyPr wrap="square" rtlCol="0">
            <a:spAutoFit/>
          </a:bodyPr>
          <a:lstStyle/>
          <a:p>
            <a:pPr lvl="0" algn="ctr"/>
            <a:r>
              <a:rPr lang="fr-FR" sz="2800" b="1" dirty="0" smtClean="0"/>
              <a:t>III. ACTIVITES AVEC LE PF CBD</a:t>
            </a:r>
            <a:endParaRPr lang="fr-FR" sz="2800" dirty="0" smtClean="0"/>
          </a:p>
          <a:p>
            <a:endParaRPr lang="fr-FR" sz="2800" dirty="0"/>
          </a:p>
        </p:txBody>
      </p:sp>
      <p:sp>
        <p:nvSpPr>
          <p:cNvPr id="3" name="ZoneTexte 2"/>
          <p:cNvSpPr txBox="1"/>
          <p:nvPr/>
        </p:nvSpPr>
        <p:spPr>
          <a:xfrm>
            <a:off x="395536" y="1628800"/>
            <a:ext cx="8604448" cy="4401205"/>
          </a:xfrm>
          <a:prstGeom prst="rect">
            <a:avLst/>
          </a:prstGeom>
          <a:noFill/>
        </p:spPr>
        <p:txBody>
          <a:bodyPr wrap="square" rtlCol="0">
            <a:spAutoFit/>
          </a:bodyPr>
          <a:lstStyle/>
          <a:p>
            <a:pPr>
              <a:lnSpc>
                <a:spcPct val="200000"/>
              </a:lnSpc>
            </a:pPr>
            <a:r>
              <a:rPr lang="fr-FR" sz="2800" dirty="0" smtClean="0"/>
              <a:t>Le PF CHM a été associé en aval </a:t>
            </a:r>
            <a:r>
              <a:rPr lang="fr-FR" sz="2800" dirty="0" smtClean="0"/>
              <a:t>à la finalisation des travaux sur  </a:t>
            </a:r>
            <a:r>
              <a:rPr lang="fr-FR" sz="2800" dirty="0" smtClean="0"/>
              <a:t>:</a:t>
            </a:r>
          </a:p>
          <a:p>
            <a:pPr>
              <a:lnSpc>
                <a:spcPct val="200000"/>
              </a:lnSpc>
              <a:buFont typeface="Wingdings" pitchFamily="2" charset="2"/>
              <a:buChar char="ü"/>
            </a:pPr>
            <a:r>
              <a:rPr lang="fr-FR" sz="2800" dirty="0" smtClean="0"/>
              <a:t>Etat de la mise en œuvre nationale des objectifs d’</a:t>
            </a:r>
            <a:r>
              <a:rPr lang="fr-FR" sz="2800" dirty="0" err="1" smtClean="0"/>
              <a:t>Aïchi</a:t>
            </a:r>
            <a:r>
              <a:rPr lang="fr-FR" sz="2800" dirty="0" smtClean="0"/>
              <a:t> </a:t>
            </a:r>
          </a:p>
          <a:p>
            <a:pPr>
              <a:lnSpc>
                <a:spcPct val="200000"/>
              </a:lnSpc>
              <a:buFont typeface="Wingdings" pitchFamily="2" charset="2"/>
              <a:buChar char="ü"/>
            </a:pPr>
            <a:r>
              <a:rPr lang="fr-FR" sz="2800" dirty="0" smtClean="0"/>
              <a:t>Validation du 5</a:t>
            </a:r>
            <a:r>
              <a:rPr lang="fr-FR" sz="2800" baseline="30000" dirty="0" smtClean="0"/>
              <a:t>ème</a:t>
            </a:r>
            <a:r>
              <a:rPr lang="fr-FR" sz="2800" dirty="0" smtClean="0"/>
              <a:t> rapport national</a:t>
            </a:r>
          </a:p>
          <a:p>
            <a:pPr>
              <a:lnSpc>
                <a:spcPct val="200000"/>
              </a:lnSpc>
              <a:buFont typeface="Wingdings" pitchFamily="2" charset="2"/>
              <a:buChar char="ü"/>
            </a:pPr>
            <a:r>
              <a:rPr lang="fr-FR" sz="2800" dirty="0" smtClean="0"/>
              <a:t>Révision du NBSAP</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85720" y="1285860"/>
            <a:ext cx="8501122" cy="1477328"/>
          </a:xfrm>
          <a:prstGeom prst="rect">
            <a:avLst/>
          </a:prstGeom>
          <a:noFill/>
        </p:spPr>
        <p:txBody>
          <a:bodyPr wrap="square" rtlCol="0">
            <a:spAutoFit/>
          </a:bodyPr>
          <a:lstStyle/>
          <a:p>
            <a:pPr algn="just"/>
            <a:r>
              <a:rPr lang="fr-FR" dirty="0" smtClean="0"/>
              <a:t>      Sur </a:t>
            </a:r>
            <a:r>
              <a:rPr lang="fr-FR" dirty="0"/>
              <a:t>le plan national, le CHM Cameroun doit mener une campagne de sensibilisation dans les zones de production des informations (les universités, les centres de recherche, etc.). Cette sensibilisation peut se faire à travers la proposition des thèmes sur lesquels il souhaiterait avoir des données et en octroyant des bourses à certains chercheurs avec obligation de diffuser le résultat de leur recherche sur le site web du CHM Cameroun.</a:t>
            </a:r>
          </a:p>
        </p:txBody>
      </p:sp>
      <p:sp>
        <p:nvSpPr>
          <p:cNvPr id="3" name="ZoneTexte 2"/>
          <p:cNvSpPr txBox="1"/>
          <p:nvPr/>
        </p:nvSpPr>
        <p:spPr>
          <a:xfrm>
            <a:off x="428596" y="3429000"/>
            <a:ext cx="8286808" cy="2862322"/>
          </a:xfrm>
          <a:prstGeom prst="rect">
            <a:avLst/>
          </a:prstGeom>
          <a:noFill/>
        </p:spPr>
        <p:txBody>
          <a:bodyPr wrap="square" rtlCol="0">
            <a:spAutoFit/>
          </a:bodyPr>
          <a:lstStyle/>
          <a:p>
            <a:pPr algn="just"/>
            <a:r>
              <a:rPr lang="fr-FR" dirty="0" smtClean="0"/>
              <a:t>     Au </a:t>
            </a:r>
            <a:r>
              <a:rPr lang="fr-FR" dirty="0"/>
              <a:t>vu de son budget de fonctionnement très réduit, le CHM Cameroun ne dispose pas de moyen suffisant pour soutenir la recherche qui est une source importante d’approvisionnement en information fiable. Pour y parvenir le CHM Cameroun devra compter sur les financements octroyés par ses partenaires </a:t>
            </a:r>
            <a:r>
              <a:rPr lang="fr-FR" dirty="0" smtClean="0"/>
              <a:t>nationaux et internationaux. </a:t>
            </a:r>
          </a:p>
          <a:p>
            <a:pPr algn="just"/>
            <a:endParaRPr lang="fr-FR" dirty="0" smtClean="0"/>
          </a:p>
          <a:p>
            <a:pPr algn="just"/>
            <a:r>
              <a:rPr lang="fr-FR" dirty="0" smtClean="0"/>
              <a:t>Il </a:t>
            </a:r>
            <a:r>
              <a:rPr lang="fr-FR" dirty="0"/>
              <a:t>faudra par ailleurs renforcer les capacités de l’équipe du secrétariat technique sur la production en interne des documents et documentaires sur la biodiversité du Cameroun.</a:t>
            </a:r>
          </a:p>
          <a:p>
            <a:endParaRPr lang="fr-FR" dirty="0"/>
          </a:p>
        </p:txBody>
      </p:sp>
      <p:pic>
        <p:nvPicPr>
          <p:cNvPr id="23554" name="Picture 2"/>
          <p:cNvPicPr>
            <a:picLocks noChangeAspect="1" noChangeArrowheads="1"/>
          </p:cNvPicPr>
          <p:nvPr/>
        </p:nvPicPr>
        <p:blipFill>
          <a:blip r:embed="rId2" cstate="print"/>
          <a:srcRect/>
          <a:stretch>
            <a:fillRect/>
          </a:stretch>
        </p:blipFill>
        <p:spPr bwMode="auto">
          <a:xfrm>
            <a:off x="6715140" y="142852"/>
            <a:ext cx="1214446" cy="107157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28596" y="2143116"/>
            <a:ext cx="8072494" cy="1938992"/>
          </a:xfrm>
          <a:prstGeom prst="rect">
            <a:avLst/>
          </a:prstGeom>
          <a:noFill/>
        </p:spPr>
        <p:txBody>
          <a:bodyPr wrap="square" rtlCol="0">
            <a:spAutoFit/>
          </a:bodyPr>
          <a:lstStyle/>
          <a:p>
            <a:pPr algn="ctr"/>
            <a:r>
              <a:rPr lang="fr-FR" sz="6000" b="1" dirty="0" smtClean="0"/>
              <a:t>MERCI POUR VOTRE ATTENTION</a:t>
            </a:r>
            <a:endParaRPr lang="fr-FR" sz="6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71472" y="116632"/>
            <a:ext cx="6088760" cy="1200329"/>
          </a:xfrm>
          <a:prstGeom prst="rect">
            <a:avLst/>
          </a:prstGeom>
          <a:noFill/>
        </p:spPr>
        <p:txBody>
          <a:bodyPr wrap="square" rtlCol="0">
            <a:spAutoFit/>
          </a:bodyPr>
          <a:lstStyle/>
          <a:p>
            <a:pPr lvl="0" algn="ctr"/>
            <a:r>
              <a:rPr lang="fr-FR" sz="3600" b="1" dirty="0" smtClean="0"/>
              <a:t>I. ACTIVITES MENEES</a:t>
            </a:r>
            <a:endParaRPr lang="fr-FR" sz="3600" dirty="0"/>
          </a:p>
          <a:p>
            <a:endParaRPr lang="fr-FR" sz="3600" dirty="0">
              <a:solidFill>
                <a:srgbClr val="00B050"/>
              </a:solidFill>
            </a:endParaRPr>
          </a:p>
        </p:txBody>
      </p:sp>
      <p:pic>
        <p:nvPicPr>
          <p:cNvPr id="5124" name="Picture 4"/>
          <p:cNvPicPr>
            <a:picLocks noChangeAspect="1" noChangeArrowheads="1"/>
          </p:cNvPicPr>
          <p:nvPr/>
        </p:nvPicPr>
        <p:blipFill>
          <a:blip r:embed="rId2" cstate="print"/>
          <a:srcRect/>
          <a:stretch>
            <a:fillRect/>
          </a:stretch>
        </p:blipFill>
        <p:spPr bwMode="auto">
          <a:xfrm>
            <a:off x="7143768" y="357166"/>
            <a:ext cx="1362078" cy="1285884"/>
          </a:xfrm>
          <a:prstGeom prst="rect">
            <a:avLst/>
          </a:prstGeom>
          <a:noFill/>
          <a:ln w="9525">
            <a:noFill/>
            <a:miter lim="800000"/>
            <a:headEnd/>
            <a:tailEnd/>
          </a:ln>
          <a:effectLst/>
        </p:spPr>
      </p:pic>
      <p:sp>
        <p:nvSpPr>
          <p:cNvPr id="6" name="Rectangle 5"/>
          <p:cNvSpPr/>
          <p:nvPr/>
        </p:nvSpPr>
        <p:spPr>
          <a:xfrm>
            <a:off x="323528" y="1700808"/>
            <a:ext cx="8496944" cy="4247317"/>
          </a:xfrm>
          <a:prstGeom prst="rect">
            <a:avLst/>
          </a:prstGeom>
        </p:spPr>
        <p:txBody>
          <a:bodyPr wrap="square">
            <a:spAutoFit/>
          </a:bodyPr>
          <a:lstStyle/>
          <a:p>
            <a:pPr algn="just"/>
            <a:r>
              <a:rPr lang="fr-BE" sz="3000" b="1" dirty="0" smtClean="0"/>
              <a:t>1-</a:t>
            </a:r>
            <a:r>
              <a:rPr lang="fr-BE" sz="3000" dirty="0" smtClean="0"/>
              <a:t> Finalisation d’un projet en cours</a:t>
            </a:r>
          </a:p>
          <a:p>
            <a:pPr algn="just"/>
            <a:r>
              <a:rPr lang="fr-BE" sz="3000" dirty="0" smtClean="0"/>
              <a:t>E</a:t>
            </a:r>
            <a:r>
              <a:rPr lang="fr-FR" sz="3000" dirty="0" smtClean="0"/>
              <a:t>tude de référence des indicateurs de sensibilisation, de communication et d’engagement du public à l’égard de la biodiversité au Cameroun </a:t>
            </a:r>
          </a:p>
          <a:p>
            <a:pPr algn="just"/>
            <a:r>
              <a:rPr lang="fr-FR" sz="3000" dirty="0" smtClean="0"/>
              <a:t>(</a:t>
            </a:r>
            <a:r>
              <a:rPr lang="fr-FR" sz="3000" i="1" dirty="0" smtClean="0"/>
              <a:t>menée avec le concours d’une OSC partenaire locale </a:t>
            </a:r>
            <a:r>
              <a:rPr lang="fr-FR" sz="3000" i="1" dirty="0" err="1" smtClean="0"/>
              <a:t>EnviroProtect</a:t>
            </a:r>
            <a:r>
              <a:rPr lang="fr-FR" sz="3000" i="1" dirty="0" smtClean="0"/>
              <a:t> </a:t>
            </a:r>
            <a:r>
              <a:rPr lang="fr-FR" sz="3000" dirty="0" smtClean="0"/>
              <a:t>).</a:t>
            </a:r>
          </a:p>
          <a:p>
            <a:pPr algn="just"/>
            <a:r>
              <a:rPr lang="de-DE" sz="3000" dirty="0" err="1" smtClean="0"/>
              <a:t>Document</a:t>
            </a:r>
            <a:r>
              <a:rPr lang="de-DE" sz="3000" dirty="0" smtClean="0"/>
              <a:t> disponible </a:t>
            </a:r>
            <a:r>
              <a:rPr lang="de-DE" sz="3000" dirty="0" err="1" smtClean="0"/>
              <a:t>sur</a:t>
            </a:r>
            <a:r>
              <a:rPr lang="de-DE" sz="3000" dirty="0" smtClean="0"/>
              <a:t> le </a:t>
            </a:r>
            <a:r>
              <a:rPr lang="de-DE" sz="3000" dirty="0" err="1" smtClean="0"/>
              <a:t>site</a:t>
            </a:r>
            <a:r>
              <a:rPr lang="de-DE" sz="3000" dirty="0" smtClean="0"/>
              <a:t> web du CHM </a:t>
            </a:r>
            <a:r>
              <a:rPr lang="de-DE" sz="3000" dirty="0" err="1" smtClean="0"/>
              <a:t>Cameroon</a:t>
            </a:r>
            <a:r>
              <a:rPr lang="de-DE" sz="3000" dirty="0" smtClean="0"/>
              <a:t>.</a:t>
            </a:r>
            <a:endParaRPr lang="fr-FR" sz="3000" dirty="0" smtClean="0"/>
          </a:p>
          <a:p>
            <a:endParaRPr lang="fr-FR"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71472" y="116632"/>
            <a:ext cx="6088760" cy="1200329"/>
          </a:xfrm>
          <a:prstGeom prst="rect">
            <a:avLst/>
          </a:prstGeom>
          <a:noFill/>
        </p:spPr>
        <p:txBody>
          <a:bodyPr wrap="square" rtlCol="0">
            <a:spAutoFit/>
          </a:bodyPr>
          <a:lstStyle/>
          <a:p>
            <a:pPr lvl="0" algn="ctr"/>
            <a:r>
              <a:rPr lang="fr-FR" sz="3600" b="1" dirty="0" smtClean="0"/>
              <a:t>I. ACTIVITES MENEES</a:t>
            </a:r>
            <a:endParaRPr lang="fr-FR" sz="3600" dirty="0"/>
          </a:p>
          <a:p>
            <a:endParaRPr lang="fr-FR" sz="3600" dirty="0">
              <a:solidFill>
                <a:srgbClr val="00B050"/>
              </a:solidFill>
            </a:endParaRPr>
          </a:p>
        </p:txBody>
      </p:sp>
      <p:sp>
        <p:nvSpPr>
          <p:cNvPr id="6" name="Rectangle 5"/>
          <p:cNvSpPr/>
          <p:nvPr/>
        </p:nvSpPr>
        <p:spPr>
          <a:xfrm>
            <a:off x="323528" y="836713"/>
            <a:ext cx="8496944" cy="2800767"/>
          </a:xfrm>
          <a:prstGeom prst="rect">
            <a:avLst/>
          </a:prstGeom>
        </p:spPr>
        <p:txBody>
          <a:bodyPr wrap="square">
            <a:spAutoFit/>
          </a:bodyPr>
          <a:lstStyle/>
          <a:p>
            <a:pPr algn="just"/>
            <a:r>
              <a:rPr lang="fr-BE" sz="2800" b="1" dirty="0" smtClean="0"/>
              <a:t>2-</a:t>
            </a:r>
            <a:r>
              <a:rPr lang="fr-BE" sz="2800" dirty="0" smtClean="0"/>
              <a:t> Formation sous-régionale des gestionnaires des CHM</a:t>
            </a:r>
          </a:p>
          <a:p>
            <a:r>
              <a:rPr lang="fr-FR" sz="2800" dirty="0" smtClean="0"/>
              <a:t>de la CBD du Cameroun-Congo-Gabon-Tchad  et de 4 OSC nationales</a:t>
            </a:r>
          </a:p>
          <a:p>
            <a:endParaRPr lang="fr-FR" sz="800" dirty="0" smtClean="0"/>
          </a:p>
          <a:p>
            <a:r>
              <a:rPr lang="fr-FR" sz="2800" b="1" dirty="0" smtClean="0"/>
              <a:t>3-</a:t>
            </a:r>
            <a:r>
              <a:rPr lang="fr-FR" sz="2800" dirty="0" smtClean="0"/>
              <a:t> Suivi post-formation des OSC partenaires formées </a:t>
            </a:r>
          </a:p>
          <a:p>
            <a:endParaRPr lang="fr-FR" sz="2800" dirty="0" smtClean="0"/>
          </a:p>
          <a:p>
            <a:endParaRPr lang="fr-FR" sz="2800" dirty="0" smtClean="0"/>
          </a:p>
        </p:txBody>
      </p:sp>
      <p:pic>
        <p:nvPicPr>
          <p:cNvPr id="7" name="Image 6" descr="C:\Users\TNana\AppData\Local\Microsoft\Windows\Temporary Internet Files\Content.Word\P1130078.jpg"/>
          <p:cNvPicPr/>
          <p:nvPr/>
        </p:nvPicPr>
        <p:blipFill>
          <a:blip r:embed="rId2" cstate="print"/>
          <a:srcRect/>
          <a:stretch>
            <a:fillRect/>
          </a:stretch>
        </p:blipFill>
        <p:spPr bwMode="auto">
          <a:xfrm>
            <a:off x="3635896" y="3140968"/>
            <a:ext cx="5040560" cy="342126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71472" y="116632"/>
            <a:ext cx="6088760" cy="830997"/>
          </a:xfrm>
          <a:prstGeom prst="rect">
            <a:avLst/>
          </a:prstGeom>
          <a:noFill/>
        </p:spPr>
        <p:txBody>
          <a:bodyPr wrap="square" rtlCol="0">
            <a:spAutoFit/>
          </a:bodyPr>
          <a:lstStyle/>
          <a:p>
            <a:pPr lvl="0" algn="ctr"/>
            <a:r>
              <a:rPr lang="fr-FR" sz="2800" b="1" dirty="0" smtClean="0"/>
              <a:t>I. ACTIVITES MENEES</a:t>
            </a:r>
            <a:endParaRPr lang="fr-FR" sz="2800" dirty="0"/>
          </a:p>
          <a:p>
            <a:endParaRPr lang="fr-FR" sz="2000" dirty="0">
              <a:solidFill>
                <a:srgbClr val="00B050"/>
              </a:solidFill>
            </a:endParaRPr>
          </a:p>
        </p:txBody>
      </p:sp>
      <p:pic>
        <p:nvPicPr>
          <p:cNvPr id="1026" name="Picture 2"/>
          <p:cNvPicPr>
            <a:picLocks noChangeAspect="1" noChangeArrowheads="1"/>
          </p:cNvPicPr>
          <p:nvPr/>
        </p:nvPicPr>
        <p:blipFill>
          <a:blip r:embed="rId2" cstate="print"/>
          <a:srcRect/>
          <a:stretch>
            <a:fillRect/>
          </a:stretch>
        </p:blipFill>
        <p:spPr bwMode="auto">
          <a:xfrm>
            <a:off x="504504" y="2420888"/>
            <a:ext cx="4049426" cy="4320480"/>
          </a:xfrm>
          <a:prstGeom prst="rect">
            <a:avLst/>
          </a:prstGeom>
          <a:noFill/>
          <a:ln w="9525">
            <a:noFill/>
            <a:miter lim="800000"/>
            <a:headEnd/>
            <a:tailEnd/>
          </a:ln>
          <a:effectLst/>
        </p:spPr>
      </p:pic>
      <p:sp>
        <p:nvSpPr>
          <p:cNvPr id="6" name="Rectangle 5"/>
          <p:cNvSpPr/>
          <p:nvPr/>
        </p:nvSpPr>
        <p:spPr>
          <a:xfrm>
            <a:off x="179512" y="764704"/>
            <a:ext cx="6624736" cy="1785104"/>
          </a:xfrm>
          <a:prstGeom prst="rect">
            <a:avLst/>
          </a:prstGeom>
        </p:spPr>
        <p:txBody>
          <a:bodyPr wrap="square">
            <a:spAutoFit/>
          </a:bodyPr>
          <a:lstStyle/>
          <a:p>
            <a:r>
              <a:rPr lang="fr-BE" sz="2400" b="1" dirty="0" smtClean="0"/>
              <a:t>4-</a:t>
            </a:r>
            <a:r>
              <a:rPr lang="fr-BE" sz="2400" dirty="0" smtClean="0"/>
              <a:t> Sensibilisation et éducation du public sur l’importance de l’eau dans la gestion des ressources de la biodiversité au Cameroun </a:t>
            </a:r>
            <a:r>
              <a:rPr lang="fr-FR" sz="2000" dirty="0" smtClean="0"/>
              <a:t>(</a:t>
            </a:r>
            <a:r>
              <a:rPr lang="fr-FR" sz="2000" i="1" dirty="0" smtClean="0"/>
              <a:t>menée avec le concours d’une OSC partenaire locale </a:t>
            </a:r>
            <a:r>
              <a:rPr lang="fr-FR" sz="2000" i="1" dirty="0" err="1" smtClean="0"/>
              <a:t>EnviroProtect</a:t>
            </a:r>
            <a:r>
              <a:rPr lang="fr-FR" sz="2000" i="1" dirty="0" smtClean="0"/>
              <a:t> </a:t>
            </a:r>
            <a:r>
              <a:rPr lang="fr-FR" sz="2000" dirty="0" smtClean="0"/>
              <a:t>)</a:t>
            </a:r>
          </a:p>
          <a:p>
            <a:endParaRPr lang="fr-FR" dirty="0"/>
          </a:p>
        </p:txBody>
      </p:sp>
      <p:pic>
        <p:nvPicPr>
          <p:cNvPr id="2050" name="Picture 2"/>
          <p:cNvPicPr>
            <a:picLocks noChangeAspect="1" noChangeArrowheads="1"/>
          </p:cNvPicPr>
          <p:nvPr/>
        </p:nvPicPr>
        <p:blipFill>
          <a:blip r:embed="rId3" cstate="print"/>
          <a:srcRect/>
          <a:stretch>
            <a:fillRect/>
          </a:stretch>
        </p:blipFill>
        <p:spPr bwMode="auto">
          <a:xfrm>
            <a:off x="6804248" y="188641"/>
            <a:ext cx="2160240" cy="3312368"/>
          </a:xfrm>
          <a:prstGeom prst="rect">
            <a:avLst/>
          </a:prstGeom>
          <a:noFill/>
          <a:ln w="9525">
            <a:noFill/>
            <a:miter lim="800000"/>
            <a:headEnd/>
            <a:tailEnd/>
          </a:ln>
          <a:effectLst/>
        </p:spPr>
      </p:pic>
      <p:sp>
        <p:nvSpPr>
          <p:cNvPr id="7" name="ZoneTexte 6"/>
          <p:cNvSpPr txBox="1"/>
          <p:nvPr/>
        </p:nvSpPr>
        <p:spPr>
          <a:xfrm>
            <a:off x="5292080" y="3933056"/>
            <a:ext cx="3456384" cy="1938992"/>
          </a:xfrm>
          <a:prstGeom prst="rect">
            <a:avLst/>
          </a:prstGeom>
          <a:noFill/>
        </p:spPr>
        <p:txBody>
          <a:bodyPr wrap="square" rtlCol="0">
            <a:spAutoFit/>
          </a:bodyPr>
          <a:lstStyle/>
          <a:p>
            <a:r>
              <a:rPr lang="fr-FR" sz="2400" b="1" dirty="0" smtClean="0"/>
              <a:t>Résultats:</a:t>
            </a:r>
          </a:p>
          <a:p>
            <a:pPr>
              <a:buFont typeface="Arial" pitchFamily="34" charset="0"/>
              <a:buChar char="•"/>
            </a:pPr>
            <a:r>
              <a:rPr lang="fr-FR" sz="2400" dirty="0" smtClean="0"/>
              <a:t>Tenue de 2 ateliers de sensibilisation</a:t>
            </a:r>
          </a:p>
          <a:p>
            <a:pPr>
              <a:buFont typeface="Arial" pitchFamily="34" charset="0"/>
              <a:buChar char="•"/>
            </a:pPr>
            <a:r>
              <a:rPr lang="fr-FR" sz="2400" dirty="0" smtClean="0"/>
              <a:t>Production d’un guide de bonnes pratiques</a:t>
            </a: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4348" y="285728"/>
            <a:ext cx="7643866" cy="954107"/>
          </a:xfrm>
          <a:prstGeom prst="rect">
            <a:avLst/>
          </a:prstGeom>
          <a:noFill/>
        </p:spPr>
        <p:txBody>
          <a:bodyPr wrap="square" rtlCol="0">
            <a:spAutoFit/>
          </a:bodyPr>
          <a:lstStyle/>
          <a:p>
            <a:pPr lvl="0" algn="ctr"/>
            <a:r>
              <a:rPr lang="fr-FR" sz="2800" b="1" dirty="0" smtClean="0"/>
              <a:t>I. ACTIVITES MENEES</a:t>
            </a:r>
            <a:endParaRPr lang="fr-FR" sz="2800" dirty="0" smtClean="0"/>
          </a:p>
          <a:p>
            <a:endParaRPr lang="fr-FR" sz="2800" dirty="0"/>
          </a:p>
        </p:txBody>
      </p:sp>
      <p:sp>
        <p:nvSpPr>
          <p:cNvPr id="3" name="ZoneTexte 2"/>
          <p:cNvSpPr txBox="1"/>
          <p:nvPr/>
        </p:nvSpPr>
        <p:spPr>
          <a:xfrm>
            <a:off x="395536" y="4586352"/>
            <a:ext cx="6984776" cy="1938992"/>
          </a:xfrm>
          <a:prstGeom prst="rect">
            <a:avLst/>
          </a:prstGeom>
          <a:noFill/>
        </p:spPr>
        <p:txBody>
          <a:bodyPr wrap="square" rtlCol="0">
            <a:spAutoFit/>
          </a:bodyPr>
          <a:lstStyle/>
          <a:p>
            <a:pPr algn="just"/>
            <a:r>
              <a:rPr lang="fr-FR" sz="2800" b="1" dirty="0" smtClean="0"/>
              <a:t>6</a:t>
            </a:r>
            <a:r>
              <a:rPr lang="fr-FR" sz="2800" dirty="0" smtClean="0"/>
              <a:t>- Missions de déploiement dans les dix Régions avec des séances de travail explicatives </a:t>
            </a:r>
            <a:r>
              <a:rPr lang="fr-FR" sz="2400" i="1" dirty="0" smtClean="0"/>
              <a:t>(financement MINEPDED)</a:t>
            </a:r>
          </a:p>
          <a:p>
            <a:pPr algn="just"/>
            <a:endParaRPr lang="fr-FR" dirty="0" smtClean="0"/>
          </a:p>
          <a:p>
            <a:pPr algn="just"/>
            <a:endParaRPr lang="fr-FR" dirty="0"/>
          </a:p>
        </p:txBody>
      </p:sp>
      <p:sp>
        <p:nvSpPr>
          <p:cNvPr id="6" name="ZoneTexte 5"/>
          <p:cNvSpPr txBox="1"/>
          <p:nvPr/>
        </p:nvSpPr>
        <p:spPr>
          <a:xfrm>
            <a:off x="6084168" y="1988840"/>
            <a:ext cx="2592288" cy="369332"/>
          </a:xfrm>
          <a:prstGeom prst="rect">
            <a:avLst/>
          </a:prstGeom>
          <a:noFill/>
        </p:spPr>
        <p:txBody>
          <a:bodyPr wrap="square" rtlCol="0">
            <a:spAutoFit/>
          </a:bodyPr>
          <a:lstStyle/>
          <a:p>
            <a:endParaRPr lang="fr-FR" dirty="0"/>
          </a:p>
        </p:txBody>
      </p:sp>
      <p:pic>
        <p:nvPicPr>
          <p:cNvPr id="8" name="Image 7"/>
          <p:cNvPicPr/>
          <p:nvPr/>
        </p:nvPicPr>
        <p:blipFill>
          <a:blip r:embed="rId2" cstate="print"/>
          <a:srcRect l="49682" t="24011" r="26787" b="14689"/>
          <a:stretch>
            <a:fillRect/>
          </a:stretch>
        </p:blipFill>
        <p:spPr bwMode="auto">
          <a:xfrm>
            <a:off x="251520" y="836712"/>
            <a:ext cx="2448272" cy="3528392"/>
          </a:xfrm>
          <a:prstGeom prst="rect">
            <a:avLst/>
          </a:prstGeom>
          <a:noFill/>
          <a:ln w="9525">
            <a:noFill/>
            <a:miter lim="800000"/>
            <a:headEnd/>
            <a:tailEnd/>
          </a:ln>
        </p:spPr>
      </p:pic>
      <p:sp>
        <p:nvSpPr>
          <p:cNvPr id="9" name="ZoneTexte 8"/>
          <p:cNvSpPr txBox="1"/>
          <p:nvPr/>
        </p:nvSpPr>
        <p:spPr>
          <a:xfrm>
            <a:off x="2915816" y="1283276"/>
            <a:ext cx="5976664" cy="1754326"/>
          </a:xfrm>
          <a:prstGeom prst="rect">
            <a:avLst/>
          </a:prstGeom>
          <a:noFill/>
        </p:spPr>
        <p:txBody>
          <a:bodyPr wrap="square" rtlCol="0">
            <a:spAutoFit/>
          </a:bodyPr>
          <a:lstStyle/>
          <a:p>
            <a:r>
              <a:rPr lang="fr-FR" sz="2800" b="1" dirty="0" smtClean="0"/>
              <a:t>5</a:t>
            </a:r>
            <a:r>
              <a:rPr lang="fr-FR" sz="2800" dirty="0" smtClean="0"/>
              <a:t>- Elaboration des outils (brochures et dépliants) de promotion du CHM Cameroun et de son site web </a:t>
            </a:r>
            <a:r>
              <a:rPr lang="fr-FR" sz="2400" dirty="0" smtClean="0"/>
              <a:t>(</a:t>
            </a:r>
            <a:r>
              <a:rPr lang="fr-FR" sz="2400" i="1" dirty="0" smtClean="0"/>
              <a:t>financement belge</a:t>
            </a:r>
            <a:r>
              <a:rPr lang="fr-FR" sz="2400" dirty="0" smtClean="0"/>
              <a:t>)</a:t>
            </a:r>
          </a:p>
        </p:txBody>
      </p:sp>
      <p:pic>
        <p:nvPicPr>
          <p:cNvPr id="11" name="Image 10"/>
          <p:cNvPicPr/>
          <p:nvPr/>
        </p:nvPicPr>
        <p:blipFill>
          <a:blip r:embed="rId3" cstate="print"/>
          <a:srcRect l="69584" t="24011" r="13745" b="22034"/>
          <a:stretch>
            <a:fillRect/>
          </a:stretch>
        </p:blipFill>
        <p:spPr bwMode="auto">
          <a:xfrm>
            <a:off x="7596336" y="3501008"/>
            <a:ext cx="1296144" cy="295232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267744" y="1126485"/>
            <a:ext cx="4572032" cy="646331"/>
          </a:xfrm>
          <a:prstGeom prst="rect">
            <a:avLst/>
          </a:prstGeom>
          <a:noFill/>
        </p:spPr>
        <p:txBody>
          <a:bodyPr wrap="square" rtlCol="0">
            <a:spAutoFit/>
          </a:bodyPr>
          <a:lstStyle/>
          <a:p>
            <a:pPr algn="ctr"/>
            <a:r>
              <a:rPr lang="fr-FR" b="1" dirty="0">
                <a:solidFill>
                  <a:schemeClr val="accent6">
                    <a:lumMod val="60000"/>
                    <a:lumOff val="40000"/>
                  </a:schemeClr>
                </a:solidFill>
              </a:rPr>
              <a:t>Entre le 01 mars 2014 et le 25 avril 2014</a:t>
            </a:r>
            <a:endParaRPr lang="fr-FR" dirty="0">
              <a:solidFill>
                <a:schemeClr val="accent6">
                  <a:lumMod val="60000"/>
                  <a:lumOff val="40000"/>
                </a:schemeClr>
              </a:solidFill>
            </a:endParaRPr>
          </a:p>
          <a:p>
            <a:pPr algn="ctr"/>
            <a:endParaRPr lang="fr-FR" dirty="0"/>
          </a:p>
        </p:txBody>
      </p:sp>
      <p:sp>
        <p:nvSpPr>
          <p:cNvPr id="4" name="ZoneTexte 3"/>
          <p:cNvSpPr txBox="1"/>
          <p:nvPr/>
        </p:nvSpPr>
        <p:spPr>
          <a:xfrm>
            <a:off x="857224" y="1071546"/>
            <a:ext cx="5643602" cy="369332"/>
          </a:xfrm>
          <a:prstGeom prst="rect">
            <a:avLst/>
          </a:prstGeom>
          <a:noFill/>
        </p:spPr>
        <p:txBody>
          <a:bodyPr wrap="square" rtlCol="0">
            <a:spAutoFit/>
          </a:bodyPr>
          <a:lstStyle/>
          <a:p>
            <a:endParaRPr lang="fr-FR" dirty="0"/>
          </a:p>
        </p:txBody>
      </p:sp>
      <p:sp>
        <p:nvSpPr>
          <p:cNvPr id="5" name="ZoneTexte 4"/>
          <p:cNvSpPr txBox="1"/>
          <p:nvPr/>
        </p:nvSpPr>
        <p:spPr>
          <a:xfrm>
            <a:off x="428596" y="1331476"/>
            <a:ext cx="7500990" cy="369332"/>
          </a:xfrm>
          <a:prstGeom prst="rect">
            <a:avLst/>
          </a:prstGeom>
          <a:noFill/>
        </p:spPr>
        <p:txBody>
          <a:bodyPr wrap="square" rtlCol="0">
            <a:spAutoFit/>
          </a:bodyPr>
          <a:lstStyle/>
          <a:p>
            <a:endParaRPr lang="fr-FR" dirty="0"/>
          </a:p>
        </p:txBody>
      </p:sp>
      <p:graphicFrame>
        <p:nvGraphicFramePr>
          <p:cNvPr id="8" name="Tableau 7"/>
          <p:cNvGraphicFramePr>
            <a:graphicFrameLocks noGrp="1"/>
          </p:cNvGraphicFramePr>
          <p:nvPr/>
        </p:nvGraphicFramePr>
        <p:xfrm>
          <a:off x="1979712" y="1844824"/>
          <a:ext cx="5286412" cy="1472184"/>
        </p:xfrm>
        <a:graphic>
          <a:graphicData uri="http://schemas.openxmlformats.org/drawingml/2006/table">
            <a:tbl>
              <a:tblPr firstRow="1" bandRow="1">
                <a:tableStyleId>{5C22544A-7EE6-4342-B048-85BDC9FD1C3A}</a:tableStyleId>
              </a:tblPr>
              <a:tblGrid>
                <a:gridCol w="2759378"/>
                <a:gridCol w="2527034"/>
              </a:tblGrid>
              <a:tr h="174612">
                <a:tc>
                  <a:txBody>
                    <a:bodyPr/>
                    <a:lstStyle/>
                    <a:p>
                      <a:pPr algn="just">
                        <a:lnSpc>
                          <a:spcPct val="115000"/>
                        </a:lnSpc>
                        <a:spcAft>
                          <a:spcPts val="0"/>
                        </a:spcAft>
                        <a:tabLst>
                          <a:tab pos="914400" algn="l"/>
                        </a:tabLst>
                      </a:pPr>
                      <a:r>
                        <a:rPr lang="fr-FR" sz="1400" b="1" dirty="0">
                          <a:solidFill>
                            <a:schemeClr val="tx1"/>
                          </a:solidFill>
                          <a:latin typeface="Calibri"/>
                          <a:ea typeface="Calibri"/>
                          <a:cs typeface="Times New Roman"/>
                        </a:rPr>
                        <a:t>Visites :</a:t>
                      </a:r>
                      <a:endParaRPr lang="fr-FR" sz="1400" dirty="0">
                        <a:solidFill>
                          <a:schemeClr val="tx1"/>
                        </a:solidFill>
                        <a:latin typeface="Calibri"/>
                        <a:ea typeface="Calibri"/>
                        <a:cs typeface="Times New Roman"/>
                      </a:endParaRPr>
                    </a:p>
                  </a:txBody>
                  <a:tcPr marL="68580" marR="68580" marT="0" marB="0">
                    <a:solidFill>
                      <a:schemeClr val="tx2">
                        <a:lumMod val="20000"/>
                        <a:lumOff val="80000"/>
                      </a:schemeClr>
                    </a:solidFill>
                  </a:tcPr>
                </a:tc>
                <a:tc>
                  <a:txBody>
                    <a:bodyPr/>
                    <a:lstStyle/>
                    <a:p>
                      <a:pPr algn="just">
                        <a:lnSpc>
                          <a:spcPct val="115000"/>
                        </a:lnSpc>
                        <a:spcAft>
                          <a:spcPts val="0"/>
                        </a:spcAft>
                        <a:tabLst>
                          <a:tab pos="914400" algn="l"/>
                        </a:tabLst>
                      </a:pPr>
                      <a:r>
                        <a:rPr lang="fr-FR" sz="1400" dirty="0">
                          <a:solidFill>
                            <a:schemeClr val="tx1"/>
                          </a:solidFill>
                          <a:latin typeface="Calibri"/>
                          <a:ea typeface="Calibri"/>
                          <a:cs typeface="Times New Roman"/>
                        </a:rPr>
                        <a:t>660</a:t>
                      </a:r>
                    </a:p>
                  </a:txBody>
                  <a:tcPr marL="68580" marR="68580" marT="0" marB="0">
                    <a:solidFill>
                      <a:schemeClr val="tx2">
                        <a:lumMod val="20000"/>
                        <a:lumOff val="80000"/>
                      </a:schemeClr>
                    </a:solidFill>
                  </a:tcPr>
                </a:tc>
              </a:tr>
              <a:tr h="136005">
                <a:tc>
                  <a:txBody>
                    <a:bodyPr/>
                    <a:lstStyle/>
                    <a:p>
                      <a:pPr algn="just">
                        <a:lnSpc>
                          <a:spcPct val="115000"/>
                        </a:lnSpc>
                        <a:spcAft>
                          <a:spcPts val="0"/>
                        </a:spcAft>
                        <a:tabLst>
                          <a:tab pos="914400" algn="l"/>
                        </a:tabLst>
                      </a:pPr>
                      <a:r>
                        <a:rPr lang="fr-FR" sz="1400" b="1" dirty="0">
                          <a:latin typeface="Calibri"/>
                          <a:ea typeface="Calibri"/>
                          <a:cs typeface="Times New Roman"/>
                        </a:rPr>
                        <a:t>Pages vues :</a:t>
                      </a:r>
                      <a:endParaRPr lang="fr-FR" sz="1400" dirty="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dirty="0">
                          <a:latin typeface="Calibri"/>
                          <a:ea typeface="Calibri"/>
                          <a:cs typeface="Times New Roman"/>
                        </a:rPr>
                        <a:t>3,035</a:t>
                      </a:r>
                    </a:p>
                  </a:txBody>
                  <a:tcPr marL="68580" marR="68580" marT="0" marB="0"/>
                </a:tc>
              </a:tr>
              <a:tr h="240274">
                <a:tc>
                  <a:txBody>
                    <a:bodyPr/>
                    <a:lstStyle/>
                    <a:p>
                      <a:pPr algn="just">
                        <a:lnSpc>
                          <a:spcPct val="115000"/>
                        </a:lnSpc>
                        <a:spcAft>
                          <a:spcPts val="0"/>
                        </a:spcAft>
                        <a:tabLst>
                          <a:tab pos="914400" algn="l"/>
                        </a:tabLst>
                      </a:pPr>
                      <a:r>
                        <a:rPr lang="fr-FR" sz="1400" b="1" dirty="0">
                          <a:latin typeface="Calibri"/>
                          <a:ea typeface="Calibri"/>
                          <a:cs typeface="Times New Roman"/>
                        </a:rPr>
                        <a:t>Pages par visite :</a:t>
                      </a:r>
                      <a:endParaRPr lang="fr-FR" sz="1400" dirty="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a:latin typeface="Calibri"/>
                          <a:ea typeface="Calibri"/>
                          <a:cs typeface="Times New Roman"/>
                        </a:rPr>
                        <a:t>4.60</a:t>
                      </a:r>
                    </a:p>
                  </a:txBody>
                  <a:tcPr marL="68580" marR="68580" marT="0" marB="0"/>
                </a:tc>
              </a:tr>
              <a:tr h="214314">
                <a:tc>
                  <a:txBody>
                    <a:bodyPr/>
                    <a:lstStyle/>
                    <a:p>
                      <a:pPr algn="just">
                        <a:lnSpc>
                          <a:spcPct val="115000"/>
                        </a:lnSpc>
                        <a:spcAft>
                          <a:spcPts val="0"/>
                        </a:spcAft>
                        <a:tabLst>
                          <a:tab pos="914400" algn="l"/>
                        </a:tabLst>
                      </a:pPr>
                      <a:r>
                        <a:rPr lang="fr-FR" sz="1400" b="1">
                          <a:latin typeface="Calibri"/>
                          <a:ea typeface="Calibri"/>
                          <a:cs typeface="Times New Roman"/>
                        </a:rPr>
                        <a:t>Taux de rebond :</a:t>
                      </a:r>
                      <a:endParaRPr lang="fr-FR" sz="140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dirty="0">
                          <a:latin typeface="Calibri"/>
                          <a:ea typeface="Calibri"/>
                          <a:cs typeface="Times New Roman"/>
                        </a:rPr>
                        <a:t>45.15%</a:t>
                      </a:r>
                    </a:p>
                  </a:txBody>
                  <a:tcPr marL="68580" marR="68580" marT="0" marB="0"/>
                </a:tc>
              </a:tr>
              <a:tr h="214314">
                <a:tc>
                  <a:txBody>
                    <a:bodyPr/>
                    <a:lstStyle/>
                    <a:p>
                      <a:pPr algn="just">
                        <a:lnSpc>
                          <a:spcPct val="115000"/>
                        </a:lnSpc>
                        <a:spcAft>
                          <a:spcPts val="0"/>
                        </a:spcAft>
                        <a:tabLst>
                          <a:tab pos="914400" algn="l"/>
                        </a:tabLst>
                      </a:pPr>
                      <a:r>
                        <a:rPr lang="fr-FR" sz="1400" b="1" dirty="0">
                          <a:latin typeface="Calibri"/>
                          <a:ea typeface="Calibri"/>
                          <a:cs typeface="Times New Roman"/>
                        </a:rPr>
                        <a:t>Temps moyen passé sur le site :</a:t>
                      </a:r>
                      <a:endParaRPr lang="fr-FR" sz="1400" dirty="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dirty="0">
                          <a:latin typeface="Calibri"/>
                          <a:ea typeface="Calibri"/>
                          <a:cs typeface="Times New Roman"/>
                        </a:rPr>
                        <a:t>00:06:46</a:t>
                      </a:r>
                    </a:p>
                  </a:txBody>
                  <a:tcPr marL="68580" marR="68580" marT="0" marB="0"/>
                </a:tc>
              </a:tr>
              <a:tr h="214314">
                <a:tc>
                  <a:txBody>
                    <a:bodyPr/>
                    <a:lstStyle/>
                    <a:p>
                      <a:pPr algn="just">
                        <a:lnSpc>
                          <a:spcPct val="115000"/>
                        </a:lnSpc>
                        <a:spcAft>
                          <a:spcPts val="0"/>
                        </a:spcAft>
                        <a:tabLst>
                          <a:tab pos="914400" algn="l"/>
                        </a:tabLst>
                      </a:pPr>
                      <a:r>
                        <a:rPr lang="fr-FR" sz="1400" b="1">
                          <a:latin typeface="Calibri"/>
                          <a:ea typeface="Calibri"/>
                          <a:cs typeface="Times New Roman"/>
                        </a:rPr>
                        <a:t>% de nouvelles visites :</a:t>
                      </a:r>
                      <a:endParaRPr lang="fr-FR" sz="140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dirty="0">
                          <a:latin typeface="Calibri"/>
                          <a:ea typeface="Calibri"/>
                          <a:cs typeface="Times New Roman"/>
                        </a:rPr>
                        <a:t>61.21%</a:t>
                      </a:r>
                    </a:p>
                  </a:txBody>
                  <a:tcPr marL="68580" marR="68580" marT="0" marB="0"/>
                </a:tc>
              </a:tr>
            </a:tbl>
          </a:graphicData>
        </a:graphic>
      </p:graphicFrame>
      <p:pic>
        <p:nvPicPr>
          <p:cNvPr id="10" name="Image 9" descr="01-03-2014_25-04-2014.png"/>
          <p:cNvPicPr/>
          <p:nvPr/>
        </p:nvPicPr>
        <p:blipFill>
          <a:blip r:embed="rId2" cstate="print"/>
          <a:stretch>
            <a:fillRect/>
          </a:stretch>
        </p:blipFill>
        <p:spPr>
          <a:xfrm>
            <a:off x="1857356" y="3786190"/>
            <a:ext cx="5357850" cy="1785946"/>
          </a:xfrm>
          <a:prstGeom prst="rect">
            <a:avLst/>
          </a:prstGeom>
        </p:spPr>
      </p:pic>
      <p:sp>
        <p:nvSpPr>
          <p:cNvPr id="9" name="ZoneTexte 8"/>
          <p:cNvSpPr txBox="1"/>
          <p:nvPr/>
        </p:nvSpPr>
        <p:spPr>
          <a:xfrm>
            <a:off x="714348" y="285729"/>
            <a:ext cx="7643866" cy="954107"/>
          </a:xfrm>
          <a:prstGeom prst="rect">
            <a:avLst/>
          </a:prstGeom>
          <a:noFill/>
        </p:spPr>
        <p:txBody>
          <a:bodyPr wrap="square" rtlCol="0">
            <a:spAutoFit/>
          </a:bodyPr>
          <a:lstStyle/>
          <a:p>
            <a:pPr lvl="0" algn="ctr"/>
            <a:r>
              <a:rPr lang="fr-FR" sz="2800" b="1" dirty="0" smtClean="0"/>
              <a:t>II. ACTIVITES SUR LE SITE WEB</a:t>
            </a:r>
            <a:endParaRPr lang="fr-FR" sz="2800" dirty="0" smtClean="0"/>
          </a:p>
          <a:p>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nvGraphicFramePr>
        <p:xfrm>
          <a:off x="1500166" y="2000240"/>
          <a:ext cx="5572164" cy="1472184"/>
        </p:xfrm>
        <a:graphic>
          <a:graphicData uri="http://schemas.openxmlformats.org/drawingml/2006/table">
            <a:tbl>
              <a:tblPr firstRow="1" bandRow="1">
                <a:tableStyleId>{5C22544A-7EE6-4342-B048-85BDC9FD1C3A}</a:tableStyleId>
              </a:tblPr>
              <a:tblGrid>
                <a:gridCol w="4194424"/>
                <a:gridCol w="1377740"/>
              </a:tblGrid>
              <a:tr h="214314">
                <a:tc>
                  <a:txBody>
                    <a:bodyPr/>
                    <a:lstStyle/>
                    <a:p>
                      <a:pPr algn="l">
                        <a:lnSpc>
                          <a:spcPct val="115000"/>
                        </a:lnSpc>
                        <a:spcAft>
                          <a:spcPts val="0"/>
                        </a:spcAft>
                        <a:tabLst>
                          <a:tab pos="914400" algn="l"/>
                        </a:tabLst>
                      </a:pPr>
                      <a:r>
                        <a:rPr lang="fr-FR" sz="1400" b="1" dirty="0">
                          <a:solidFill>
                            <a:schemeClr val="tx1"/>
                          </a:solidFill>
                          <a:latin typeface="Calibri"/>
                          <a:ea typeface="Calibri"/>
                          <a:cs typeface="Times New Roman"/>
                        </a:rPr>
                        <a:t>Visites :</a:t>
                      </a:r>
                      <a:endParaRPr lang="fr-FR" sz="1400" dirty="0">
                        <a:solidFill>
                          <a:schemeClr val="tx1"/>
                        </a:solidFill>
                        <a:latin typeface="Calibri"/>
                        <a:ea typeface="Calibri"/>
                        <a:cs typeface="Times New Roman"/>
                      </a:endParaRPr>
                    </a:p>
                  </a:txBody>
                  <a:tcPr marL="68580" marR="68580" marT="0" marB="0">
                    <a:solidFill>
                      <a:schemeClr val="bg1">
                        <a:lumMod val="95000"/>
                      </a:schemeClr>
                    </a:solidFill>
                  </a:tcPr>
                </a:tc>
                <a:tc>
                  <a:txBody>
                    <a:bodyPr/>
                    <a:lstStyle/>
                    <a:p>
                      <a:pPr algn="just">
                        <a:lnSpc>
                          <a:spcPct val="115000"/>
                        </a:lnSpc>
                        <a:spcAft>
                          <a:spcPts val="0"/>
                        </a:spcAft>
                        <a:tabLst>
                          <a:tab pos="914400" algn="l"/>
                        </a:tabLst>
                      </a:pPr>
                      <a:r>
                        <a:rPr lang="fr-FR" sz="1400" dirty="0">
                          <a:solidFill>
                            <a:schemeClr val="tx1"/>
                          </a:solidFill>
                          <a:latin typeface="Calibri"/>
                          <a:ea typeface="Calibri"/>
                          <a:cs typeface="Times New Roman"/>
                        </a:rPr>
                        <a:t>2,827</a:t>
                      </a:r>
                    </a:p>
                  </a:txBody>
                  <a:tcPr marL="68580" marR="68580" marT="0" marB="0">
                    <a:solidFill>
                      <a:schemeClr val="bg1">
                        <a:lumMod val="95000"/>
                      </a:schemeClr>
                    </a:solidFill>
                  </a:tcPr>
                </a:tc>
              </a:tr>
              <a:tr h="214314">
                <a:tc>
                  <a:txBody>
                    <a:bodyPr/>
                    <a:lstStyle/>
                    <a:p>
                      <a:pPr algn="just">
                        <a:lnSpc>
                          <a:spcPct val="115000"/>
                        </a:lnSpc>
                        <a:spcAft>
                          <a:spcPts val="0"/>
                        </a:spcAft>
                        <a:tabLst>
                          <a:tab pos="914400" algn="l"/>
                        </a:tabLst>
                      </a:pPr>
                      <a:r>
                        <a:rPr lang="fr-FR" sz="1400" b="1" dirty="0">
                          <a:latin typeface="Calibri"/>
                          <a:ea typeface="Calibri"/>
                          <a:cs typeface="Times New Roman"/>
                        </a:rPr>
                        <a:t>Pages vues :</a:t>
                      </a:r>
                      <a:endParaRPr lang="fr-FR" sz="1400" dirty="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dirty="0">
                          <a:latin typeface="Calibri"/>
                          <a:ea typeface="Calibri"/>
                          <a:cs typeface="Times New Roman"/>
                        </a:rPr>
                        <a:t>11,499</a:t>
                      </a:r>
                    </a:p>
                  </a:txBody>
                  <a:tcPr marL="68580" marR="68580" marT="0" marB="0"/>
                </a:tc>
              </a:tr>
              <a:tr h="214314">
                <a:tc>
                  <a:txBody>
                    <a:bodyPr/>
                    <a:lstStyle/>
                    <a:p>
                      <a:pPr algn="just">
                        <a:lnSpc>
                          <a:spcPct val="115000"/>
                        </a:lnSpc>
                        <a:spcAft>
                          <a:spcPts val="0"/>
                        </a:spcAft>
                        <a:tabLst>
                          <a:tab pos="914400" algn="l"/>
                        </a:tabLst>
                      </a:pPr>
                      <a:r>
                        <a:rPr lang="fr-FR" sz="1400" b="1" dirty="0">
                          <a:latin typeface="Calibri"/>
                          <a:ea typeface="Calibri"/>
                          <a:cs typeface="Times New Roman"/>
                        </a:rPr>
                        <a:t>Pages par visite :</a:t>
                      </a:r>
                      <a:endParaRPr lang="fr-FR" sz="1400" dirty="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a:latin typeface="Calibri"/>
                          <a:ea typeface="Calibri"/>
                          <a:cs typeface="Times New Roman"/>
                        </a:rPr>
                        <a:t>4.07</a:t>
                      </a:r>
                    </a:p>
                  </a:txBody>
                  <a:tcPr marL="68580" marR="68580" marT="0" marB="0"/>
                </a:tc>
              </a:tr>
              <a:tr h="214314">
                <a:tc>
                  <a:txBody>
                    <a:bodyPr/>
                    <a:lstStyle/>
                    <a:p>
                      <a:pPr algn="just">
                        <a:lnSpc>
                          <a:spcPct val="115000"/>
                        </a:lnSpc>
                        <a:spcAft>
                          <a:spcPts val="0"/>
                        </a:spcAft>
                        <a:tabLst>
                          <a:tab pos="914400" algn="l"/>
                        </a:tabLst>
                      </a:pPr>
                      <a:r>
                        <a:rPr lang="fr-FR" sz="1400" b="1" dirty="0">
                          <a:latin typeface="Calibri"/>
                          <a:ea typeface="Calibri"/>
                          <a:cs typeface="Times New Roman"/>
                        </a:rPr>
                        <a:t>Taux de rebond :</a:t>
                      </a:r>
                      <a:endParaRPr lang="fr-FR" sz="1400" dirty="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a:latin typeface="Calibri"/>
                          <a:ea typeface="Calibri"/>
                          <a:cs typeface="Times New Roman"/>
                        </a:rPr>
                        <a:t>48.53%</a:t>
                      </a:r>
                    </a:p>
                  </a:txBody>
                  <a:tcPr marL="68580" marR="68580" marT="0" marB="0"/>
                </a:tc>
              </a:tr>
              <a:tr h="214314">
                <a:tc>
                  <a:txBody>
                    <a:bodyPr/>
                    <a:lstStyle/>
                    <a:p>
                      <a:pPr algn="just">
                        <a:lnSpc>
                          <a:spcPct val="115000"/>
                        </a:lnSpc>
                        <a:spcAft>
                          <a:spcPts val="0"/>
                        </a:spcAft>
                        <a:tabLst>
                          <a:tab pos="914400" algn="l"/>
                        </a:tabLst>
                      </a:pPr>
                      <a:r>
                        <a:rPr lang="fr-FR" sz="1400" b="1" dirty="0">
                          <a:latin typeface="Calibri"/>
                          <a:ea typeface="Calibri"/>
                          <a:cs typeface="Times New Roman"/>
                        </a:rPr>
                        <a:t>Temps moyen passé sur le site :</a:t>
                      </a:r>
                      <a:endParaRPr lang="fr-FR" sz="1400" dirty="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dirty="0">
                          <a:latin typeface="Calibri"/>
                          <a:ea typeface="Calibri"/>
                          <a:cs typeface="Times New Roman"/>
                        </a:rPr>
                        <a:t>00:04:45</a:t>
                      </a:r>
                    </a:p>
                  </a:txBody>
                  <a:tcPr marL="68580" marR="68580" marT="0" marB="0"/>
                </a:tc>
              </a:tr>
              <a:tr h="214314">
                <a:tc>
                  <a:txBody>
                    <a:bodyPr/>
                    <a:lstStyle/>
                    <a:p>
                      <a:pPr algn="just">
                        <a:lnSpc>
                          <a:spcPct val="115000"/>
                        </a:lnSpc>
                        <a:spcAft>
                          <a:spcPts val="0"/>
                        </a:spcAft>
                        <a:tabLst>
                          <a:tab pos="914400" algn="l"/>
                        </a:tabLst>
                      </a:pPr>
                      <a:r>
                        <a:rPr lang="fr-FR" sz="1400" b="1" dirty="0">
                          <a:latin typeface="Calibri"/>
                          <a:ea typeface="Calibri"/>
                          <a:cs typeface="Times New Roman"/>
                        </a:rPr>
                        <a:t>% de nouvelles visites :</a:t>
                      </a:r>
                      <a:endParaRPr lang="fr-FR" sz="1400" dirty="0">
                        <a:latin typeface="Calibri"/>
                        <a:ea typeface="Calibri"/>
                        <a:cs typeface="Times New Roman"/>
                      </a:endParaRPr>
                    </a:p>
                  </a:txBody>
                  <a:tcPr marL="68580" marR="68580" marT="0" marB="0"/>
                </a:tc>
                <a:tc>
                  <a:txBody>
                    <a:bodyPr/>
                    <a:lstStyle/>
                    <a:p>
                      <a:pPr algn="just">
                        <a:lnSpc>
                          <a:spcPct val="115000"/>
                        </a:lnSpc>
                        <a:spcAft>
                          <a:spcPts val="0"/>
                        </a:spcAft>
                        <a:tabLst>
                          <a:tab pos="914400" algn="l"/>
                        </a:tabLst>
                      </a:pPr>
                      <a:r>
                        <a:rPr lang="fr-FR" sz="1400" dirty="0">
                          <a:latin typeface="Calibri"/>
                          <a:ea typeface="Calibri"/>
                          <a:cs typeface="Times New Roman"/>
                        </a:rPr>
                        <a:t>68.66%</a:t>
                      </a:r>
                    </a:p>
                  </a:txBody>
                  <a:tcPr marL="68580" marR="68580" marT="0" marB="0"/>
                </a:tc>
              </a:tr>
            </a:tbl>
          </a:graphicData>
        </a:graphic>
      </p:graphicFrame>
      <p:sp>
        <p:nvSpPr>
          <p:cNvPr id="4" name="ZoneTexte 3"/>
          <p:cNvSpPr txBox="1"/>
          <p:nvPr/>
        </p:nvSpPr>
        <p:spPr>
          <a:xfrm>
            <a:off x="2123728" y="1196752"/>
            <a:ext cx="4429156" cy="646331"/>
          </a:xfrm>
          <a:prstGeom prst="rect">
            <a:avLst/>
          </a:prstGeom>
          <a:noFill/>
        </p:spPr>
        <p:txBody>
          <a:bodyPr wrap="square" rtlCol="0">
            <a:spAutoFit/>
          </a:bodyPr>
          <a:lstStyle/>
          <a:p>
            <a:r>
              <a:rPr lang="fr-FR" b="1" dirty="0">
                <a:solidFill>
                  <a:schemeClr val="accent6">
                    <a:lumMod val="60000"/>
                    <a:lumOff val="40000"/>
                  </a:schemeClr>
                </a:solidFill>
              </a:rPr>
              <a:t>Entre le 01 avril 2013 et le 29 avril 2014</a:t>
            </a:r>
            <a:endParaRPr lang="fr-FR" dirty="0">
              <a:solidFill>
                <a:schemeClr val="accent6">
                  <a:lumMod val="60000"/>
                  <a:lumOff val="40000"/>
                </a:schemeClr>
              </a:solidFill>
            </a:endParaRPr>
          </a:p>
          <a:p>
            <a:endParaRPr lang="fr-FR" dirty="0"/>
          </a:p>
        </p:txBody>
      </p:sp>
      <p:pic>
        <p:nvPicPr>
          <p:cNvPr id="6" name="Image 5" descr="avril2013-avril2014.png"/>
          <p:cNvPicPr/>
          <p:nvPr/>
        </p:nvPicPr>
        <p:blipFill>
          <a:blip r:embed="rId2" cstate="print"/>
          <a:stretch>
            <a:fillRect/>
          </a:stretch>
        </p:blipFill>
        <p:spPr>
          <a:xfrm>
            <a:off x="1428728" y="3929066"/>
            <a:ext cx="5715040" cy="1857388"/>
          </a:xfrm>
          <a:prstGeom prst="rect">
            <a:avLst/>
          </a:prstGeom>
        </p:spPr>
      </p:pic>
      <p:sp>
        <p:nvSpPr>
          <p:cNvPr id="5" name="ZoneTexte 4"/>
          <p:cNvSpPr txBox="1"/>
          <p:nvPr/>
        </p:nvSpPr>
        <p:spPr>
          <a:xfrm>
            <a:off x="714348" y="285729"/>
            <a:ext cx="7643866" cy="954107"/>
          </a:xfrm>
          <a:prstGeom prst="rect">
            <a:avLst/>
          </a:prstGeom>
          <a:noFill/>
        </p:spPr>
        <p:txBody>
          <a:bodyPr wrap="square" rtlCol="0">
            <a:spAutoFit/>
          </a:bodyPr>
          <a:lstStyle/>
          <a:p>
            <a:pPr lvl="0" algn="ctr"/>
            <a:r>
              <a:rPr lang="fr-FR" sz="2800" b="1" dirty="0" smtClean="0"/>
              <a:t>II. ACTIVITES SUR LE SITE WEB</a:t>
            </a:r>
            <a:endParaRPr lang="fr-FR" sz="2800" dirty="0" smtClean="0"/>
          </a:p>
          <a:p>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57158" y="1285860"/>
            <a:ext cx="8501122" cy="3477875"/>
          </a:xfrm>
          <a:prstGeom prst="rect">
            <a:avLst/>
          </a:prstGeom>
          <a:noFill/>
        </p:spPr>
        <p:txBody>
          <a:bodyPr wrap="square" rtlCol="0">
            <a:spAutoFit/>
          </a:bodyPr>
          <a:lstStyle/>
          <a:p>
            <a:pPr algn="just"/>
            <a:r>
              <a:rPr lang="fr-FR" sz="2000" dirty="0" smtClean="0"/>
              <a:t>D’après </a:t>
            </a:r>
            <a:r>
              <a:rPr lang="fr-FR" sz="2000" dirty="0"/>
              <a:t>ces statistiques, nous pouvons constater que pour la seule période de mars à avril 2014, le site a accueilli 660 visiteurs soit un taux de 14,86 % sur l’ensemble de la période allant de janvier 2010 à avril 2014. </a:t>
            </a:r>
            <a:endParaRPr lang="fr-FR" sz="2000" dirty="0" smtClean="0"/>
          </a:p>
          <a:p>
            <a:pPr algn="just"/>
            <a:endParaRPr lang="fr-FR" sz="2000" dirty="0" smtClean="0"/>
          </a:p>
          <a:p>
            <a:pPr algn="just"/>
            <a:r>
              <a:rPr lang="fr-FR" sz="2000" dirty="0" smtClean="0"/>
              <a:t>Le </a:t>
            </a:r>
            <a:r>
              <a:rPr lang="fr-FR" sz="2000" dirty="0"/>
              <a:t>taux de rebond qui est passé de 48,53 à </a:t>
            </a:r>
            <a:r>
              <a:rPr lang="fr-FR" sz="2000" dirty="0" smtClean="0"/>
              <a:t>45,15 % </a:t>
            </a:r>
            <a:r>
              <a:rPr lang="fr-FR" sz="2000" dirty="0"/>
              <a:t>et le temps </a:t>
            </a:r>
            <a:r>
              <a:rPr lang="fr-FR" sz="2000" dirty="0" smtClean="0"/>
              <a:t>moyen </a:t>
            </a:r>
            <a:r>
              <a:rPr lang="fr-FR" sz="2000" dirty="0"/>
              <a:t>passé sur le site qui est allé de </a:t>
            </a:r>
            <a:r>
              <a:rPr lang="fr-FR" sz="2000" dirty="0" smtClean="0"/>
              <a:t>4minutes </a:t>
            </a:r>
            <a:r>
              <a:rPr lang="fr-FR" sz="2000" dirty="0"/>
              <a:t>45 secondes à 6 minutes 46 secondes indiquent que les visiteurs s’intéressent de plus en plus au contenu de notre site.  Nous pouvons remarquer entre </a:t>
            </a:r>
            <a:r>
              <a:rPr lang="fr-FR" sz="2000" dirty="0" smtClean="0"/>
              <a:t>autres </a:t>
            </a:r>
            <a:r>
              <a:rPr lang="fr-FR" sz="2000" dirty="0"/>
              <a:t>que les informations les plus recherchées sur ce site sont liées à la flore et la faune du Cameroun. Ceci indique que les actions menées ces trois derniers mois commencent à porter leurs fruits au vu de l’augmentation du trafic sur le site.</a:t>
            </a:r>
          </a:p>
        </p:txBody>
      </p:sp>
      <p:sp>
        <p:nvSpPr>
          <p:cNvPr id="4" name="ZoneTexte 3"/>
          <p:cNvSpPr txBox="1"/>
          <p:nvPr/>
        </p:nvSpPr>
        <p:spPr>
          <a:xfrm>
            <a:off x="395536" y="5013176"/>
            <a:ext cx="8358246" cy="954107"/>
          </a:xfrm>
          <a:prstGeom prst="rect">
            <a:avLst/>
          </a:prstGeom>
          <a:noFill/>
        </p:spPr>
        <p:txBody>
          <a:bodyPr wrap="square" rtlCol="0">
            <a:spAutoFit/>
          </a:bodyPr>
          <a:lstStyle/>
          <a:p>
            <a:pPr algn="just"/>
            <a:r>
              <a:rPr lang="fr-FR" dirty="0"/>
              <a:t> </a:t>
            </a:r>
            <a:r>
              <a:rPr lang="fr-FR" sz="2800" dirty="0" smtClean="0"/>
              <a:t>Les actualités et les évènements sont répertoires les plus animés du site web du CHM Cameroun.</a:t>
            </a:r>
            <a:endParaRPr lang="fr-FR" sz="2800" dirty="0"/>
          </a:p>
        </p:txBody>
      </p:sp>
      <p:pic>
        <p:nvPicPr>
          <p:cNvPr id="17409" name="Picture 1"/>
          <p:cNvPicPr>
            <a:picLocks noChangeAspect="1" noChangeArrowheads="1"/>
          </p:cNvPicPr>
          <p:nvPr/>
        </p:nvPicPr>
        <p:blipFill>
          <a:blip r:embed="rId2" cstate="print"/>
          <a:srcRect/>
          <a:stretch>
            <a:fillRect/>
          </a:stretch>
        </p:blipFill>
        <p:spPr bwMode="auto">
          <a:xfrm>
            <a:off x="7215206" y="214290"/>
            <a:ext cx="1143008" cy="1000132"/>
          </a:xfrm>
          <a:prstGeom prst="rect">
            <a:avLst/>
          </a:prstGeom>
          <a:noFill/>
          <a:ln w="9525">
            <a:noFill/>
            <a:miter lim="800000"/>
            <a:headEnd/>
            <a:tailEnd/>
          </a:ln>
          <a:effectLst/>
        </p:spPr>
      </p:pic>
      <p:sp>
        <p:nvSpPr>
          <p:cNvPr id="5" name="ZoneTexte 4"/>
          <p:cNvSpPr txBox="1"/>
          <p:nvPr/>
        </p:nvSpPr>
        <p:spPr>
          <a:xfrm>
            <a:off x="714348" y="285729"/>
            <a:ext cx="7643866" cy="954107"/>
          </a:xfrm>
          <a:prstGeom prst="rect">
            <a:avLst/>
          </a:prstGeom>
          <a:noFill/>
        </p:spPr>
        <p:txBody>
          <a:bodyPr wrap="square" rtlCol="0">
            <a:spAutoFit/>
          </a:bodyPr>
          <a:lstStyle/>
          <a:p>
            <a:pPr lvl="0" algn="ctr"/>
            <a:r>
              <a:rPr lang="fr-FR" sz="2800" b="1" dirty="0" smtClean="0"/>
              <a:t>II. ACTIVITES SUR LE SITE WEB</a:t>
            </a:r>
            <a:endParaRPr lang="fr-FR" sz="2800" dirty="0" smtClean="0"/>
          </a:p>
          <a:p>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71472" y="1357298"/>
            <a:ext cx="8001056" cy="4524315"/>
          </a:xfrm>
          <a:prstGeom prst="rect">
            <a:avLst/>
          </a:prstGeom>
          <a:noFill/>
        </p:spPr>
        <p:txBody>
          <a:bodyPr wrap="square" rtlCol="0">
            <a:spAutoFit/>
          </a:bodyPr>
          <a:lstStyle/>
          <a:p>
            <a:pPr algn="just"/>
            <a:r>
              <a:rPr lang="fr-FR" sz="2400" dirty="0"/>
              <a:t> La mise sur pied du comité de pilotage avait pour but  de faciliter l’accès aux différentes informations détenues par les ministères d’appartenance des membres de ce comité. Malheureusement, ce but ne sera pas atteint du fait de la réticence et de là non implication de ces derniers dans la diffusion des informations en leur possession. Pour éviter la paralysie totale dans la collecte et la mise à jour du site web du CHM Cameroun, les membres du secrétariat technique vont s’atteler à rechercher et à diffuser les informations </a:t>
            </a:r>
            <a:r>
              <a:rPr lang="fr-FR" sz="2400" dirty="0" smtClean="0"/>
              <a:t>disponibles </a:t>
            </a:r>
            <a:r>
              <a:rPr lang="fr-FR" sz="2400" dirty="0"/>
              <a:t>à leur niveau. Au vu des statistiques qui marquaient  zéro (0) contribution provenant des membres de ce comité, il a fallu changer de stratégie.    </a:t>
            </a:r>
          </a:p>
        </p:txBody>
      </p:sp>
      <p:pic>
        <p:nvPicPr>
          <p:cNvPr id="21505" name="Picture 1"/>
          <p:cNvPicPr>
            <a:picLocks noChangeAspect="1" noChangeArrowheads="1"/>
          </p:cNvPicPr>
          <p:nvPr/>
        </p:nvPicPr>
        <p:blipFill>
          <a:blip r:embed="rId2" cstate="print"/>
          <a:srcRect/>
          <a:stretch>
            <a:fillRect/>
          </a:stretch>
        </p:blipFill>
        <p:spPr bwMode="auto">
          <a:xfrm>
            <a:off x="7143768" y="142852"/>
            <a:ext cx="1223964" cy="1214446"/>
          </a:xfrm>
          <a:prstGeom prst="rect">
            <a:avLst/>
          </a:prstGeom>
          <a:noFill/>
          <a:ln w="9525">
            <a:noFill/>
            <a:miter lim="800000"/>
            <a:headEnd/>
            <a:tailEnd/>
          </a:ln>
          <a:effectLst/>
        </p:spPr>
      </p:pic>
      <p:sp>
        <p:nvSpPr>
          <p:cNvPr id="4" name="ZoneTexte 3"/>
          <p:cNvSpPr txBox="1"/>
          <p:nvPr/>
        </p:nvSpPr>
        <p:spPr>
          <a:xfrm>
            <a:off x="2771800" y="548680"/>
            <a:ext cx="3024336" cy="523220"/>
          </a:xfrm>
          <a:prstGeom prst="rect">
            <a:avLst/>
          </a:prstGeom>
          <a:noFill/>
        </p:spPr>
        <p:txBody>
          <a:bodyPr wrap="square" rtlCol="0">
            <a:spAutoFit/>
          </a:bodyPr>
          <a:lstStyle/>
          <a:p>
            <a:pPr algn="ctr"/>
            <a:r>
              <a:rPr lang="fr-FR" sz="2800" b="1" dirty="0" smtClean="0"/>
              <a:t>Difficultés</a:t>
            </a:r>
            <a:endParaRPr lang="fr-FR"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1411</TotalTime>
  <Words>777</Words>
  <Application>Microsoft Office PowerPoint</Application>
  <PresentationFormat>Affichage à l'écran (4:3)</PresentationFormat>
  <Paragraphs>67</Paragraphs>
  <Slides>12</Slides>
  <Notes>0</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Thème Office</vt:lpstr>
      <vt:lpstr>CHM CAMEROUN  REALISATIONS APRES MARRAKECH 2014</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DU CHM CAMEROUN ET DE SES DEFIS</dc:title>
  <dc:creator>MJF</dc:creator>
  <cp:lastModifiedBy>NTEP</cp:lastModifiedBy>
  <cp:revision>72</cp:revision>
  <dcterms:created xsi:type="dcterms:W3CDTF">2014-05-03T11:19:42Z</dcterms:created>
  <dcterms:modified xsi:type="dcterms:W3CDTF">2014-05-08T16:18:49Z</dcterms:modified>
</cp:coreProperties>
</file>