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67" r:id="rId3"/>
    <p:sldId id="257" r:id="rId4"/>
    <p:sldId id="266" r:id="rId5"/>
    <p:sldId id="258" r:id="rId6"/>
    <p:sldId id="259" r:id="rId7"/>
    <p:sldId id="261" r:id="rId8"/>
    <p:sldId id="262" r:id="rId9"/>
    <p:sldId id="265" r:id="rId10"/>
    <p:sldId id="264" r:id="rId11"/>
  </p:sldIdLst>
  <p:sldSz cx="9144000" cy="6858000" type="screen4x3"/>
  <p:notesSz cx="6742113" cy="987266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11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350567-99D5-49B2-8077-8AE13AB2A4BD}" type="doc">
      <dgm:prSet loTypeId="urn:microsoft.com/office/officeart/2005/8/layout/arrow2" loCatId="process" qsTypeId="urn:microsoft.com/office/officeart/2005/8/quickstyle/3d1" qsCatId="3D" csTypeId="urn:microsoft.com/office/officeart/2005/8/colors/accent1_2" csCatId="accent1" phldr="1"/>
      <dgm:spPr/>
    </dgm:pt>
    <dgm:pt modelId="{83AD952D-DA32-444F-9992-13EF0144B5C4}">
      <dgm:prSet phldrT="[Texte]"/>
      <dgm:spPr/>
      <dgm:t>
        <a:bodyPr/>
        <a:lstStyle/>
        <a:p>
          <a:r>
            <a:rPr lang="en-US" b="1" dirty="0" err="1" smtClean="0"/>
            <a:t>Contributeur</a:t>
          </a:r>
          <a:r>
            <a:rPr lang="en-US" b="1" dirty="0" smtClean="0"/>
            <a:t> </a:t>
          </a:r>
          <a:endParaRPr lang="fr-FR" b="1" dirty="0"/>
        </a:p>
      </dgm:t>
    </dgm:pt>
    <dgm:pt modelId="{7C5E248D-5BE3-4531-9003-9104644A3261}" type="parTrans" cxnId="{6551ADAD-76CB-4EF7-9CB7-F132487EC5C1}">
      <dgm:prSet/>
      <dgm:spPr/>
      <dgm:t>
        <a:bodyPr/>
        <a:lstStyle/>
        <a:p>
          <a:endParaRPr lang="fr-FR"/>
        </a:p>
      </dgm:t>
    </dgm:pt>
    <dgm:pt modelId="{573E3184-B52D-42E8-B9F6-2101A095C848}" type="sibTrans" cxnId="{6551ADAD-76CB-4EF7-9CB7-F132487EC5C1}">
      <dgm:prSet/>
      <dgm:spPr/>
      <dgm:t>
        <a:bodyPr/>
        <a:lstStyle/>
        <a:p>
          <a:endParaRPr lang="fr-FR"/>
        </a:p>
      </dgm:t>
    </dgm:pt>
    <dgm:pt modelId="{488BDAD4-3ECA-45D3-A904-92A3DFDA963A}">
      <dgm:prSet phldrT="[Texte]"/>
      <dgm:spPr/>
      <dgm:t>
        <a:bodyPr/>
        <a:lstStyle/>
        <a:p>
          <a:r>
            <a:rPr lang="en-US" b="1" dirty="0" err="1" smtClean="0"/>
            <a:t>Gestionnaire</a:t>
          </a:r>
          <a:endParaRPr lang="fr-FR" b="1" dirty="0"/>
        </a:p>
      </dgm:t>
    </dgm:pt>
    <dgm:pt modelId="{D7128678-8D06-4E1B-A0E8-656DE78EEF26}" type="parTrans" cxnId="{1E1A4B99-66FB-4FE5-9F30-B7ABE8B79F7E}">
      <dgm:prSet/>
      <dgm:spPr/>
      <dgm:t>
        <a:bodyPr/>
        <a:lstStyle/>
        <a:p>
          <a:endParaRPr lang="fr-FR"/>
        </a:p>
      </dgm:t>
    </dgm:pt>
    <dgm:pt modelId="{28AB5088-2174-4C08-9AA2-889B1C74C5A6}" type="sibTrans" cxnId="{1E1A4B99-66FB-4FE5-9F30-B7ABE8B79F7E}">
      <dgm:prSet/>
      <dgm:spPr/>
      <dgm:t>
        <a:bodyPr/>
        <a:lstStyle/>
        <a:p>
          <a:endParaRPr lang="fr-FR"/>
        </a:p>
      </dgm:t>
    </dgm:pt>
    <dgm:pt modelId="{23A5A7A8-2F9B-44BD-9248-B68D18D121C0}">
      <dgm:prSet phldrT="[Texte]"/>
      <dgm:spPr/>
      <dgm:t>
        <a:bodyPr/>
        <a:lstStyle/>
        <a:p>
          <a:r>
            <a:rPr lang="en-US" b="1" dirty="0" smtClean="0"/>
            <a:t>Point Focal</a:t>
          </a:r>
          <a:endParaRPr lang="fr-FR" b="1" dirty="0"/>
        </a:p>
      </dgm:t>
    </dgm:pt>
    <dgm:pt modelId="{14ADCE30-8C18-4B0D-AD89-A2F34A0BABC2}" type="parTrans" cxnId="{659AC53A-9C97-4435-A873-469EAE9B9675}">
      <dgm:prSet/>
      <dgm:spPr/>
      <dgm:t>
        <a:bodyPr/>
        <a:lstStyle/>
        <a:p>
          <a:endParaRPr lang="fr-FR"/>
        </a:p>
      </dgm:t>
    </dgm:pt>
    <dgm:pt modelId="{42A12C3B-DA06-4432-B51C-3B7C03EE79E8}" type="sibTrans" cxnId="{659AC53A-9C97-4435-A873-469EAE9B9675}">
      <dgm:prSet/>
      <dgm:spPr/>
      <dgm:t>
        <a:bodyPr/>
        <a:lstStyle/>
        <a:p>
          <a:endParaRPr lang="fr-FR"/>
        </a:p>
      </dgm:t>
    </dgm:pt>
    <dgm:pt modelId="{047BAB60-9EE6-448C-8421-753087280299}" type="pres">
      <dgm:prSet presAssocID="{38350567-99D5-49B2-8077-8AE13AB2A4BD}" presName="arrowDiagram" presStyleCnt="0">
        <dgm:presLayoutVars>
          <dgm:chMax val="5"/>
          <dgm:dir/>
          <dgm:resizeHandles val="exact"/>
        </dgm:presLayoutVars>
      </dgm:prSet>
      <dgm:spPr/>
    </dgm:pt>
    <dgm:pt modelId="{12E6A07F-EA9A-417E-8B21-EF92F52EFC48}" type="pres">
      <dgm:prSet presAssocID="{38350567-99D5-49B2-8077-8AE13AB2A4BD}" presName="arrow" presStyleLbl="bgShp" presStyleIdx="0" presStyleCnt="1" custScaleX="68605" custLinFactNeighborX="15741" custLinFactNeighborY="-19355"/>
      <dgm:spPr>
        <a:solidFill>
          <a:srgbClr val="00B050"/>
        </a:solidFill>
      </dgm:spPr>
    </dgm:pt>
    <dgm:pt modelId="{317A15B7-398E-4C7E-9A7E-D217FF694C3B}" type="pres">
      <dgm:prSet presAssocID="{38350567-99D5-49B2-8077-8AE13AB2A4BD}" presName="arrowDiagram3" presStyleCnt="0"/>
      <dgm:spPr/>
    </dgm:pt>
    <dgm:pt modelId="{5A6D1812-0D15-4D5A-9D86-4D824F9B7834}" type="pres">
      <dgm:prSet presAssocID="{83AD952D-DA32-444F-9992-13EF0144B5C4}" presName="bullet3a" presStyleLbl="node1" presStyleIdx="0" presStyleCnt="3"/>
      <dgm:spPr/>
    </dgm:pt>
    <dgm:pt modelId="{80CC3637-E417-4314-9A6B-4C8BAA1C4DD1}" type="pres">
      <dgm:prSet presAssocID="{83AD952D-DA32-444F-9992-13EF0144B5C4}" presName="textBox3a" presStyleLbl="revTx" presStyleIdx="0" presStyleCnt="3">
        <dgm:presLayoutVars>
          <dgm:bulletEnabled val="1"/>
        </dgm:presLayoutVars>
      </dgm:prSet>
      <dgm:spPr/>
      <dgm:t>
        <a:bodyPr/>
        <a:lstStyle/>
        <a:p>
          <a:endParaRPr lang="en-US"/>
        </a:p>
      </dgm:t>
    </dgm:pt>
    <dgm:pt modelId="{86F990D9-F152-47F4-B05E-F53F28D46CE6}" type="pres">
      <dgm:prSet presAssocID="{488BDAD4-3ECA-45D3-A904-92A3DFDA963A}" presName="bullet3b" presStyleLbl="node1" presStyleIdx="1" presStyleCnt="3"/>
      <dgm:spPr/>
    </dgm:pt>
    <dgm:pt modelId="{FF410027-5D50-4DBD-AFF6-DDF4C8ECCBED}" type="pres">
      <dgm:prSet presAssocID="{488BDAD4-3ECA-45D3-A904-92A3DFDA963A}" presName="textBox3b" presStyleLbl="revTx" presStyleIdx="1" presStyleCnt="3" custLinFactNeighborX="8590" custLinFactNeighborY="5260">
        <dgm:presLayoutVars>
          <dgm:bulletEnabled val="1"/>
        </dgm:presLayoutVars>
      </dgm:prSet>
      <dgm:spPr/>
      <dgm:t>
        <a:bodyPr/>
        <a:lstStyle/>
        <a:p>
          <a:endParaRPr lang="fr-FR"/>
        </a:p>
      </dgm:t>
    </dgm:pt>
    <dgm:pt modelId="{958B0F3A-F4CA-4C0B-9A87-FA153405DF8D}" type="pres">
      <dgm:prSet presAssocID="{23A5A7A8-2F9B-44BD-9248-B68D18D121C0}" presName="bullet3c" presStyleLbl="node1" presStyleIdx="2" presStyleCnt="3"/>
      <dgm:spPr/>
    </dgm:pt>
    <dgm:pt modelId="{3211576C-88F0-4E04-9F54-BA2705961964}" type="pres">
      <dgm:prSet presAssocID="{23A5A7A8-2F9B-44BD-9248-B68D18D121C0}" presName="textBox3c" presStyleLbl="revTx" presStyleIdx="2" presStyleCnt="3">
        <dgm:presLayoutVars>
          <dgm:bulletEnabled val="1"/>
        </dgm:presLayoutVars>
      </dgm:prSet>
      <dgm:spPr/>
      <dgm:t>
        <a:bodyPr/>
        <a:lstStyle/>
        <a:p>
          <a:endParaRPr lang="fr-FR"/>
        </a:p>
      </dgm:t>
    </dgm:pt>
  </dgm:ptLst>
  <dgm:cxnLst>
    <dgm:cxn modelId="{197478D8-CC5F-453B-B66F-D9D2B4E1B3FD}" type="presOf" srcId="{488BDAD4-3ECA-45D3-A904-92A3DFDA963A}" destId="{FF410027-5D50-4DBD-AFF6-DDF4C8ECCBED}" srcOrd="0" destOrd="0" presId="urn:microsoft.com/office/officeart/2005/8/layout/arrow2"/>
    <dgm:cxn modelId="{020A0624-D3BA-48DC-AB61-726696057137}" type="presOf" srcId="{38350567-99D5-49B2-8077-8AE13AB2A4BD}" destId="{047BAB60-9EE6-448C-8421-753087280299}" srcOrd="0" destOrd="0" presId="urn:microsoft.com/office/officeart/2005/8/layout/arrow2"/>
    <dgm:cxn modelId="{659AC53A-9C97-4435-A873-469EAE9B9675}" srcId="{38350567-99D5-49B2-8077-8AE13AB2A4BD}" destId="{23A5A7A8-2F9B-44BD-9248-B68D18D121C0}" srcOrd="2" destOrd="0" parTransId="{14ADCE30-8C18-4B0D-AD89-A2F34A0BABC2}" sibTransId="{42A12C3B-DA06-4432-B51C-3B7C03EE79E8}"/>
    <dgm:cxn modelId="{1E1A4B99-66FB-4FE5-9F30-B7ABE8B79F7E}" srcId="{38350567-99D5-49B2-8077-8AE13AB2A4BD}" destId="{488BDAD4-3ECA-45D3-A904-92A3DFDA963A}" srcOrd="1" destOrd="0" parTransId="{D7128678-8D06-4E1B-A0E8-656DE78EEF26}" sibTransId="{28AB5088-2174-4C08-9AA2-889B1C74C5A6}"/>
    <dgm:cxn modelId="{6551ADAD-76CB-4EF7-9CB7-F132487EC5C1}" srcId="{38350567-99D5-49B2-8077-8AE13AB2A4BD}" destId="{83AD952D-DA32-444F-9992-13EF0144B5C4}" srcOrd="0" destOrd="0" parTransId="{7C5E248D-5BE3-4531-9003-9104644A3261}" sibTransId="{573E3184-B52D-42E8-B9F6-2101A095C848}"/>
    <dgm:cxn modelId="{D356C3A8-1469-4B0E-A486-52CE36B45387}" type="presOf" srcId="{83AD952D-DA32-444F-9992-13EF0144B5C4}" destId="{80CC3637-E417-4314-9A6B-4C8BAA1C4DD1}" srcOrd="0" destOrd="0" presId="urn:microsoft.com/office/officeart/2005/8/layout/arrow2"/>
    <dgm:cxn modelId="{066922CF-0110-46A5-9F76-A87BF58216A0}" type="presOf" srcId="{23A5A7A8-2F9B-44BD-9248-B68D18D121C0}" destId="{3211576C-88F0-4E04-9F54-BA2705961964}" srcOrd="0" destOrd="0" presId="urn:microsoft.com/office/officeart/2005/8/layout/arrow2"/>
    <dgm:cxn modelId="{4EFDFFB1-38B7-44A2-8A84-6166C9836717}" type="presParOf" srcId="{047BAB60-9EE6-448C-8421-753087280299}" destId="{12E6A07F-EA9A-417E-8B21-EF92F52EFC48}" srcOrd="0" destOrd="0" presId="urn:microsoft.com/office/officeart/2005/8/layout/arrow2"/>
    <dgm:cxn modelId="{207BD9D5-01B0-4211-8578-ACB94F6FD0C3}" type="presParOf" srcId="{047BAB60-9EE6-448C-8421-753087280299}" destId="{317A15B7-398E-4C7E-9A7E-D217FF694C3B}" srcOrd="1" destOrd="0" presId="urn:microsoft.com/office/officeart/2005/8/layout/arrow2"/>
    <dgm:cxn modelId="{E302AA66-E89C-4E94-BFC6-6DE444C5065B}" type="presParOf" srcId="{317A15B7-398E-4C7E-9A7E-D217FF694C3B}" destId="{5A6D1812-0D15-4D5A-9D86-4D824F9B7834}" srcOrd="0" destOrd="0" presId="urn:microsoft.com/office/officeart/2005/8/layout/arrow2"/>
    <dgm:cxn modelId="{8011307E-8A02-47FF-B7B0-436E0C83388C}" type="presParOf" srcId="{317A15B7-398E-4C7E-9A7E-D217FF694C3B}" destId="{80CC3637-E417-4314-9A6B-4C8BAA1C4DD1}" srcOrd="1" destOrd="0" presId="urn:microsoft.com/office/officeart/2005/8/layout/arrow2"/>
    <dgm:cxn modelId="{5C25A04E-64EF-4688-9444-8C456753A528}" type="presParOf" srcId="{317A15B7-398E-4C7E-9A7E-D217FF694C3B}" destId="{86F990D9-F152-47F4-B05E-F53F28D46CE6}" srcOrd="2" destOrd="0" presId="urn:microsoft.com/office/officeart/2005/8/layout/arrow2"/>
    <dgm:cxn modelId="{FA23024B-096B-4297-A6A0-F464D34DED2A}" type="presParOf" srcId="{317A15B7-398E-4C7E-9A7E-D217FF694C3B}" destId="{FF410027-5D50-4DBD-AFF6-DDF4C8ECCBED}" srcOrd="3" destOrd="0" presId="urn:microsoft.com/office/officeart/2005/8/layout/arrow2"/>
    <dgm:cxn modelId="{4C562502-A480-4FC5-AD14-1FFC9A8D856A}" type="presParOf" srcId="{317A15B7-398E-4C7E-9A7E-D217FF694C3B}" destId="{958B0F3A-F4CA-4C0B-9A87-FA153405DF8D}" srcOrd="4" destOrd="0" presId="urn:microsoft.com/office/officeart/2005/8/layout/arrow2"/>
    <dgm:cxn modelId="{3E7F1D4A-2C5F-4D66-86D5-FBF7408D0037}" type="presParOf" srcId="{317A15B7-398E-4C7E-9A7E-D217FF694C3B}" destId="{3211576C-88F0-4E04-9F54-BA2705961964}"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6A07F-EA9A-417E-8B21-EF92F52EFC48}">
      <dsp:nvSpPr>
        <dsp:cNvPr id="0" name=""/>
        <dsp:cNvSpPr/>
      </dsp:nvSpPr>
      <dsp:spPr>
        <a:xfrm>
          <a:off x="2031642" y="0"/>
          <a:ext cx="2213168" cy="2016224"/>
        </a:xfrm>
        <a:prstGeom prst="swooshArrow">
          <a:avLst>
            <a:gd name="adj1" fmla="val 25000"/>
            <a:gd name="adj2" fmla="val 25000"/>
          </a:avLst>
        </a:prstGeom>
        <a:solidFill>
          <a:srgbClr val="00B050"/>
        </a:soli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5A6D1812-0D15-4D5A-9D86-4D824F9B7834}">
      <dsp:nvSpPr>
        <dsp:cNvPr id="0" name=""/>
        <dsp:cNvSpPr/>
      </dsp:nvSpPr>
      <dsp:spPr>
        <a:xfrm>
          <a:off x="1427146" y="1391597"/>
          <a:ext cx="83874" cy="83874"/>
        </a:xfrm>
        <a:prstGeom prst="ellipse">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0CC3637-E417-4314-9A6B-4C8BAA1C4DD1}">
      <dsp:nvSpPr>
        <dsp:cNvPr id="0" name=""/>
        <dsp:cNvSpPr/>
      </dsp:nvSpPr>
      <dsp:spPr>
        <a:xfrm>
          <a:off x="1469083" y="1433535"/>
          <a:ext cx="751648" cy="582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4444" tIns="0" rIns="0" bIns="0" numCol="1" spcCol="1270" anchor="t" anchorCtr="0">
          <a:noAutofit/>
        </a:bodyPr>
        <a:lstStyle/>
        <a:p>
          <a:pPr lvl="0" algn="l" defTabSz="444500">
            <a:lnSpc>
              <a:spcPct val="90000"/>
            </a:lnSpc>
            <a:spcBef>
              <a:spcPct val="0"/>
            </a:spcBef>
            <a:spcAft>
              <a:spcPct val="35000"/>
            </a:spcAft>
          </a:pPr>
          <a:r>
            <a:rPr lang="en-US" sz="1000" b="1" kern="1200" dirty="0" err="1" smtClean="0"/>
            <a:t>Contributeur</a:t>
          </a:r>
          <a:r>
            <a:rPr lang="en-US" sz="1000" b="1" kern="1200" dirty="0" smtClean="0"/>
            <a:t> </a:t>
          </a:r>
          <a:endParaRPr lang="fr-FR" sz="1000" b="1" kern="1200" dirty="0"/>
        </a:p>
      </dsp:txBody>
      <dsp:txXfrm>
        <a:off x="1469083" y="1433535"/>
        <a:ext cx="751648" cy="582688"/>
      </dsp:txXfrm>
    </dsp:sp>
    <dsp:sp modelId="{86F990D9-F152-47F4-B05E-F53F28D46CE6}">
      <dsp:nvSpPr>
        <dsp:cNvPr id="0" name=""/>
        <dsp:cNvSpPr/>
      </dsp:nvSpPr>
      <dsp:spPr>
        <a:xfrm>
          <a:off x="2167503" y="843588"/>
          <a:ext cx="151620" cy="151620"/>
        </a:xfrm>
        <a:prstGeom prst="ellipse">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F410027-5D50-4DBD-AFF6-DDF4C8ECCBED}">
      <dsp:nvSpPr>
        <dsp:cNvPr id="0" name=""/>
        <dsp:cNvSpPr/>
      </dsp:nvSpPr>
      <dsp:spPr>
        <a:xfrm>
          <a:off x="2309820" y="919398"/>
          <a:ext cx="774230" cy="10968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340" tIns="0" rIns="0" bIns="0" numCol="1" spcCol="1270" anchor="t" anchorCtr="0">
          <a:noAutofit/>
        </a:bodyPr>
        <a:lstStyle/>
        <a:p>
          <a:pPr lvl="0" algn="l" defTabSz="444500">
            <a:lnSpc>
              <a:spcPct val="90000"/>
            </a:lnSpc>
            <a:spcBef>
              <a:spcPct val="0"/>
            </a:spcBef>
            <a:spcAft>
              <a:spcPct val="35000"/>
            </a:spcAft>
          </a:pPr>
          <a:r>
            <a:rPr lang="en-US" sz="1000" b="1" kern="1200" dirty="0" err="1" smtClean="0"/>
            <a:t>Gestionnaire</a:t>
          </a:r>
          <a:endParaRPr lang="fr-FR" sz="1000" b="1" kern="1200" dirty="0"/>
        </a:p>
      </dsp:txBody>
      <dsp:txXfrm>
        <a:off x="2309820" y="919398"/>
        <a:ext cx="774230" cy="1096825"/>
      </dsp:txXfrm>
    </dsp:sp>
    <dsp:sp modelId="{958B0F3A-F4CA-4C0B-9A87-FA153405DF8D}">
      <dsp:nvSpPr>
        <dsp:cNvPr id="0" name=""/>
        <dsp:cNvSpPr/>
      </dsp:nvSpPr>
      <dsp:spPr>
        <a:xfrm>
          <a:off x="3057868" y="510104"/>
          <a:ext cx="209687" cy="209687"/>
        </a:xfrm>
        <a:prstGeom prst="ellipse">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noFill/>
        </a:ln>
        <a:effectLst>
          <a:outerShdw blurRad="76200" dist="50800" dir="5400000" rotWithShape="0">
            <a:srgbClr val="4E3B3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211576C-88F0-4E04-9F54-BA2705961964}">
      <dsp:nvSpPr>
        <dsp:cNvPr id="0" name=""/>
        <dsp:cNvSpPr/>
      </dsp:nvSpPr>
      <dsp:spPr>
        <a:xfrm>
          <a:off x="3162711" y="614948"/>
          <a:ext cx="774230" cy="14012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1109" tIns="0" rIns="0" bIns="0" numCol="1" spcCol="1270" anchor="t" anchorCtr="0">
          <a:noAutofit/>
        </a:bodyPr>
        <a:lstStyle/>
        <a:p>
          <a:pPr lvl="0" algn="l" defTabSz="444500">
            <a:lnSpc>
              <a:spcPct val="90000"/>
            </a:lnSpc>
            <a:spcBef>
              <a:spcPct val="0"/>
            </a:spcBef>
            <a:spcAft>
              <a:spcPct val="35000"/>
            </a:spcAft>
          </a:pPr>
          <a:r>
            <a:rPr lang="en-US" sz="1000" b="1" kern="1200" dirty="0" smtClean="0"/>
            <a:t>Point Focal</a:t>
          </a:r>
          <a:endParaRPr lang="fr-FR" sz="1000" b="1" kern="1200" dirty="0"/>
        </a:p>
      </dsp:txBody>
      <dsp:txXfrm>
        <a:off x="3162711" y="614948"/>
        <a:ext cx="774230" cy="1401275"/>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re 28"/>
          <p:cNvSpPr>
            <a:spLocks noGrp="1"/>
          </p:cNvSpPr>
          <p:nvPr>
            <p:ph type="ctrTitle"/>
          </p:nvPr>
        </p:nvSpPr>
        <p:spPr>
          <a:xfrm>
            <a:off x="381000" y="4853411"/>
            <a:ext cx="8458200" cy="1222375"/>
          </a:xfrm>
        </p:spPr>
        <p:txBody>
          <a:bodyPr anchor="t"/>
          <a:lstStyle/>
          <a:p>
            <a:r>
              <a:rPr kumimoji="0" lang="fr-FR" smtClean="0"/>
              <a:t>Modifiez le style du titre</a:t>
            </a:r>
            <a:endParaRPr kumimoji="0" lang="en-US"/>
          </a:p>
        </p:txBody>
      </p:sp>
      <p:sp>
        <p:nvSpPr>
          <p:cNvPr id="9" name="Sous-titr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Modifiez le style des sous-titres du masque</a:t>
            </a:r>
            <a:endParaRPr kumimoji="0" lang="en-US"/>
          </a:p>
        </p:txBody>
      </p:sp>
      <p:sp>
        <p:nvSpPr>
          <p:cNvPr id="16" name="Espace réservé de la date 15"/>
          <p:cNvSpPr>
            <a:spLocks noGrp="1"/>
          </p:cNvSpPr>
          <p:nvPr>
            <p:ph type="dt" sz="half" idx="10"/>
          </p:nvPr>
        </p:nvSpPr>
        <p:spPr/>
        <p:txBody>
          <a:bodyPr/>
          <a:lstStyle/>
          <a:p>
            <a:fld id="{803F9304-6481-4AD4-AECC-93A9FC4558F0}" type="datetimeFigureOut">
              <a:rPr lang="fr-FR" smtClean="0"/>
              <a:pPr/>
              <a:t>08/05/2014</a:t>
            </a:fld>
            <a:endParaRPr lang="fr-FR"/>
          </a:p>
        </p:txBody>
      </p:sp>
      <p:sp>
        <p:nvSpPr>
          <p:cNvPr id="2" name="Espace réservé du pied de page 1"/>
          <p:cNvSpPr>
            <a:spLocks noGrp="1"/>
          </p:cNvSpPr>
          <p:nvPr>
            <p:ph type="ftr" sz="quarter" idx="11"/>
          </p:nvPr>
        </p:nvSpPr>
        <p:spPr/>
        <p:txBody>
          <a:bodyPr/>
          <a:lstStyle/>
          <a:p>
            <a:endParaRPr lang="fr-FR"/>
          </a:p>
        </p:txBody>
      </p:sp>
      <p:sp>
        <p:nvSpPr>
          <p:cNvPr id="15" name="Espace réservé du numéro de diapositive 14"/>
          <p:cNvSpPr>
            <a:spLocks noGrp="1"/>
          </p:cNvSpPr>
          <p:nvPr>
            <p:ph type="sldNum" sz="quarter" idx="12"/>
          </p:nvPr>
        </p:nvSpPr>
        <p:spPr>
          <a:xfrm>
            <a:off x="8229600" y="6473952"/>
            <a:ext cx="758952" cy="246888"/>
          </a:xfrm>
        </p:spPr>
        <p:txBody>
          <a:bodyPr/>
          <a:lstStyle/>
          <a:p>
            <a:fld id="{5C10227A-412A-45A2-B681-BD69E429B2F0}" type="slidenum">
              <a:rPr lang="fr-FR" smtClean="0"/>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Modifiez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803F9304-6481-4AD4-AECC-93A9FC4558F0}" type="datetimeFigureOut">
              <a:rPr lang="fr-FR" smtClean="0"/>
              <a:pPr/>
              <a:t>08/05/2014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C10227A-412A-45A2-B681-BD69E429B2F0}" type="slidenum">
              <a:rPr lang="fr-FR" smtClean="0"/>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000" y="549276"/>
            <a:ext cx="1828800" cy="5851525"/>
          </a:xfrm>
        </p:spPr>
        <p:txBody>
          <a:bodyPr vert="eaVert"/>
          <a:lstStyle/>
          <a:p>
            <a:r>
              <a:rPr kumimoji="0" lang="fr-FR" smtClean="0"/>
              <a:t>Modifiez le style du titre</a:t>
            </a:r>
            <a:endParaRPr kumimoji="0" lang="en-US"/>
          </a:p>
        </p:txBody>
      </p:sp>
      <p:sp>
        <p:nvSpPr>
          <p:cNvPr id="3" name="Espace réservé du texte vertical 2"/>
          <p:cNvSpPr>
            <a:spLocks noGrp="1"/>
          </p:cNvSpPr>
          <p:nvPr>
            <p:ph type="body" orient="vert" idx="1"/>
          </p:nvPr>
        </p:nvSpPr>
        <p:spPr>
          <a:xfrm>
            <a:off x="457200" y="549276"/>
            <a:ext cx="6248400" cy="5851525"/>
          </a:xfrm>
        </p:spPr>
        <p:txBody>
          <a:bodyPr vert="eaVer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803F9304-6481-4AD4-AECC-93A9FC4558F0}" type="datetimeFigureOut">
              <a:rPr lang="fr-FR" smtClean="0"/>
              <a:pPr/>
              <a:t>08/05/2014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C10227A-412A-45A2-B681-BD69E429B2F0}" type="slidenum">
              <a:rPr lang="fr-FR" smtClean="0"/>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2" name="Titre 21"/>
          <p:cNvSpPr>
            <a:spLocks noGrp="1"/>
          </p:cNvSpPr>
          <p:nvPr>
            <p:ph type="title"/>
          </p:nvPr>
        </p:nvSpPr>
        <p:spPr/>
        <p:txBody>
          <a:bodyPr/>
          <a:lstStyle/>
          <a:p>
            <a:r>
              <a:rPr kumimoji="0" lang="fr-FR" smtClean="0"/>
              <a:t>Modifiez le style du titre</a:t>
            </a:r>
            <a:endParaRPr kumimoji="0" lang="en-US"/>
          </a:p>
        </p:txBody>
      </p:sp>
      <p:sp>
        <p:nvSpPr>
          <p:cNvPr id="27" name="Espace réservé du contenu 26"/>
          <p:cNvSpPr>
            <a:spLocks noGrp="1"/>
          </p:cNvSpPr>
          <p:nvPr>
            <p:ph idx="1"/>
          </p:nvPr>
        </p:nvSpPr>
        <p:spPr/>
        <p:txBody>
          <a:body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5" name="Espace réservé de la date 24"/>
          <p:cNvSpPr>
            <a:spLocks noGrp="1"/>
          </p:cNvSpPr>
          <p:nvPr>
            <p:ph type="dt" sz="half" idx="10"/>
          </p:nvPr>
        </p:nvSpPr>
        <p:spPr/>
        <p:txBody>
          <a:bodyPr/>
          <a:lstStyle/>
          <a:p>
            <a:fld id="{803F9304-6481-4AD4-AECC-93A9FC4558F0}" type="datetimeFigureOut">
              <a:rPr lang="fr-FR" smtClean="0"/>
              <a:pPr/>
              <a:t>08/05/2014</a:t>
            </a:fld>
            <a:endParaRPr lang="fr-FR"/>
          </a:p>
        </p:txBody>
      </p:sp>
      <p:sp>
        <p:nvSpPr>
          <p:cNvPr id="19" name="Espace réservé du pied de page 18"/>
          <p:cNvSpPr>
            <a:spLocks noGrp="1"/>
          </p:cNvSpPr>
          <p:nvPr>
            <p:ph type="ftr" sz="quarter" idx="11"/>
          </p:nvPr>
        </p:nvSpPr>
        <p:spPr>
          <a:xfrm>
            <a:off x="3581400" y="76200"/>
            <a:ext cx="2895600" cy="288925"/>
          </a:xfrm>
        </p:spPr>
        <p:txBody>
          <a:bodyPr/>
          <a:lstStyle/>
          <a:p>
            <a:endParaRPr lang="fr-FR"/>
          </a:p>
        </p:txBody>
      </p:sp>
      <p:sp>
        <p:nvSpPr>
          <p:cNvPr id="16" name="Espace réservé du numéro de diapositive 15"/>
          <p:cNvSpPr>
            <a:spLocks noGrp="1"/>
          </p:cNvSpPr>
          <p:nvPr>
            <p:ph type="sldNum" sz="quarter" idx="12"/>
          </p:nvPr>
        </p:nvSpPr>
        <p:spPr>
          <a:xfrm>
            <a:off x="8229600" y="6473952"/>
            <a:ext cx="758952" cy="246888"/>
          </a:xfrm>
        </p:spPr>
        <p:txBody>
          <a:bodyPr/>
          <a:lstStyle/>
          <a:p>
            <a:fld id="{5C10227A-412A-45A2-B681-BD69E429B2F0}"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3">
        <a:schemeClr val="bg2"/>
      </p:bgRef>
    </p:bg>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Espace réservé du texte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Modifiez les styles du texte du masque</a:t>
            </a:r>
          </a:p>
        </p:txBody>
      </p:sp>
      <p:sp>
        <p:nvSpPr>
          <p:cNvPr id="19" name="Espace réservé de la date 18"/>
          <p:cNvSpPr>
            <a:spLocks noGrp="1"/>
          </p:cNvSpPr>
          <p:nvPr>
            <p:ph type="dt" sz="half" idx="10"/>
          </p:nvPr>
        </p:nvSpPr>
        <p:spPr/>
        <p:txBody>
          <a:bodyPr/>
          <a:lstStyle/>
          <a:p>
            <a:fld id="{803F9304-6481-4AD4-AECC-93A9FC4558F0}" type="datetimeFigureOut">
              <a:rPr lang="fr-FR" smtClean="0"/>
              <a:pPr/>
              <a:t>08/05/2014</a:t>
            </a:fld>
            <a:endParaRPr lang="fr-FR"/>
          </a:p>
        </p:txBody>
      </p:sp>
      <p:sp>
        <p:nvSpPr>
          <p:cNvPr id="11" name="Espace réservé du pied de page 10"/>
          <p:cNvSpPr>
            <a:spLocks noGrp="1"/>
          </p:cNvSpPr>
          <p:nvPr>
            <p:ph type="ftr" sz="quarter" idx="11"/>
          </p:nvPr>
        </p:nvSpPr>
        <p:spPr/>
        <p:txBody>
          <a:bodyPr/>
          <a:lstStyle/>
          <a:p>
            <a:endParaRPr lang="fr-FR"/>
          </a:p>
        </p:txBody>
      </p:sp>
      <p:sp>
        <p:nvSpPr>
          <p:cNvPr id="16" name="Espace réservé du numéro de diapositive 15"/>
          <p:cNvSpPr>
            <a:spLocks noGrp="1"/>
          </p:cNvSpPr>
          <p:nvPr>
            <p:ph type="sldNum" sz="quarter" idx="12"/>
          </p:nvPr>
        </p:nvSpPr>
        <p:spPr/>
        <p:txBody>
          <a:bodyPr/>
          <a:lstStyle/>
          <a:p>
            <a:fld id="{5C10227A-412A-45A2-B681-BD69E429B2F0}" type="slidenum">
              <a:rPr lang="fr-FR" smtClean="0"/>
              <a:pPr/>
              <a:t>‹#›</a:t>
            </a:fld>
            <a:endParaRPr lang="fr-FR"/>
          </a:p>
        </p:txBody>
      </p:sp>
      <p:sp>
        <p:nvSpPr>
          <p:cNvPr id="8" name="Titre 7"/>
          <p:cNvSpPr>
            <a:spLocks noGrp="1"/>
          </p:cNvSpPr>
          <p:nvPr>
            <p:ph type="title"/>
          </p:nvPr>
        </p:nvSpPr>
        <p:spPr>
          <a:xfrm>
            <a:off x="180475" y="2947085"/>
            <a:ext cx="8686800" cy="1184825"/>
          </a:xfrm>
        </p:spPr>
        <p:txBody>
          <a:bodyPr rtlCol="0" anchor="t"/>
          <a:lstStyle>
            <a:lvl1pPr algn="r">
              <a:defRPr/>
            </a:lvl1pPr>
          </a:lstStyle>
          <a:p>
            <a:r>
              <a:rPr kumimoji="0" lang="fr-FR" smtClean="0"/>
              <a:t>Modifiez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0" name="Titre 19"/>
          <p:cNvSpPr>
            <a:spLocks noGrp="1"/>
          </p:cNvSpPr>
          <p:nvPr>
            <p:ph type="title"/>
          </p:nvPr>
        </p:nvSpPr>
        <p:spPr>
          <a:xfrm>
            <a:off x="301752" y="457200"/>
            <a:ext cx="8686800" cy="841248"/>
          </a:xfrm>
        </p:spPr>
        <p:txBody>
          <a:bodyPr/>
          <a:lstStyle/>
          <a:p>
            <a:r>
              <a:rPr kumimoji="0" lang="fr-FR" smtClean="0"/>
              <a:t>Modifiez le style du titre</a:t>
            </a:r>
            <a:endParaRPr kumimoji="0" lang="en-US"/>
          </a:p>
        </p:txBody>
      </p:sp>
      <p:sp>
        <p:nvSpPr>
          <p:cNvPr id="14" name="Espace réservé du contenu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1" name="Espace réservé de la date 20"/>
          <p:cNvSpPr>
            <a:spLocks noGrp="1"/>
          </p:cNvSpPr>
          <p:nvPr>
            <p:ph type="dt" sz="half" idx="10"/>
          </p:nvPr>
        </p:nvSpPr>
        <p:spPr/>
        <p:txBody>
          <a:bodyPr/>
          <a:lstStyle/>
          <a:p>
            <a:fld id="{803F9304-6481-4AD4-AECC-93A9FC4558F0}" type="datetimeFigureOut">
              <a:rPr lang="fr-FR" smtClean="0"/>
              <a:pPr/>
              <a:t>08/05/2014</a:t>
            </a:fld>
            <a:endParaRPr lang="fr-FR"/>
          </a:p>
        </p:txBody>
      </p:sp>
      <p:sp>
        <p:nvSpPr>
          <p:cNvPr id="10" name="Espace réservé du pied de page 9"/>
          <p:cNvSpPr>
            <a:spLocks noGrp="1"/>
          </p:cNvSpPr>
          <p:nvPr>
            <p:ph type="ftr" sz="quarter" idx="11"/>
          </p:nvPr>
        </p:nvSpPr>
        <p:spPr/>
        <p:txBody>
          <a:bodyPr/>
          <a:lstStyle/>
          <a:p>
            <a:endParaRPr lang="fr-FR"/>
          </a:p>
        </p:txBody>
      </p:sp>
      <p:sp>
        <p:nvSpPr>
          <p:cNvPr id="31" name="Espace réservé du numéro de diapositive 30"/>
          <p:cNvSpPr>
            <a:spLocks noGrp="1"/>
          </p:cNvSpPr>
          <p:nvPr>
            <p:ph type="sldNum" sz="quarter" idx="12"/>
          </p:nvPr>
        </p:nvSpPr>
        <p:spPr/>
        <p:txBody>
          <a:bodyPr/>
          <a:lstStyle/>
          <a:p>
            <a:fld id="{5C10227A-412A-45A2-B681-BD69E429B2F0}"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9" name="Titre 28"/>
          <p:cNvSpPr>
            <a:spLocks noGrp="1"/>
          </p:cNvSpPr>
          <p:nvPr>
            <p:ph type="title"/>
          </p:nvPr>
        </p:nvSpPr>
        <p:spPr>
          <a:xfrm>
            <a:off x="304800" y="5410200"/>
            <a:ext cx="8610600" cy="882650"/>
          </a:xfrm>
        </p:spPr>
        <p:txBody>
          <a:bodyPr anchor="ctr"/>
          <a:lstStyle>
            <a:lvl1pPr>
              <a:defRPr/>
            </a:lvl1pPr>
          </a:lstStyle>
          <a:p>
            <a:r>
              <a:rPr kumimoji="0" lang="fr-FR" smtClean="0"/>
              <a:t>Modifiez le style du titre</a:t>
            </a:r>
            <a:endParaRPr kumimoji="0" lang="en-US"/>
          </a:p>
        </p:txBody>
      </p:sp>
      <p:sp>
        <p:nvSpPr>
          <p:cNvPr id="13" name="Espace réservé du texte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Modifiez les styles du texte du masque</a:t>
            </a:r>
          </a:p>
        </p:txBody>
      </p:sp>
      <p:sp>
        <p:nvSpPr>
          <p:cNvPr id="25" name="Espace réservé du texte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Modifiez les styles du texte du masque</a:t>
            </a:r>
          </a:p>
        </p:txBody>
      </p:sp>
      <p:sp>
        <p:nvSpPr>
          <p:cNvPr id="4" name="Espace réservé du contenu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8" name="Espace réservé du contenu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0" name="Espace réservé de la date 9"/>
          <p:cNvSpPr>
            <a:spLocks noGrp="1"/>
          </p:cNvSpPr>
          <p:nvPr>
            <p:ph type="dt" sz="half" idx="10"/>
          </p:nvPr>
        </p:nvSpPr>
        <p:spPr/>
        <p:txBody>
          <a:bodyPr/>
          <a:lstStyle/>
          <a:p>
            <a:fld id="{803F9304-6481-4AD4-AECC-93A9FC4558F0}" type="datetimeFigureOut">
              <a:rPr lang="fr-FR" smtClean="0"/>
              <a:pPr/>
              <a:t>08/05/2014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229600" y="6477000"/>
            <a:ext cx="762000" cy="246888"/>
          </a:xfrm>
        </p:spPr>
        <p:txBody>
          <a:bodyPr/>
          <a:lstStyle/>
          <a:p>
            <a:fld id="{5C10227A-412A-45A2-B681-BD69E429B2F0}" type="slidenum">
              <a:rPr lang="fr-FR" smtClean="0"/>
              <a:pPr/>
              <a:t>‹#›</a:t>
            </a:fld>
            <a:endParaRPr lang="fr-FR"/>
          </a:p>
        </p:txBody>
      </p:sp>
      <p:sp>
        <p:nvSpPr>
          <p:cNvPr id="11" name="Connecteur droit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30" name="Titre 29"/>
          <p:cNvSpPr>
            <a:spLocks noGrp="1"/>
          </p:cNvSpPr>
          <p:nvPr>
            <p:ph type="title"/>
          </p:nvPr>
        </p:nvSpPr>
        <p:spPr>
          <a:xfrm>
            <a:off x="301752" y="457200"/>
            <a:ext cx="8686800" cy="841248"/>
          </a:xfrm>
        </p:spPr>
        <p:txBody>
          <a:bodyPr/>
          <a:lstStyle/>
          <a:p>
            <a:r>
              <a:rPr kumimoji="0" lang="fr-FR" smtClean="0"/>
              <a:t>Modifiez le style du titre</a:t>
            </a:r>
            <a:endParaRPr kumimoji="0" lang="en-US"/>
          </a:p>
        </p:txBody>
      </p:sp>
      <p:sp>
        <p:nvSpPr>
          <p:cNvPr id="12" name="Espace réservé de la date 11"/>
          <p:cNvSpPr>
            <a:spLocks noGrp="1"/>
          </p:cNvSpPr>
          <p:nvPr>
            <p:ph type="dt" sz="half" idx="10"/>
          </p:nvPr>
        </p:nvSpPr>
        <p:spPr/>
        <p:txBody>
          <a:bodyPr/>
          <a:lstStyle/>
          <a:p>
            <a:fld id="{803F9304-6481-4AD4-AECC-93A9FC4558F0}" type="datetimeFigureOut">
              <a:rPr lang="fr-FR" smtClean="0"/>
              <a:pPr/>
              <a:t>08/05/2014</a:t>
            </a:fld>
            <a:endParaRPr lang="fr-FR"/>
          </a:p>
        </p:txBody>
      </p:sp>
      <p:sp>
        <p:nvSpPr>
          <p:cNvPr id="21" name="Espace réservé du pied de page 20"/>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C10227A-412A-45A2-B681-BD69E429B2F0}" type="slidenum">
              <a:rPr lang="fr-FR" smtClean="0"/>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p>
            <a:fld id="{803F9304-6481-4AD4-AECC-93A9FC4558F0}" type="datetimeFigureOut">
              <a:rPr lang="fr-FR" smtClean="0"/>
              <a:pPr/>
              <a:t>08/05/2014</a:t>
            </a:fld>
            <a:endParaRPr lang="fr-FR"/>
          </a:p>
        </p:txBody>
      </p:sp>
      <p:sp>
        <p:nvSpPr>
          <p:cNvPr id="24" name="Espace réservé du pied de page 23"/>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C10227A-412A-45A2-B681-BD69E429B2F0}" type="slidenum">
              <a:rPr lang="fr-FR" smtClean="0"/>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Connecteur droit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re 11"/>
          <p:cNvSpPr>
            <a:spLocks noGrp="1"/>
          </p:cNvSpPr>
          <p:nvPr>
            <p:ph type="title"/>
          </p:nvPr>
        </p:nvSpPr>
        <p:spPr>
          <a:xfrm>
            <a:off x="457200" y="5486400"/>
            <a:ext cx="8458200" cy="520700"/>
          </a:xfrm>
        </p:spPr>
        <p:txBody>
          <a:bodyPr anchor="ctr"/>
          <a:lstStyle>
            <a:lvl1pPr algn="l">
              <a:buNone/>
              <a:defRPr sz="2000" b="1"/>
            </a:lvl1pPr>
          </a:lstStyle>
          <a:p>
            <a:r>
              <a:rPr kumimoji="0" lang="fr-FR" smtClean="0"/>
              <a:t>Modifiez le style du titre</a:t>
            </a:r>
            <a:endParaRPr kumimoji="0" lang="en-US"/>
          </a:p>
        </p:txBody>
      </p:sp>
      <p:sp>
        <p:nvSpPr>
          <p:cNvPr id="26" name="Espace réservé du texte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smtClean="0"/>
              <a:t>Modifiez les styles du texte du masque</a:t>
            </a:r>
          </a:p>
        </p:txBody>
      </p:sp>
      <p:sp>
        <p:nvSpPr>
          <p:cNvPr id="14" name="Espace réservé du contenu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5" name="Espace réservé de la date 24"/>
          <p:cNvSpPr>
            <a:spLocks noGrp="1"/>
          </p:cNvSpPr>
          <p:nvPr>
            <p:ph type="dt" sz="half" idx="10"/>
          </p:nvPr>
        </p:nvSpPr>
        <p:spPr/>
        <p:txBody>
          <a:bodyPr/>
          <a:lstStyle/>
          <a:p>
            <a:fld id="{803F9304-6481-4AD4-AECC-93A9FC4558F0}" type="datetimeFigureOut">
              <a:rPr lang="fr-FR" smtClean="0"/>
              <a:pPr/>
              <a:t>08/05/2014</a:t>
            </a:fld>
            <a:endParaRPr lang="fr-FR"/>
          </a:p>
        </p:txBody>
      </p:sp>
      <p:sp>
        <p:nvSpPr>
          <p:cNvPr id="29" name="Espace réservé du pied de page 28"/>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C10227A-412A-45A2-B681-BD69E429B2F0}" type="slidenum">
              <a:rPr lang="fr-FR" smtClean="0"/>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3" name="Espace réservé pour une image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fr-FR" smtClean="0"/>
              <a:t>Cliquez sur l'icône pour ajouter une image</a:t>
            </a:r>
            <a:endParaRPr kumimoji="0" lang="en-US" dirty="0"/>
          </a:p>
        </p:txBody>
      </p:sp>
      <p:sp>
        <p:nvSpPr>
          <p:cNvPr id="7" name="Espace réservé de la date 6"/>
          <p:cNvSpPr>
            <a:spLocks noGrp="1"/>
          </p:cNvSpPr>
          <p:nvPr>
            <p:ph type="dt" sz="half" idx="10"/>
          </p:nvPr>
        </p:nvSpPr>
        <p:spPr/>
        <p:txBody>
          <a:bodyPr/>
          <a:lstStyle/>
          <a:p>
            <a:fld id="{803F9304-6481-4AD4-AECC-93A9FC4558F0}" type="datetimeFigureOut">
              <a:rPr lang="fr-FR" smtClean="0"/>
              <a:pPr/>
              <a:t>08/05/2014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31" name="Espace réservé du numéro de diapositive 30"/>
          <p:cNvSpPr>
            <a:spLocks noGrp="1"/>
          </p:cNvSpPr>
          <p:nvPr>
            <p:ph type="sldNum" sz="quarter" idx="12"/>
          </p:nvPr>
        </p:nvSpPr>
        <p:spPr/>
        <p:txBody>
          <a:bodyPr/>
          <a:lstStyle/>
          <a:p>
            <a:fld id="{5C10227A-412A-45A2-B681-BD69E429B2F0}" type="slidenum">
              <a:rPr lang="fr-FR" smtClean="0"/>
              <a:pPr/>
              <a:t>‹#›</a:t>
            </a:fld>
            <a:endParaRPr lang="fr-FR"/>
          </a:p>
        </p:txBody>
      </p:sp>
      <p:sp>
        <p:nvSpPr>
          <p:cNvPr id="17" name="Titre 16"/>
          <p:cNvSpPr>
            <a:spLocks noGrp="1"/>
          </p:cNvSpPr>
          <p:nvPr>
            <p:ph type="title"/>
          </p:nvPr>
        </p:nvSpPr>
        <p:spPr>
          <a:xfrm>
            <a:off x="381000" y="4993760"/>
            <a:ext cx="5867400" cy="522288"/>
          </a:xfrm>
        </p:spPr>
        <p:txBody>
          <a:bodyPr anchor="ctr"/>
          <a:lstStyle>
            <a:lvl1pPr algn="l">
              <a:buNone/>
              <a:defRPr sz="2000" b="1"/>
            </a:lvl1pPr>
          </a:lstStyle>
          <a:p>
            <a:r>
              <a:rPr kumimoji="0" lang="fr-FR" smtClean="0"/>
              <a:t>Modifiez le style du titre</a:t>
            </a:r>
            <a:endParaRPr kumimoji="0" lang="en-US"/>
          </a:p>
        </p:txBody>
      </p:sp>
      <p:sp>
        <p:nvSpPr>
          <p:cNvPr id="26" name="Espace réservé du texte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fr-FR" smtClean="0"/>
              <a:t>Modifiez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Espace réservé du texte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fr-FR" smtClean="0"/>
              <a:t>Modifiez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1" name="Espace réservé de la date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803F9304-6481-4AD4-AECC-93A9FC4558F0}" type="datetimeFigureOut">
              <a:rPr lang="fr-FR" smtClean="0"/>
              <a:pPr/>
              <a:t>08/05/2014</a:t>
            </a:fld>
            <a:endParaRPr lang="fr-FR"/>
          </a:p>
        </p:txBody>
      </p:sp>
      <p:sp>
        <p:nvSpPr>
          <p:cNvPr id="28" name="Espace réservé du pied de page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fr-FR"/>
          </a:p>
        </p:txBody>
      </p:sp>
      <p:sp>
        <p:nvSpPr>
          <p:cNvPr id="5" name="Espace réservé du numéro de diapositive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5C10227A-412A-45A2-B681-BD69E429B2F0}" type="slidenum">
              <a:rPr lang="fr-FR" smtClean="0"/>
              <a:pPr/>
              <a:t>‹#›</a:t>
            </a:fld>
            <a:endParaRPr lang="fr-FR"/>
          </a:p>
        </p:txBody>
      </p:sp>
      <p:sp>
        <p:nvSpPr>
          <p:cNvPr id="10" name="Espace réservé du titre 9"/>
          <p:cNvSpPr>
            <a:spLocks noGrp="1"/>
          </p:cNvSpPr>
          <p:nvPr>
            <p:ph type="title"/>
          </p:nvPr>
        </p:nvSpPr>
        <p:spPr>
          <a:xfrm>
            <a:off x="304800" y="457200"/>
            <a:ext cx="8686800" cy="838200"/>
          </a:xfrm>
          <a:prstGeom prst="rect">
            <a:avLst/>
          </a:prstGeom>
        </p:spPr>
        <p:txBody>
          <a:bodyPr vert="horz" anchor="ctr">
            <a:normAutofit/>
          </a:bodyPr>
          <a:lstStyle/>
          <a:p>
            <a:r>
              <a:rPr kumimoji="0" lang="fr-FR" smtClean="0"/>
              <a:t>Modifiez le style du titre</a:t>
            </a:r>
            <a:endParaRPr kumimoji="0" lang="en-US"/>
          </a:p>
        </p:txBody>
      </p:sp>
      <p:sp>
        <p:nvSpPr>
          <p:cNvPr id="9" name="Connecteur droit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Connecteur droit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Layout" Target="../diagrams/layout1.xml"/><Relationship Id="rId7" Type="http://schemas.openxmlformats.org/officeDocument/2006/relationships/image" Target="../media/image8.jpe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39552" y="116632"/>
            <a:ext cx="7916416" cy="1584176"/>
          </a:xfrm>
        </p:spPr>
        <p:style>
          <a:lnRef idx="1">
            <a:schemeClr val="accent1"/>
          </a:lnRef>
          <a:fillRef idx="3">
            <a:schemeClr val="accent1"/>
          </a:fillRef>
          <a:effectRef idx="2">
            <a:schemeClr val="accent1"/>
          </a:effectRef>
          <a:fontRef idx="minor">
            <a:schemeClr val="lt1"/>
          </a:fontRef>
        </p:style>
        <p:txBody>
          <a:bodyPr>
            <a:norm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fr-FR" b="1" cap="all" dirty="0" smtClean="0">
                <a:ln/>
                <a:solidFill>
                  <a:schemeClr val="accent2">
                    <a:lumMod val="50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PRESENTATION DU DEVELOPPEMENT DU CHM/DRC </a:t>
            </a:r>
            <a:endParaRPr lang="fr-FR" b="1" cap="all" dirty="0">
              <a:ln/>
              <a:solidFill>
                <a:schemeClr val="accent2">
                  <a:lumMod val="50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Sous-titre 2"/>
          <p:cNvSpPr>
            <a:spLocks noGrp="1"/>
          </p:cNvSpPr>
          <p:nvPr>
            <p:ph type="subTitle" idx="1"/>
          </p:nvPr>
        </p:nvSpPr>
        <p:spPr>
          <a:xfrm>
            <a:off x="1063563" y="5124450"/>
            <a:ext cx="6616824" cy="1107424"/>
          </a:xfrm>
          <a:noFill/>
          <a:ln>
            <a:noFill/>
          </a:ln>
        </p:spPr>
        <p:style>
          <a:lnRef idx="1">
            <a:schemeClr val="accent3"/>
          </a:lnRef>
          <a:fillRef idx="2">
            <a:schemeClr val="accent3"/>
          </a:fillRef>
          <a:effectRef idx="1">
            <a:schemeClr val="accent3"/>
          </a:effectRef>
          <a:fontRef idx="minor">
            <a:schemeClr val="dk1"/>
          </a:fontRef>
        </p:style>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400" b="1" cap="all" dirty="0" err="1" smtClean="0">
                <a:ln w="0"/>
                <a:solidFill>
                  <a:srgbClr val="002060"/>
                </a:solidFill>
                <a:effectLst>
                  <a:reflection blurRad="12700" stA="50000" endPos="50000" dist="5000" dir="5400000" sy="-100000" rotWithShape="0"/>
                </a:effectLst>
              </a:rPr>
              <a:t>PreSENTATION</a:t>
            </a:r>
            <a:endParaRPr lang="fr-FR" sz="2400" b="1" cap="all" dirty="0" smtClean="0">
              <a:ln w="0"/>
              <a:solidFill>
                <a:srgbClr val="002060"/>
              </a:solidFill>
              <a:effectLst>
                <a:reflection blurRad="12700" stA="50000" endPos="50000" dist="5000" dir="5400000" sy="-100000" rotWithShape="0"/>
              </a:effectLst>
            </a:endParaRPr>
          </a:p>
          <a:p>
            <a:pPr algn="ctr"/>
            <a:r>
              <a:rPr lang="fr-FR" sz="2400" b="1" cap="all" dirty="0" err="1" smtClean="0">
                <a:ln w="0"/>
                <a:solidFill>
                  <a:srgbClr val="002060"/>
                </a:solidFill>
                <a:effectLst>
                  <a:reflection blurRad="12700" stA="50000" endPos="50000" dist="5000" dir="5400000" sy="-100000" rotWithShape="0"/>
                </a:effectLst>
              </a:rPr>
              <a:t>Adelard</a:t>
            </a:r>
            <a:r>
              <a:rPr lang="fr-FR" sz="2400" b="1" cap="all" dirty="0" smtClean="0">
                <a:ln w="0"/>
                <a:solidFill>
                  <a:srgbClr val="002060"/>
                </a:solidFill>
                <a:effectLst>
                  <a:reflection blurRad="12700" stA="50000" endPos="50000" dist="5000" dir="5400000" sy="-100000" rotWithShape="0"/>
                </a:effectLst>
              </a:rPr>
              <a:t>- MUTOMBO</a:t>
            </a:r>
          </a:p>
        </p:txBody>
      </p:sp>
      <p:pic>
        <p:nvPicPr>
          <p:cNvPr id="4" name="Image 3" descr="ANd9GcTjMjouWPL5p6chy9Aztdm3Tcx9TLGtgskmkH8uhQSNLWSbOlNde0WfIPw"/>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0" y="1955489"/>
            <a:ext cx="2971800" cy="3052936"/>
          </a:xfrm>
          <a:prstGeom prst="rect">
            <a:avLst/>
          </a:prstGeom>
          <a:ln>
            <a:noFill/>
          </a:ln>
          <a:effectLst>
            <a:softEdge rad="112500"/>
          </a:effectLst>
        </p:spPr>
      </p:pic>
      <p:pic>
        <p:nvPicPr>
          <p:cNvPr id="1026" name="Picture 2" descr="C:\Users\LONGJIN LP3\Pictures\logo_CBD-int.gif"/>
          <p:cNvPicPr>
            <a:picLocks noChangeAspect="1" noChangeArrowheads="1"/>
          </p:cNvPicPr>
          <p:nvPr/>
        </p:nvPicPr>
        <p:blipFill>
          <a:blip r:embed="rId3" cstate="print"/>
          <a:srcRect/>
          <a:stretch>
            <a:fillRect/>
          </a:stretch>
        </p:blipFill>
        <p:spPr bwMode="auto">
          <a:xfrm>
            <a:off x="6804248" y="5949280"/>
            <a:ext cx="1371600" cy="457200"/>
          </a:xfrm>
          <a:prstGeom prst="rect">
            <a:avLst/>
          </a:prstGeom>
          <a:noFill/>
        </p:spPr>
      </p:pic>
      <p:pic>
        <p:nvPicPr>
          <p:cNvPr id="1027" name="Picture 3" descr="C:\Users\LONGJIN LP3\Pictures\log-chm-new-spine.png"/>
          <p:cNvPicPr>
            <a:picLocks noChangeAspect="1" noChangeArrowheads="1"/>
          </p:cNvPicPr>
          <p:nvPr/>
        </p:nvPicPr>
        <p:blipFill>
          <a:blip r:embed="rId4" cstate="print"/>
          <a:srcRect/>
          <a:stretch>
            <a:fillRect/>
          </a:stretch>
        </p:blipFill>
        <p:spPr bwMode="auto">
          <a:xfrm>
            <a:off x="539552" y="5733256"/>
            <a:ext cx="1224136" cy="792088"/>
          </a:xfrm>
          <a:prstGeom prst="rect">
            <a:avLst/>
          </a:prstGeom>
          <a:noFill/>
        </p:spPr>
      </p:pic>
    </p:spTree>
    <p:extLst>
      <p:ext uri="{BB962C8B-B14F-4D97-AF65-F5344CB8AC3E}">
        <p14:creationId xmlns:p14="http://schemas.microsoft.com/office/powerpoint/2010/main" val="121792405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path" presetSubtype="0" accel="50000" decel="50000" fill="hold" nodeType="clickEffect">
                                  <p:stCondLst>
                                    <p:cond delay="0"/>
                                  </p:stCondLst>
                                  <p:childTnLst>
                                    <p:animMotion origin="layout" path="M 0 0 C 0.069 0 0.125 0.056 0.125 0.125 C 0.125 0.194 0.069 0.25 0 0.25 C -0.069 0.25 -0.125 0.194 -0.125 0.125 C -0.125 0.056 -0.069 0 0 0 Z" pathEditMode="relative" ptsTypes="">
                                      <p:cBhvr>
                                        <p:cTn id="6" dur="2000" fill="hold"/>
                                        <p:tgtEl>
                                          <p:spTgt spid="4"/>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30"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800" decel="100000"/>
                                        <p:tgtEl>
                                          <p:spTgt spid="4"/>
                                        </p:tgtEl>
                                      </p:cBhvr>
                                    </p:animEffect>
                                    <p:anim calcmode="lin" valueType="num">
                                      <p:cBhvr>
                                        <p:cTn id="12" dur="800" decel="100000" fill="hold"/>
                                        <p:tgtEl>
                                          <p:spTgt spid="4"/>
                                        </p:tgtEl>
                                        <p:attrNameLst>
                                          <p:attrName>style.rotation</p:attrName>
                                        </p:attrNameLst>
                                      </p:cBhvr>
                                      <p:tavLst>
                                        <p:tav tm="0">
                                          <p:val>
                                            <p:fltVal val="-90"/>
                                          </p:val>
                                        </p:tav>
                                        <p:tav tm="100000">
                                          <p:val>
                                            <p:fltVal val="0"/>
                                          </p:val>
                                        </p:tav>
                                      </p:tavLst>
                                    </p:anim>
                                    <p:anim calcmode="lin" valueType="num">
                                      <p:cBhvr>
                                        <p:cTn id="13" dur="800" decel="100000" fill="hold"/>
                                        <p:tgtEl>
                                          <p:spTgt spid="4"/>
                                        </p:tgtEl>
                                        <p:attrNameLst>
                                          <p:attrName>ppt_x</p:attrName>
                                        </p:attrNameLst>
                                      </p:cBhvr>
                                      <p:tavLst>
                                        <p:tav tm="0">
                                          <p:val>
                                            <p:strVal val="#ppt_x+0.4"/>
                                          </p:val>
                                        </p:tav>
                                        <p:tav tm="100000">
                                          <p:val>
                                            <p:strVal val="#ppt_x-0.05"/>
                                          </p:val>
                                        </p:tav>
                                      </p:tavLst>
                                    </p:anim>
                                    <p:anim calcmode="lin" valueType="num">
                                      <p:cBhvr>
                                        <p:cTn id="14" dur="800" decel="100000" fill="hold"/>
                                        <p:tgtEl>
                                          <p:spTgt spid="4"/>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81000" y="1628801"/>
            <a:ext cx="8458200" cy="4446986"/>
          </a:xfrm>
        </p:spPr>
        <p:txBody>
          <a:bodyPr>
            <a:normAutofit/>
          </a:bodyPr>
          <a:lstStyle/>
          <a:p>
            <a:r>
              <a:rPr lang="fr-FR" dirty="0" smtClean="0"/>
              <a:t/>
            </a:r>
            <a:br>
              <a:rPr lang="fr-FR" dirty="0" smtClean="0"/>
            </a:br>
            <a:r>
              <a:rPr lang="fr-FR" dirty="0" smtClean="0"/>
              <a:t/>
            </a:r>
            <a:br>
              <a:rPr lang="fr-FR" dirty="0" smtClean="0"/>
            </a:br>
            <a:r>
              <a:rPr lang="fr-FR" dirty="0" smtClean="0"/>
              <a:t/>
            </a:r>
            <a:br>
              <a:rPr lang="fr-FR" dirty="0" smtClean="0"/>
            </a:br>
            <a:r>
              <a:rPr lang="fr-FR" dirty="0" smtClean="0"/>
              <a:t/>
            </a:r>
            <a:br>
              <a:rPr lang="fr-FR" dirty="0" smtClean="0"/>
            </a:br>
            <a:r>
              <a:rPr lang="fr-FR" dirty="0" smtClean="0"/>
              <a:t/>
            </a:r>
            <a:br>
              <a:rPr lang="fr-FR" dirty="0" smtClean="0"/>
            </a:br>
            <a:r>
              <a:rPr lang="fr-FR" dirty="0" smtClean="0"/>
              <a:t>Merci </a:t>
            </a:r>
            <a:r>
              <a:rPr lang="fr-FR" dirty="0" smtClean="0"/>
              <a:t>de </a:t>
            </a:r>
            <a:r>
              <a:rPr lang="fr-FR" dirty="0" smtClean="0"/>
              <a:t>votre attention</a:t>
            </a:r>
            <a:endParaRPr lang="fr-FR" dirty="0"/>
          </a:p>
        </p:txBody>
      </p:sp>
      <p:pic>
        <p:nvPicPr>
          <p:cNvPr id="4" name="Picture 2" descr="C:\Users\LONGJIN LP3\Pictures\logo_CBD-int.gif"/>
          <p:cNvPicPr>
            <a:picLocks noChangeAspect="1" noChangeArrowheads="1"/>
          </p:cNvPicPr>
          <p:nvPr/>
        </p:nvPicPr>
        <p:blipFill>
          <a:blip r:embed="rId2" cstate="print"/>
          <a:srcRect/>
          <a:stretch>
            <a:fillRect/>
          </a:stretch>
        </p:blipFill>
        <p:spPr bwMode="auto">
          <a:xfrm>
            <a:off x="6804248" y="5949280"/>
            <a:ext cx="1371600" cy="457200"/>
          </a:xfrm>
          <a:prstGeom prst="rect">
            <a:avLst/>
          </a:prstGeom>
          <a:noFill/>
        </p:spPr>
      </p:pic>
      <p:pic>
        <p:nvPicPr>
          <p:cNvPr id="5" name="Picture 3" descr="C:\Users\LONGJIN LP3\Pictures\log-chm-new-spine.png"/>
          <p:cNvPicPr>
            <a:picLocks noChangeAspect="1" noChangeArrowheads="1"/>
          </p:cNvPicPr>
          <p:nvPr/>
        </p:nvPicPr>
        <p:blipFill>
          <a:blip r:embed="rId3" cstate="print"/>
          <a:srcRect/>
          <a:stretch>
            <a:fillRect/>
          </a:stretch>
        </p:blipFill>
        <p:spPr bwMode="auto">
          <a:xfrm>
            <a:off x="539552" y="5733256"/>
            <a:ext cx="1224136" cy="792088"/>
          </a:xfrm>
          <a:prstGeom prst="rect">
            <a:avLst/>
          </a:prstGeom>
          <a:noFill/>
        </p:spPr>
      </p:pic>
      <p:pic>
        <p:nvPicPr>
          <p:cNvPr id="2050" name="Picture 2" descr="C:\Users\LONGJIN LP3\Pictures\Centre d'Echange d'Informations de la RD Congo - Convention sur la diversité biologique_files\left_logo.gif"/>
          <p:cNvPicPr>
            <a:picLocks noChangeAspect="1" noChangeArrowheads="1"/>
          </p:cNvPicPr>
          <p:nvPr/>
        </p:nvPicPr>
        <p:blipFill>
          <a:blip r:embed="rId4" cstate="print"/>
          <a:srcRect/>
          <a:stretch>
            <a:fillRect/>
          </a:stretch>
        </p:blipFill>
        <p:spPr bwMode="auto">
          <a:xfrm>
            <a:off x="4427984" y="5877272"/>
            <a:ext cx="1000125" cy="723900"/>
          </a:xfrm>
          <a:prstGeom prst="rect">
            <a:avLst/>
          </a:prstGeom>
          <a:noFill/>
        </p:spPr>
      </p:pic>
      <p:pic>
        <p:nvPicPr>
          <p:cNvPr id="8" name="Picture 3" descr="C:\Users\LONGJIN LP3\Pictures\logo_RBINS.jpg"/>
          <p:cNvPicPr>
            <a:picLocks noChangeAspect="1" noChangeArrowheads="1"/>
          </p:cNvPicPr>
          <p:nvPr/>
        </p:nvPicPr>
        <p:blipFill>
          <a:blip r:embed="rId5" cstate="print"/>
          <a:srcRect/>
          <a:stretch>
            <a:fillRect/>
          </a:stretch>
        </p:blipFill>
        <p:spPr bwMode="auto">
          <a:xfrm>
            <a:off x="2123728" y="6021288"/>
            <a:ext cx="1584176" cy="386333"/>
          </a:xfrm>
          <a:prstGeom prst="rect">
            <a:avLst/>
          </a:prstGeom>
          <a:noFill/>
        </p:spPr>
      </p:pic>
    </p:spTree>
    <p:extLst>
      <p:ext uri="{BB962C8B-B14F-4D97-AF65-F5344CB8AC3E}">
        <p14:creationId xmlns:p14="http://schemas.microsoft.com/office/powerpoint/2010/main" val="253107768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pPr algn="ctr"/>
            <a:r>
              <a:rPr lang="en-US" dirty="0" err="1" smtClean="0"/>
              <a:t>rDC</a:t>
            </a:r>
            <a:r>
              <a:rPr lang="en-US" dirty="0" smtClean="0"/>
              <a:t>  et </a:t>
            </a:r>
            <a:r>
              <a:rPr lang="en-US" dirty="0" err="1" smtClean="0"/>
              <a:t>Cdb</a:t>
            </a:r>
            <a:endParaRPr lang="fr-FR" dirty="0"/>
          </a:p>
        </p:txBody>
      </p:sp>
      <p:sp>
        <p:nvSpPr>
          <p:cNvPr id="5" name="Espace réservé du contenu 4"/>
          <p:cNvSpPr>
            <a:spLocks noGrp="1"/>
          </p:cNvSpPr>
          <p:nvPr>
            <p:ph idx="1"/>
          </p:nvPr>
        </p:nvSpPr>
        <p:spPr/>
        <p:txBody>
          <a:bodyPr>
            <a:normAutofit fontScale="25000" lnSpcReduction="20000"/>
          </a:bodyPr>
          <a:lstStyle/>
          <a:p>
            <a:endParaRPr lang="fr-FR" dirty="0" smtClean="0"/>
          </a:p>
          <a:p>
            <a:pPr>
              <a:buFont typeface="Wingdings" pitchFamily="2" charset="2"/>
              <a:buChar char="v"/>
            </a:pPr>
            <a:r>
              <a:rPr lang="fr-FR" sz="5600" dirty="0" smtClean="0"/>
              <a:t>La République Démocratique du Congo a ratifié la convention internationale portant sur la diversité biologique le 15 septembre 1994. La Conférence des Parties a entériné cette ratification lors de la première session tenue à Nassau, aux Bahamas, le 3 décembre 1994.</a:t>
            </a:r>
          </a:p>
          <a:p>
            <a:pPr>
              <a:buFont typeface="Wingdings" pitchFamily="2" charset="2"/>
              <a:buChar char="v"/>
            </a:pPr>
            <a:endParaRPr lang="fr-FR" sz="5600" dirty="0" smtClean="0"/>
          </a:p>
          <a:p>
            <a:pPr>
              <a:buNone/>
            </a:pPr>
            <a:endParaRPr lang="fr-FR" sz="5600" dirty="0" smtClean="0"/>
          </a:p>
          <a:p>
            <a:pPr>
              <a:buFont typeface="Wingdings" pitchFamily="2" charset="2"/>
              <a:buChar char="v"/>
            </a:pPr>
            <a:r>
              <a:rPr lang="fr-FR" sz="5600" dirty="0" smtClean="0"/>
              <a:t>Face à l’importance de sa richesse en matière de la diversité biologique et considérant les graves menaces qui pèsent sur ses ressources biologiques à la suite de la pression que les activités de l’homme exercent sur elles, la République Démocratique du Congo a décidé de tout mettre en œuvre pour prévenir l’épuisement pur et simple de certaines de ces ressources.</a:t>
            </a:r>
          </a:p>
          <a:p>
            <a:pPr>
              <a:buNone/>
            </a:pPr>
            <a:r>
              <a:rPr lang="fr-FR" sz="5600" dirty="0" smtClean="0"/>
              <a:t> </a:t>
            </a:r>
          </a:p>
          <a:p>
            <a:pPr>
              <a:buFont typeface="Wingdings" pitchFamily="2" charset="2"/>
              <a:buChar char="v"/>
            </a:pPr>
            <a:r>
              <a:rPr lang="fr-FR" sz="5600" dirty="0" smtClean="0"/>
              <a:t>Tout le monde s’est rendu compte, entre autres, du recul continuel de la forêt, du braconnage intensif des espèces protégées telles que le Gorille de montagne, l’Eléphant d’Afrique et le Chimpanzé nain, pour ne citer que ces exemples. Certaines plantes médicinales ont disparu de leur habitat, à force de leur exploitation sans aucun souci de leur conservation.</a:t>
            </a:r>
          </a:p>
          <a:p>
            <a:pPr>
              <a:buFont typeface="Wingdings" pitchFamily="2" charset="2"/>
              <a:buChar char="v"/>
            </a:pPr>
            <a:endParaRPr lang="fr-FR" sz="5600" dirty="0" smtClean="0"/>
          </a:p>
          <a:p>
            <a:pPr>
              <a:buFont typeface="Wingdings" pitchFamily="2" charset="2"/>
              <a:buChar char="v"/>
            </a:pPr>
            <a:r>
              <a:rPr lang="fr-FR" sz="5600" dirty="0" smtClean="0"/>
              <a:t>C’est donc dans ce cadre que la RDC a manifesté le désir de rassembler toutes les données disponibles sur sa diversité biologique et de formuler une stratégie et un plan d’action national visant à conserver et à utiliser de manière durable les ressources biologiques de son territoire au bénéfice de la population. </a:t>
            </a:r>
            <a:endParaRPr lang="fr-FR" sz="5600" dirty="0"/>
          </a:p>
        </p:txBody>
      </p:sp>
      <p:pic>
        <p:nvPicPr>
          <p:cNvPr id="6" name="Picture 2" descr="C:\Users\LONGJIN LP3\Pictures\logo_CBD-int.gif"/>
          <p:cNvPicPr>
            <a:picLocks noChangeAspect="1" noChangeArrowheads="1"/>
          </p:cNvPicPr>
          <p:nvPr/>
        </p:nvPicPr>
        <p:blipFill>
          <a:blip r:embed="rId2" cstate="print"/>
          <a:srcRect/>
          <a:stretch>
            <a:fillRect/>
          </a:stretch>
        </p:blipFill>
        <p:spPr bwMode="auto">
          <a:xfrm>
            <a:off x="6804248" y="5949280"/>
            <a:ext cx="1371600" cy="457200"/>
          </a:xfrm>
          <a:prstGeom prst="rect">
            <a:avLst/>
          </a:prstGeom>
          <a:noFill/>
        </p:spPr>
      </p:pic>
      <p:pic>
        <p:nvPicPr>
          <p:cNvPr id="7" name="Picture 3" descr="C:\Users\LONGJIN LP3\Pictures\log-chm-new-spine.png"/>
          <p:cNvPicPr>
            <a:picLocks noChangeAspect="1" noChangeArrowheads="1"/>
          </p:cNvPicPr>
          <p:nvPr/>
        </p:nvPicPr>
        <p:blipFill>
          <a:blip r:embed="rId3" cstate="print"/>
          <a:srcRect/>
          <a:stretch>
            <a:fillRect/>
          </a:stretch>
        </p:blipFill>
        <p:spPr bwMode="auto">
          <a:xfrm>
            <a:off x="539552" y="5733256"/>
            <a:ext cx="1224136" cy="792088"/>
          </a:xfrm>
          <a:prstGeom prst="rect">
            <a:avLst/>
          </a:prstGeom>
          <a:noFill/>
        </p:spPr>
      </p:pic>
      <p:pic>
        <p:nvPicPr>
          <p:cNvPr id="8" name="Picture 2" descr="C:\Users\LONGJIN LP3\Pictures\Centre d'Echange d'Informations de la RD Congo - Convention sur la diversité biologique_files\left_logo.gif"/>
          <p:cNvPicPr>
            <a:picLocks noChangeAspect="1" noChangeArrowheads="1"/>
          </p:cNvPicPr>
          <p:nvPr/>
        </p:nvPicPr>
        <p:blipFill>
          <a:blip r:embed="rId4" cstate="print"/>
          <a:srcRect/>
          <a:stretch>
            <a:fillRect/>
          </a:stretch>
        </p:blipFill>
        <p:spPr bwMode="auto">
          <a:xfrm>
            <a:off x="4716016" y="5805264"/>
            <a:ext cx="1000125" cy="723900"/>
          </a:xfrm>
          <a:prstGeom prst="rect">
            <a:avLst/>
          </a:prstGeom>
          <a:noFill/>
        </p:spPr>
      </p:pic>
      <p:pic>
        <p:nvPicPr>
          <p:cNvPr id="9" name="Picture 3" descr="C:\Users\LONGJIN LP3\Pictures\logo_RBINS.jpg"/>
          <p:cNvPicPr>
            <a:picLocks noChangeAspect="1" noChangeArrowheads="1"/>
          </p:cNvPicPr>
          <p:nvPr/>
        </p:nvPicPr>
        <p:blipFill>
          <a:blip r:embed="rId5" cstate="print"/>
          <a:srcRect/>
          <a:stretch>
            <a:fillRect/>
          </a:stretch>
        </p:blipFill>
        <p:spPr bwMode="auto">
          <a:xfrm>
            <a:off x="2123728" y="6067003"/>
            <a:ext cx="1584176" cy="386333"/>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755576" y="1640994"/>
            <a:ext cx="7488832" cy="3847207"/>
          </a:xfrm>
          <a:prstGeom prst="rect">
            <a:avLst/>
          </a:prstGeom>
          <a:noFill/>
        </p:spPr>
        <p:txBody>
          <a:bodyPr wrap="square" rtlCol="0">
            <a:spAutoFit/>
          </a:bodyPr>
          <a:lstStyle/>
          <a:p>
            <a:pPr marL="342900" indent="-342900">
              <a:buFont typeface="Wingdings" pitchFamily="2" charset="2"/>
              <a:buChar char="v"/>
            </a:pPr>
            <a:r>
              <a:rPr lang="fr-CA" sz="1600" dirty="0"/>
              <a:t>Au cours des premières années de son fonctionnement, ce site web a été suffisamment alimenté en information et a été très visité par le </a:t>
            </a:r>
            <a:r>
              <a:rPr lang="fr-CA" sz="1600" dirty="0" smtClean="0"/>
              <a:t>public.</a:t>
            </a:r>
            <a:endParaRPr lang="fr-CA" sz="1600" dirty="0" smtClean="0"/>
          </a:p>
          <a:p>
            <a:pPr marL="342900" indent="-342900">
              <a:buFont typeface="Wingdings" pitchFamily="2" charset="2"/>
              <a:buChar char="v"/>
            </a:pPr>
            <a:endParaRPr lang="fr-CA" sz="1600" dirty="0" smtClean="0"/>
          </a:p>
          <a:p>
            <a:pPr marL="342900" indent="-342900">
              <a:buFont typeface="Wingdings" pitchFamily="2" charset="2"/>
              <a:buChar char="v"/>
            </a:pPr>
            <a:r>
              <a:rPr lang="fr-CA" sz="1600" dirty="0"/>
              <a:t>L</a:t>
            </a:r>
            <a:r>
              <a:rPr lang="fr-CA" sz="1600" dirty="0" smtClean="0"/>
              <a:t>e </a:t>
            </a:r>
            <a:r>
              <a:rPr lang="fr-CA" sz="1600" dirty="0"/>
              <a:t>site a perdu son </a:t>
            </a:r>
            <a:r>
              <a:rPr lang="fr-CA" sz="1600" dirty="0" smtClean="0"/>
              <a:t>audience malgré les efforts </a:t>
            </a:r>
            <a:r>
              <a:rPr lang="fr-CA" sz="1600" dirty="0" smtClean="0"/>
              <a:t>fournis</a:t>
            </a:r>
            <a:r>
              <a:rPr lang="fr-CA" sz="1600" dirty="0" smtClean="0"/>
              <a:t>.</a:t>
            </a:r>
          </a:p>
          <a:p>
            <a:pPr marL="342900" indent="-342900">
              <a:buFont typeface="Wingdings" pitchFamily="2" charset="2"/>
              <a:buChar char="v"/>
            </a:pPr>
            <a:endParaRPr lang="fr-CA" sz="1600" dirty="0"/>
          </a:p>
          <a:p>
            <a:pPr marL="342900" indent="-342900">
              <a:buFont typeface="Wingdings" pitchFamily="2" charset="2"/>
              <a:buChar char="v"/>
            </a:pPr>
            <a:r>
              <a:rPr lang="fr-CA" sz="1600" dirty="0"/>
              <a:t>Plusieurs facteurs pourraient expliquer cette décadence, parmi </a:t>
            </a:r>
            <a:r>
              <a:rPr lang="fr-CA" sz="1600" dirty="0" smtClean="0"/>
              <a:t>lesquels </a:t>
            </a:r>
            <a:r>
              <a:rPr lang="fr-CA" sz="1600" dirty="0"/>
              <a:t>le rôle du CHM dans la mise en œuvre de la CDB et de la SPANB ainsi que le site web abritant le CHM </a:t>
            </a:r>
            <a:r>
              <a:rPr lang="fr-CA" sz="1600" dirty="0" smtClean="0"/>
              <a:t>n’étaient </a:t>
            </a:r>
            <a:r>
              <a:rPr lang="fr-CA" sz="1600" dirty="0" smtClean="0"/>
              <a:t>pas </a:t>
            </a:r>
            <a:r>
              <a:rPr lang="fr-CA" sz="1600" dirty="0"/>
              <a:t>connus des acteurs de la biodiversité et des </a:t>
            </a:r>
            <a:r>
              <a:rPr lang="fr-CA" sz="1600" dirty="0" smtClean="0"/>
              <a:t>décideurs.</a:t>
            </a:r>
            <a:endParaRPr lang="fr-CA" sz="1600" dirty="0" smtClean="0"/>
          </a:p>
          <a:p>
            <a:pPr marL="342900" indent="-342900">
              <a:buFont typeface="Wingdings" pitchFamily="2" charset="2"/>
              <a:buChar char="v"/>
            </a:pPr>
            <a:endParaRPr lang="fr-CA" sz="2000" dirty="0"/>
          </a:p>
          <a:p>
            <a:pPr marL="342900" indent="-342900">
              <a:buFont typeface="Wingdings" pitchFamily="2" charset="2"/>
              <a:buChar char="v"/>
            </a:pPr>
            <a:endParaRPr lang="fr-FR" sz="2000" dirty="0" smtClean="0"/>
          </a:p>
          <a:p>
            <a:endParaRPr lang="fr-FR" sz="2000" dirty="0" smtClean="0"/>
          </a:p>
          <a:p>
            <a:pPr marL="342900" indent="-342900">
              <a:buFont typeface="Wingdings" pitchFamily="2" charset="2"/>
              <a:buChar char="v"/>
            </a:pPr>
            <a:endParaRPr lang="fr-FR" sz="2000" dirty="0"/>
          </a:p>
          <a:p>
            <a:pPr marL="342900" indent="-342900">
              <a:buFont typeface="Wingdings" pitchFamily="2" charset="2"/>
              <a:buChar char="v"/>
            </a:pPr>
            <a:endParaRPr lang="fr-FR" sz="2000" dirty="0"/>
          </a:p>
        </p:txBody>
      </p:sp>
      <p:sp>
        <p:nvSpPr>
          <p:cNvPr id="5" name="ZoneTexte 4"/>
          <p:cNvSpPr txBox="1"/>
          <p:nvPr/>
        </p:nvSpPr>
        <p:spPr>
          <a:xfrm>
            <a:off x="971600" y="332656"/>
            <a:ext cx="7488832" cy="523220"/>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fr-FR" sz="2800" dirty="0" smtClean="0"/>
              <a:t>CHM EN RDC </a:t>
            </a:r>
            <a:endParaRPr lang="fr-FR" sz="2800" dirty="0"/>
          </a:p>
        </p:txBody>
      </p:sp>
      <p:sp>
        <p:nvSpPr>
          <p:cNvPr id="6" name="ZoneTexte 5"/>
          <p:cNvSpPr txBox="1"/>
          <p:nvPr/>
        </p:nvSpPr>
        <p:spPr>
          <a:xfrm>
            <a:off x="760444" y="4437112"/>
            <a:ext cx="7704856" cy="677108"/>
          </a:xfrm>
          <a:prstGeom prst="rect">
            <a:avLst/>
          </a:prstGeom>
          <a:noFill/>
        </p:spPr>
        <p:txBody>
          <a:bodyPr wrap="square" rtlCol="0">
            <a:spAutoFit/>
          </a:bodyPr>
          <a:lstStyle/>
          <a:p>
            <a:pPr marL="144000"/>
            <a:endParaRPr lang="fr-FR" dirty="0" smtClean="0"/>
          </a:p>
          <a:p>
            <a:pPr marL="486900" indent="-342900">
              <a:buFont typeface="Wingdings" pitchFamily="2" charset="2"/>
              <a:buChar char="v"/>
            </a:pPr>
            <a:endParaRPr lang="fr-FR" sz="2000" dirty="0"/>
          </a:p>
        </p:txBody>
      </p:sp>
      <p:pic>
        <p:nvPicPr>
          <p:cNvPr id="7" name="Picture 2" descr="C:\Users\LONGJIN LP3\Pictures\logo_CBD-int.gif"/>
          <p:cNvPicPr>
            <a:picLocks noChangeAspect="1" noChangeArrowheads="1"/>
          </p:cNvPicPr>
          <p:nvPr/>
        </p:nvPicPr>
        <p:blipFill>
          <a:blip r:embed="rId2" cstate="print"/>
          <a:srcRect/>
          <a:stretch>
            <a:fillRect/>
          </a:stretch>
        </p:blipFill>
        <p:spPr bwMode="auto">
          <a:xfrm>
            <a:off x="6804248" y="5949280"/>
            <a:ext cx="1371600" cy="457200"/>
          </a:xfrm>
          <a:prstGeom prst="rect">
            <a:avLst/>
          </a:prstGeom>
          <a:noFill/>
        </p:spPr>
      </p:pic>
      <p:pic>
        <p:nvPicPr>
          <p:cNvPr id="8" name="Picture 3" descr="C:\Users\LONGJIN LP3\Pictures\log-chm-new-spine.png"/>
          <p:cNvPicPr>
            <a:picLocks noChangeAspect="1" noChangeArrowheads="1"/>
          </p:cNvPicPr>
          <p:nvPr/>
        </p:nvPicPr>
        <p:blipFill>
          <a:blip r:embed="rId3" cstate="print"/>
          <a:srcRect/>
          <a:stretch>
            <a:fillRect/>
          </a:stretch>
        </p:blipFill>
        <p:spPr bwMode="auto">
          <a:xfrm>
            <a:off x="539552" y="5733256"/>
            <a:ext cx="1224136" cy="792088"/>
          </a:xfrm>
          <a:prstGeom prst="rect">
            <a:avLst/>
          </a:prstGeom>
          <a:noFill/>
        </p:spPr>
      </p:pic>
      <p:pic>
        <p:nvPicPr>
          <p:cNvPr id="3074" name="Picture 2" descr="C:\Users\LONGJIN LP3\Pictures\Centre d'Echange d'Informations de la RD Congo - Convention sur la diversité biologique_files\left_logo.gif"/>
          <p:cNvPicPr>
            <a:picLocks noChangeAspect="1" noChangeArrowheads="1"/>
          </p:cNvPicPr>
          <p:nvPr/>
        </p:nvPicPr>
        <p:blipFill>
          <a:blip r:embed="rId4" cstate="print"/>
          <a:srcRect/>
          <a:stretch>
            <a:fillRect/>
          </a:stretch>
        </p:blipFill>
        <p:spPr bwMode="auto">
          <a:xfrm>
            <a:off x="4716016" y="5805264"/>
            <a:ext cx="1000125" cy="723900"/>
          </a:xfrm>
          <a:prstGeom prst="rect">
            <a:avLst/>
          </a:prstGeom>
          <a:noFill/>
        </p:spPr>
      </p:pic>
      <p:pic>
        <p:nvPicPr>
          <p:cNvPr id="3075" name="Picture 3" descr="C:\Users\LONGJIN LP3\Pictures\logo_RBINS.jpg"/>
          <p:cNvPicPr>
            <a:picLocks noChangeAspect="1" noChangeArrowheads="1"/>
          </p:cNvPicPr>
          <p:nvPr/>
        </p:nvPicPr>
        <p:blipFill>
          <a:blip r:embed="rId5" cstate="print"/>
          <a:srcRect/>
          <a:stretch>
            <a:fillRect/>
          </a:stretch>
        </p:blipFill>
        <p:spPr bwMode="auto">
          <a:xfrm>
            <a:off x="2123728" y="6067003"/>
            <a:ext cx="1584176" cy="386333"/>
          </a:xfrm>
          <a:prstGeom prst="rect">
            <a:avLst/>
          </a:prstGeom>
          <a:noFill/>
        </p:spPr>
      </p:pic>
    </p:spTree>
    <p:extLst>
      <p:ext uri="{BB962C8B-B14F-4D97-AF65-F5344CB8AC3E}">
        <p14:creationId xmlns:p14="http://schemas.microsoft.com/office/powerpoint/2010/main" val="558710497"/>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p:cNvSpPr>
          <p:nvPr/>
        </p:nvSpPr>
        <p:spPr>
          <a:xfrm>
            <a:off x="304800" y="260648"/>
            <a:ext cx="8686800" cy="838200"/>
          </a:xfrm>
          <a:prstGeom prst="rect">
            <a:avLst/>
          </a:prstGeom>
        </p:spPr>
        <p:style>
          <a:lnRef idx="0">
            <a:schemeClr val="accent1"/>
          </a:lnRef>
          <a:fillRef idx="3">
            <a:schemeClr val="accent1"/>
          </a:fillRef>
          <a:effectRef idx="3">
            <a:schemeClr val="accent1"/>
          </a:effectRef>
          <a:fontRef idx="minor">
            <a:schemeClr val="lt1"/>
          </a:fontRef>
        </p:style>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all" spc="0" normalizeH="0" baseline="0" noProof="0" dirty="0" err="1" smtClean="0">
                <a:ln>
                  <a:noFill/>
                </a:ln>
                <a:solidFill>
                  <a:schemeClr val="lt1"/>
                </a:solidFill>
                <a:effectLst>
                  <a:reflection blurRad="12700" stA="48000" endA="300" endPos="55000" dir="5400000" sy="-90000" algn="bl" rotWithShape="0"/>
                </a:effectLst>
                <a:uLnTx/>
                <a:uFillTx/>
                <a:latin typeface="+mn-lt"/>
                <a:ea typeface="+mn-ea"/>
                <a:cs typeface="+mn-cs"/>
              </a:rPr>
              <a:t>Etat</a:t>
            </a:r>
            <a:r>
              <a:rPr kumimoji="0" lang="en-US" sz="2800" b="0" i="0" u="none" strike="noStrike" kern="1200" cap="all" spc="0" normalizeH="0" baseline="0" noProof="0" dirty="0" smtClean="0">
                <a:ln>
                  <a:noFill/>
                </a:ln>
                <a:solidFill>
                  <a:schemeClr val="lt1"/>
                </a:solidFill>
                <a:effectLst>
                  <a:reflection blurRad="12700" stA="48000" endA="300" endPos="55000" dir="5400000" sy="-90000" algn="bl" rotWithShape="0"/>
                </a:effectLst>
                <a:uLnTx/>
                <a:uFillTx/>
                <a:latin typeface="+mn-lt"/>
                <a:ea typeface="+mn-ea"/>
                <a:cs typeface="+mn-cs"/>
              </a:rPr>
              <a:t> du site de </a:t>
            </a:r>
            <a:r>
              <a:rPr kumimoji="0" lang="en-US" sz="2800" b="0" i="0" u="none" strike="noStrike" kern="1200" cap="all" spc="0" normalizeH="0" baseline="0" noProof="0" dirty="0" err="1" smtClean="0">
                <a:ln>
                  <a:noFill/>
                </a:ln>
                <a:solidFill>
                  <a:schemeClr val="lt1"/>
                </a:solidFill>
                <a:effectLst>
                  <a:reflection blurRad="12700" stA="48000" endA="300" endPos="55000" dir="5400000" sy="-90000" algn="bl" rotWithShape="0"/>
                </a:effectLst>
                <a:uLnTx/>
                <a:uFillTx/>
                <a:latin typeface="+mn-lt"/>
                <a:ea typeface="+mn-ea"/>
                <a:cs typeface="+mn-cs"/>
              </a:rPr>
              <a:t>chm</a:t>
            </a:r>
            <a:r>
              <a:rPr kumimoji="0" lang="en-US" sz="2800" b="0" i="0" u="none" strike="noStrike" kern="1200" cap="all" spc="0" normalizeH="0" baseline="0" noProof="0" dirty="0" smtClean="0">
                <a:ln>
                  <a:noFill/>
                </a:ln>
                <a:solidFill>
                  <a:schemeClr val="lt1"/>
                </a:solidFill>
                <a:effectLst>
                  <a:reflection blurRad="12700" stA="48000" endA="300" endPos="55000" dir="5400000" sy="-90000" algn="bl" rotWithShape="0"/>
                </a:effectLst>
                <a:uLnTx/>
                <a:uFillTx/>
                <a:latin typeface="+mn-lt"/>
                <a:ea typeface="+mn-ea"/>
                <a:cs typeface="+mn-cs"/>
              </a:rPr>
              <a:t> de la </a:t>
            </a:r>
            <a:r>
              <a:rPr kumimoji="0" lang="en-US" sz="2800" b="0" i="0" u="none" strike="noStrike" kern="1200" cap="all" spc="0" normalizeH="0" baseline="0" noProof="0" dirty="0" err="1" smtClean="0">
                <a:ln>
                  <a:noFill/>
                </a:ln>
                <a:solidFill>
                  <a:schemeClr val="lt1"/>
                </a:solidFill>
                <a:effectLst>
                  <a:reflection blurRad="12700" stA="48000" endA="300" endPos="55000" dir="5400000" sy="-90000" algn="bl" rotWithShape="0"/>
                </a:effectLst>
                <a:uLnTx/>
                <a:uFillTx/>
                <a:latin typeface="+mn-lt"/>
                <a:ea typeface="+mn-ea"/>
                <a:cs typeface="+mn-cs"/>
              </a:rPr>
              <a:t>rdc</a:t>
            </a:r>
            <a:r>
              <a:rPr kumimoji="0" lang="en-US" sz="2800" b="0" i="0" u="none" strike="noStrike" kern="1200" cap="all" spc="0" normalizeH="0" baseline="0" noProof="0" dirty="0" smtClean="0">
                <a:ln>
                  <a:noFill/>
                </a:ln>
                <a:solidFill>
                  <a:schemeClr val="lt1"/>
                </a:solidFill>
                <a:effectLst>
                  <a:reflection blurRad="12700" stA="48000" endA="300" endPos="55000" dir="5400000" sy="-90000" algn="bl" rotWithShape="0"/>
                </a:effectLst>
                <a:uLnTx/>
                <a:uFillTx/>
                <a:latin typeface="+mn-lt"/>
                <a:ea typeface="+mn-ea"/>
                <a:cs typeface="+mn-cs"/>
              </a:rPr>
              <a:t> </a:t>
            </a:r>
            <a:endParaRPr kumimoji="0" lang="fr-FR" sz="2800" b="0" i="0" u="none" strike="noStrike" kern="1200" cap="all" spc="0" normalizeH="0" baseline="0" noProof="0" dirty="0">
              <a:ln>
                <a:noFill/>
              </a:ln>
              <a:solidFill>
                <a:schemeClr val="lt1"/>
              </a:solidFill>
              <a:effectLst>
                <a:reflection blurRad="12700" stA="48000" endA="300" endPos="55000" dir="5400000" sy="-90000" algn="bl" rotWithShape="0"/>
              </a:effectLst>
              <a:uLnTx/>
              <a:uFillTx/>
              <a:latin typeface="+mn-lt"/>
              <a:ea typeface="+mn-ea"/>
              <a:cs typeface="+mn-cs"/>
            </a:endParaRPr>
          </a:p>
        </p:txBody>
      </p:sp>
      <p:sp>
        <p:nvSpPr>
          <p:cNvPr id="3" name="ZoneTexte 2"/>
          <p:cNvSpPr txBox="1"/>
          <p:nvPr/>
        </p:nvSpPr>
        <p:spPr>
          <a:xfrm>
            <a:off x="179512" y="1628800"/>
            <a:ext cx="8280920" cy="369332"/>
          </a:xfrm>
          <a:prstGeom prst="rect">
            <a:avLst/>
          </a:prstGeom>
          <a:noFill/>
        </p:spPr>
        <p:txBody>
          <a:bodyPr wrap="square" rtlCol="0">
            <a:spAutoFit/>
          </a:bodyPr>
          <a:lstStyle/>
          <a:p>
            <a:r>
              <a:rPr lang="en-US" b="1" dirty="0" smtClean="0"/>
              <a:t>2013 </a:t>
            </a:r>
            <a:r>
              <a:rPr lang="en-US" b="1" dirty="0" err="1" smtClean="0"/>
              <a:t>Changement</a:t>
            </a:r>
            <a:r>
              <a:rPr lang="en-US" b="1" dirty="0" smtClean="0"/>
              <a:t> </a:t>
            </a:r>
            <a:r>
              <a:rPr lang="en-US" b="1" dirty="0" err="1" smtClean="0"/>
              <a:t>dans</a:t>
            </a:r>
            <a:r>
              <a:rPr lang="en-US" b="1" dirty="0" smtClean="0"/>
              <a:t> la </a:t>
            </a:r>
            <a:r>
              <a:rPr lang="en-US" b="1" dirty="0" err="1" smtClean="0"/>
              <a:t>Gestion</a:t>
            </a:r>
            <a:r>
              <a:rPr lang="en-US" b="1" dirty="0" smtClean="0"/>
              <a:t> du CHM</a:t>
            </a:r>
            <a:endParaRPr lang="fr-FR" b="1" dirty="0"/>
          </a:p>
        </p:txBody>
      </p:sp>
      <p:graphicFrame>
        <p:nvGraphicFramePr>
          <p:cNvPr id="6" name="Diagramme 5"/>
          <p:cNvGraphicFramePr/>
          <p:nvPr/>
        </p:nvGraphicFramePr>
        <p:xfrm>
          <a:off x="3779912" y="1196752"/>
          <a:ext cx="5364088" cy="2016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ZoneTexte 6"/>
          <p:cNvSpPr txBox="1"/>
          <p:nvPr/>
        </p:nvSpPr>
        <p:spPr>
          <a:xfrm>
            <a:off x="323528" y="2924944"/>
            <a:ext cx="8280920" cy="369332"/>
          </a:xfrm>
          <a:prstGeom prst="rect">
            <a:avLst/>
          </a:prstGeom>
          <a:noFill/>
        </p:spPr>
        <p:txBody>
          <a:bodyPr wrap="square" rtlCol="0">
            <a:spAutoFit/>
          </a:bodyPr>
          <a:lstStyle/>
          <a:p>
            <a:r>
              <a:rPr lang="en-US" b="1" dirty="0" err="1" smtClean="0"/>
              <a:t>Septembre</a:t>
            </a:r>
            <a:r>
              <a:rPr lang="en-US" b="1" dirty="0" smtClean="0"/>
              <a:t>  2013 formation en </a:t>
            </a:r>
            <a:r>
              <a:rPr lang="en-US" b="1" dirty="0" err="1" smtClean="0"/>
              <a:t>Belgique</a:t>
            </a:r>
            <a:r>
              <a:rPr lang="en-US" b="1" dirty="0" smtClean="0"/>
              <a:t>   </a:t>
            </a:r>
            <a:endParaRPr lang="fr-FR" b="1" dirty="0"/>
          </a:p>
        </p:txBody>
      </p:sp>
      <p:pic>
        <p:nvPicPr>
          <p:cNvPr id="9" name="Image 8" descr="C:\Users\LONGJIN LP3\Desktop\Documents\flash adel\Photo Bruxelles\DSC02221.JPG"/>
          <p:cNvPicPr/>
          <p:nvPr/>
        </p:nvPicPr>
        <p:blipFill>
          <a:blip r:embed="rId7" cstate="print"/>
          <a:srcRect/>
          <a:stretch>
            <a:fillRect/>
          </a:stretch>
        </p:blipFill>
        <p:spPr bwMode="auto">
          <a:xfrm>
            <a:off x="4499992" y="3861048"/>
            <a:ext cx="3143250" cy="2276475"/>
          </a:xfrm>
          <a:prstGeom prst="rect">
            <a:avLst/>
          </a:prstGeom>
          <a:noFill/>
          <a:ln w="9525">
            <a:noFill/>
            <a:miter lim="800000"/>
            <a:headEnd/>
            <a:tailEnd/>
          </a:ln>
        </p:spPr>
      </p:pic>
      <p:sp>
        <p:nvSpPr>
          <p:cNvPr id="10" name="ZoneTexte 9"/>
          <p:cNvSpPr txBox="1"/>
          <p:nvPr/>
        </p:nvSpPr>
        <p:spPr>
          <a:xfrm>
            <a:off x="539552" y="3356992"/>
            <a:ext cx="8280920" cy="369332"/>
          </a:xfrm>
          <a:prstGeom prst="rect">
            <a:avLst/>
          </a:prstGeom>
          <a:noFill/>
        </p:spPr>
        <p:txBody>
          <a:bodyPr wrap="square" rtlCol="0">
            <a:spAutoFit/>
          </a:bodyPr>
          <a:lstStyle/>
          <a:p>
            <a:r>
              <a:rPr lang="en-US" b="1" dirty="0" smtClean="0"/>
              <a:t> </a:t>
            </a:r>
            <a:endParaRPr lang="fr-FR" b="1" dirty="0"/>
          </a:p>
        </p:txBody>
      </p:sp>
      <p:pic>
        <p:nvPicPr>
          <p:cNvPr id="12" name="Image 11" descr="C:\Users\LONGJIN LP3\Desktop\Documents\flash adel\Photo Bruxelles\DSC02214.JPG"/>
          <p:cNvPicPr/>
          <p:nvPr/>
        </p:nvPicPr>
        <p:blipFill>
          <a:blip r:embed="rId8" cstate="print"/>
          <a:srcRect/>
          <a:stretch>
            <a:fillRect/>
          </a:stretch>
        </p:blipFill>
        <p:spPr bwMode="auto">
          <a:xfrm>
            <a:off x="971600" y="3789040"/>
            <a:ext cx="3384376" cy="2448272"/>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3568" y="188641"/>
            <a:ext cx="7772400" cy="648071"/>
          </a:xfrm>
        </p:spPr>
        <p:style>
          <a:lnRef idx="0">
            <a:schemeClr val="accent1"/>
          </a:lnRef>
          <a:fillRef idx="3">
            <a:schemeClr val="accent1"/>
          </a:fillRef>
          <a:effectRef idx="3">
            <a:schemeClr val="accent1"/>
          </a:effectRef>
          <a:fontRef idx="minor">
            <a:schemeClr val="lt1"/>
          </a:fontRef>
        </p:style>
        <p:txBody>
          <a:bodyPr>
            <a:normAutofit/>
          </a:bodyPr>
          <a:lstStyle/>
          <a:p>
            <a:pPr algn="ctr"/>
            <a:r>
              <a:rPr lang="fr-FR" sz="2400" dirty="0" err="1" smtClean="0"/>
              <a:t>ACTIVItEs</a:t>
            </a:r>
            <a:r>
              <a:rPr lang="fr-FR" sz="2400" dirty="0" smtClean="0"/>
              <a:t> de sensibilisation </a:t>
            </a:r>
            <a:r>
              <a:rPr lang="fr-FR" sz="2400" dirty="0" smtClean="0"/>
              <a:t>ORGANISEES</a:t>
            </a:r>
            <a:endParaRPr lang="fr-FR" sz="2400" dirty="0"/>
          </a:p>
        </p:txBody>
      </p:sp>
      <p:sp>
        <p:nvSpPr>
          <p:cNvPr id="4" name="Sous-titre 2"/>
          <p:cNvSpPr txBox="1">
            <a:spLocks/>
          </p:cNvSpPr>
          <p:nvPr/>
        </p:nvSpPr>
        <p:spPr>
          <a:xfrm>
            <a:off x="755576" y="1124744"/>
            <a:ext cx="7920880" cy="4724400"/>
          </a:xfrm>
          <a:prstGeom prst="rect">
            <a:avLst/>
          </a:prstGeom>
        </p:spPr>
        <p:txBody>
          <a:bodyPr vert="horz" anchor="b">
            <a:noAutofit/>
          </a:bodyPr>
          <a:lstStyle>
            <a:lvl1pPr marL="0" indent="0" algn="l" rtl="0" eaLnBrk="1" latinLnBrk="0" hangingPunct="1">
              <a:spcBef>
                <a:spcPct val="20000"/>
              </a:spcBef>
              <a:buClr>
                <a:schemeClr val="accent1"/>
              </a:buClr>
              <a:buSzPct val="70000"/>
              <a:buFont typeface="Wingdings 2"/>
              <a:buNone/>
              <a:defRPr kumimoji="0" sz="2400" kern="1200">
                <a:solidFill>
                  <a:schemeClr val="tx2">
                    <a:shade val="75000"/>
                  </a:schemeClr>
                </a:solidFill>
                <a:latin typeface="+mn-lt"/>
                <a:ea typeface="+mn-ea"/>
                <a:cs typeface="+mn-cs"/>
              </a:defRPr>
            </a:lvl1pPr>
            <a:lvl2pPr marL="457200" indent="0" algn="ctr" rtl="0" eaLnBrk="1" latinLnBrk="0" hangingPunct="1">
              <a:spcBef>
                <a:spcPct val="20000"/>
              </a:spcBef>
              <a:buClr>
                <a:schemeClr val="accent1"/>
              </a:buClr>
              <a:buSzPct val="70000"/>
              <a:buFont typeface="Wingdings 2"/>
              <a:buNone/>
              <a:defRPr kumimoji="0" sz="2800" kern="1200">
                <a:solidFill>
                  <a:schemeClr val="tx2"/>
                </a:solidFill>
                <a:latin typeface="+mn-lt"/>
                <a:ea typeface="+mn-ea"/>
                <a:cs typeface="+mn-cs"/>
              </a:defRPr>
            </a:lvl2pPr>
            <a:lvl3pPr marL="914400" indent="0" algn="ctr" rtl="0" eaLnBrk="1" latinLnBrk="0" hangingPunct="1">
              <a:spcBef>
                <a:spcPct val="20000"/>
              </a:spcBef>
              <a:buClr>
                <a:schemeClr val="accent1"/>
              </a:buClr>
              <a:buSzPct val="70000"/>
              <a:buFont typeface="Wingdings 2"/>
              <a:buNone/>
              <a:defRPr kumimoji="0" sz="2400" kern="1200">
                <a:solidFill>
                  <a:schemeClr val="tx2"/>
                </a:solidFill>
                <a:latin typeface="+mn-lt"/>
                <a:ea typeface="+mn-ea"/>
                <a:cs typeface="+mn-cs"/>
              </a:defRPr>
            </a:lvl3pPr>
            <a:lvl4pPr marL="1371600" indent="0" algn="ctr" rtl="0" eaLnBrk="1" latinLnBrk="0" hangingPunct="1">
              <a:spcBef>
                <a:spcPct val="20000"/>
              </a:spcBef>
              <a:buClr>
                <a:schemeClr val="accent1"/>
              </a:buClr>
              <a:buSzPct val="70000"/>
              <a:buFont typeface="Wingdings 2"/>
              <a:buNone/>
              <a:defRPr kumimoji="0" sz="2000" kern="1200">
                <a:solidFill>
                  <a:schemeClr val="tx2"/>
                </a:solidFill>
                <a:latin typeface="+mn-lt"/>
                <a:ea typeface="+mn-ea"/>
                <a:cs typeface="+mn-cs"/>
              </a:defRPr>
            </a:lvl4pPr>
            <a:lvl5pPr marL="1828800" indent="0" algn="ctr" rtl="0" eaLnBrk="1" latinLnBrk="0" hangingPunct="1">
              <a:spcBef>
                <a:spcPct val="20000"/>
              </a:spcBef>
              <a:buClr>
                <a:schemeClr val="accent1"/>
              </a:buClr>
              <a:buSzPct val="60000"/>
              <a:buFont typeface="Wingdings 2"/>
              <a:buNone/>
              <a:defRPr kumimoji="0" sz="1800" kern="1200">
                <a:solidFill>
                  <a:schemeClr val="tx2"/>
                </a:solidFill>
                <a:latin typeface="+mn-lt"/>
                <a:ea typeface="+mn-ea"/>
                <a:cs typeface="+mn-cs"/>
              </a:defRPr>
            </a:lvl5pPr>
            <a:lvl6pPr marL="2286000" indent="0" algn="ctr" rtl="0" eaLnBrk="1" latinLnBrk="0" hangingPunct="1">
              <a:spcBef>
                <a:spcPct val="20000"/>
              </a:spcBef>
              <a:buClr>
                <a:schemeClr val="accent1"/>
              </a:buClr>
              <a:buSzPct val="60000"/>
              <a:buFont typeface="Wingdings 2"/>
              <a:buNone/>
              <a:defRPr kumimoji="0" sz="1800" kern="1200">
                <a:solidFill>
                  <a:schemeClr val="tx2"/>
                </a:solidFill>
                <a:latin typeface="+mn-lt"/>
                <a:ea typeface="+mn-ea"/>
                <a:cs typeface="+mn-cs"/>
              </a:defRPr>
            </a:lvl6pPr>
            <a:lvl7pPr marL="2743200" indent="0" algn="ctr" rtl="0" eaLnBrk="1" latinLnBrk="0" hangingPunct="1">
              <a:spcBef>
                <a:spcPct val="20000"/>
              </a:spcBef>
              <a:buClr>
                <a:schemeClr val="accent1"/>
              </a:buClr>
              <a:buSzPct val="60000"/>
              <a:buFont typeface="Wingdings 2"/>
              <a:buNone/>
              <a:defRPr kumimoji="0" sz="1600" kern="1200">
                <a:solidFill>
                  <a:schemeClr val="tx2"/>
                </a:solidFill>
                <a:latin typeface="+mn-lt"/>
                <a:ea typeface="+mn-ea"/>
                <a:cs typeface="+mn-cs"/>
              </a:defRPr>
            </a:lvl7pPr>
            <a:lvl8pPr marL="3200400" indent="0" algn="ctr" rtl="0" eaLnBrk="1" latinLnBrk="0" hangingPunct="1">
              <a:spcBef>
                <a:spcPct val="20000"/>
              </a:spcBef>
              <a:buClr>
                <a:schemeClr val="accent1"/>
              </a:buClr>
              <a:buSzPct val="60000"/>
              <a:buFont typeface="Wingdings 2"/>
              <a:buNone/>
              <a:defRPr kumimoji="0" sz="1600" kern="1200" baseline="0">
                <a:solidFill>
                  <a:schemeClr val="tx2"/>
                </a:solidFill>
                <a:latin typeface="+mn-lt"/>
                <a:ea typeface="+mn-ea"/>
                <a:cs typeface="+mn-cs"/>
              </a:defRPr>
            </a:lvl8pPr>
            <a:lvl9pPr marL="3657600" indent="0" algn="ctr" rtl="0" eaLnBrk="1" latinLnBrk="0" hangingPunct="1">
              <a:spcBef>
                <a:spcPct val="20000"/>
              </a:spcBef>
              <a:buClr>
                <a:schemeClr val="accent1"/>
              </a:buClr>
              <a:buSzPct val="60000"/>
              <a:buFont typeface="Wingdings 2"/>
              <a:buNone/>
              <a:defRPr kumimoji="0" sz="1400" kern="1200" baseline="0">
                <a:solidFill>
                  <a:schemeClr val="tx2"/>
                </a:solidFill>
                <a:latin typeface="+mn-lt"/>
                <a:ea typeface="+mn-ea"/>
                <a:cs typeface="+mn-cs"/>
              </a:defRPr>
            </a:lvl9pPr>
          </a:lstStyle>
          <a:p>
            <a:r>
              <a:rPr lang="fr-CA" sz="1200" b="1" dirty="0" smtClean="0"/>
              <a:t>La</a:t>
            </a:r>
            <a:r>
              <a:rPr lang="fr-CA" sz="1200" b="1" dirty="0" smtClean="0"/>
              <a:t> </a:t>
            </a:r>
            <a:r>
              <a:rPr lang="fr-CA" sz="1200" b="1" dirty="0" smtClean="0"/>
              <a:t>RD Congo est en train de réviser et de mettre à jour sa Stratégie et son Plan d’action national de la biodiversité (SPANB). Dans ce processus, il est prévu le renforcement du CHM en tant qu’outil de mise en œuvre de la SPANB révisé et mis à jour. Il s’avère donc aujourd’hui crucial de redynamiser les activités relatives au Centre d’échange par des activités de sensibilisation des acteurs et des décideurs de la biodiversité sur le Centre </a:t>
            </a:r>
            <a:r>
              <a:rPr lang="fr-CA" sz="1200" b="1" dirty="0" smtClean="0"/>
              <a:t>d’échange.</a:t>
            </a:r>
            <a:endParaRPr lang="fr-CA" sz="1200" b="1" dirty="0" smtClean="0"/>
          </a:p>
          <a:p>
            <a:endParaRPr lang="fr-CA" sz="1200" dirty="0" smtClean="0"/>
          </a:p>
          <a:p>
            <a:r>
              <a:rPr lang="fr-CA" sz="1200" b="1" dirty="0" smtClean="0">
                <a:solidFill>
                  <a:srgbClr val="00B050"/>
                </a:solidFill>
              </a:rPr>
              <a:t>Avec l’appui de </a:t>
            </a:r>
            <a:r>
              <a:rPr lang="fr-CA" sz="1200" b="1" dirty="0" smtClean="0">
                <a:solidFill>
                  <a:srgbClr val="00B050"/>
                </a:solidFill>
              </a:rPr>
              <a:t>l’institut </a:t>
            </a:r>
            <a:r>
              <a:rPr lang="fr-CA" sz="1200" b="1" dirty="0" smtClean="0">
                <a:solidFill>
                  <a:srgbClr val="00B050"/>
                </a:solidFill>
              </a:rPr>
              <a:t>Royal des Sciences </a:t>
            </a:r>
            <a:r>
              <a:rPr lang="fr-CA" sz="1200" b="1" dirty="0" smtClean="0">
                <a:solidFill>
                  <a:srgbClr val="00B050"/>
                </a:solidFill>
              </a:rPr>
              <a:t>Naturelles </a:t>
            </a:r>
            <a:r>
              <a:rPr lang="fr-CA" sz="1200" b="1" dirty="0" smtClean="0">
                <a:solidFill>
                  <a:srgbClr val="00B050"/>
                </a:solidFill>
              </a:rPr>
              <a:t>de </a:t>
            </a:r>
            <a:r>
              <a:rPr lang="fr-CA" sz="1200" b="1" dirty="0" smtClean="0">
                <a:solidFill>
                  <a:srgbClr val="00B050"/>
                </a:solidFill>
              </a:rPr>
              <a:t>Belgique,  </a:t>
            </a:r>
            <a:r>
              <a:rPr lang="fr-CA" sz="1200" b="1" dirty="0" smtClean="0">
                <a:solidFill>
                  <a:srgbClr val="00B050"/>
                </a:solidFill>
              </a:rPr>
              <a:t>il a eu  l’organisation  </a:t>
            </a:r>
            <a:r>
              <a:rPr lang="fr-CA" sz="1200" b="1" dirty="0" smtClean="0">
                <a:solidFill>
                  <a:srgbClr val="00B050"/>
                </a:solidFill>
              </a:rPr>
              <a:t>de </a:t>
            </a:r>
            <a:r>
              <a:rPr lang="fr-CA" sz="1200" b="1" dirty="0" smtClean="0">
                <a:solidFill>
                  <a:srgbClr val="00B050"/>
                </a:solidFill>
              </a:rPr>
              <a:t>mini ateliers de sensibilisations </a:t>
            </a:r>
          </a:p>
          <a:p>
            <a:pPr marL="457200" indent="-457200">
              <a:buFont typeface="Wingdings" pitchFamily="2" charset="2"/>
              <a:buChar char="v"/>
            </a:pPr>
            <a:endParaRPr lang="fr-CA" sz="1200" b="1" dirty="0" smtClean="0"/>
          </a:p>
          <a:p>
            <a:pPr marL="285750" indent="-285750">
              <a:buFontTx/>
              <a:buChar char="-"/>
            </a:pPr>
            <a:r>
              <a:rPr lang="fr-CA" sz="1200" b="1" dirty="0" smtClean="0"/>
              <a:t>L’objectif </a:t>
            </a:r>
            <a:r>
              <a:rPr lang="fr-CA" sz="1200" b="1" dirty="0"/>
              <a:t>global de ce projet </a:t>
            </a:r>
            <a:r>
              <a:rPr lang="fr-CA" sz="1200" b="1" dirty="0" smtClean="0"/>
              <a:t>était de </a:t>
            </a:r>
            <a:r>
              <a:rPr lang="fr-CA" sz="1200" b="1" dirty="0"/>
              <a:t>contribuer à renforcer le rôle du CHM dans la mise en œuvre </a:t>
            </a:r>
            <a:r>
              <a:rPr lang="fr-CA" sz="1200" b="1" dirty="0" smtClean="0"/>
              <a:t>de </a:t>
            </a:r>
            <a:r>
              <a:rPr lang="fr-CA" sz="1200" b="1" dirty="0"/>
              <a:t>la SPANB révisés et mis à jour.</a:t>
            </a:r>
            <a:endParaRPr lang="fr-FR" sz="1200" b="1" dirty="0"/>
          </a:p>
          <a:p>
            <a:r>
              <a:rPr lang="fr-CA" sz="1200" b="1" dirty="0"/>
              <a:t> </a:t>
            </a:r>
            <a:endParaRPr lang="fr-FR" sz="1200" b="1" dirty="0"/>
          </a:p>
          <a:p>
            <a:r>
              <a:rPr lang="fr-CA" sz="1200" b="1" dirty="0">
                <a:solidFill>
                  <a:srgbClr val="00B050"/>
                </a:solidFill>
              </a:rPr>
              <a:t>Les objectifs spécifiques visés sont :</a:t>
            </a:r>
            <a:endParaRPr lang="fr-FR" sz="1200" b="1" dirty="0">
              <a:solidFill>
                <a:srgbClr val="00B050"/>
              </a:solidFill>
            </a:endParaRPr>
          </a:p>
          <a:p>
            <a:r>
              <a:rPr lang="fr-CA" sz="1200" b="1" dirty="0"/>
              <a:t> </a:t>
            </a:r>
            <a:endParaRPr lang="fr-FR" sz="1200" b="1" dirty="0"/>
          </a:p>
          <a:p>
            <a:pPr marL="285750" lvl="0" indent="-285750">
              <a:buFont typeface="Wingdings" pitchFamily="2" charset="2"/>
              <a:buChar char="q"/>
            </a:pPr>
            <a:r>
              <a:rPr lang="fr-CA" sz="1200" b="1" dirty="0" smtClean="0"/>
              <a:t>Susciter </a:t>
            </a:r>
            <a:r>
              <a:rPr lang="fr-CA" sz="1200" b="1" dirty="0"/>
              <a:t>l’intérêt des acteurs de la biodiversité par rapport au CHM, les sensibiliser et les </a:t>
            </a:r>
            <a:r>
              <a:rPr lang="fr-CA" sz="1200" b="1" dirty="0" smtClean="0"/>
              <a:t>encourager </a:t>
            </a:r>
            <a:r>
              <a:rPr lang="fr-CA" sz="1200" b="1" dirty="0"/>
              <a:t>à utiliser le CHM ; </a:t>
            </a:r>
            <a:endParaRPr lang="fr-CA" sz="1200" b="1" dirty="0" smtClean="0"/>
          </a:p>
          <a:p>
            <a:pPr marL="285750" lvl="0" indent="-285750">
              <a:buFont typeface="Wingdings" pitchFamily="2" charset="2"/>
              <a:buChar char="q"/>
            </a:pPr>
            <a:endParaRPr lang="fr-FR" sz="1200" b="1" dirty="0"/>
          </a:p>
          <a:p>
            <a:pPr lvl="0">
              <a:buFont typeface="Wingdings" pitchFamily="2" charset="2"/>
              <a:buChar char="q"/>
            </a:pPr>
            <a:r>
              <a:rPr lang="fr-CA" sz="1200" b="1" dirty="0" smtClean="0"/>
              <a:t>     Augmenter </a:t>
            </a:r>
            <a:r>
              <a:rPr lang="fr-CA" sz="1200" b="1" dirty="0"/>
              <a:t>la quantité d’informations postées sur le site du CHM </a:t>
            </a:r>
            <a:r>
              <a:rPr lang="fr-CA" sz="1200" b="1" dirty="0" smtClean="0"/>
              <a:t>;</a:t>
            </a:r>
          </a:p>
          <a:p>
            <a:pPr lvl="0">
              <a:buFontTx/>
              <a:buChar char="-"/>
            </a:pPr>
            <a:endParaRPr lang="fr-FR" sz="1200" b="1" dirty="0"/>
          </a:p>
          <a:p>
            <a:pPr lvl="0">
              <a:buFont typeface="Wingdings" pitchFamily="2" charset="2"/>
              <a:buChar char="q"/>
            </a:pPr>
            <a:r>
              <a:rPr lang="fr-CA" sz="1200" b="1" dirty="0" smtClean="0"/>
              <a:t>     Lancer </a:t>
            </a:r>
            <a:r>
              <a:rPr lang="fr-CA" sz="1200" b="1" dirty="0"/>
              <a:t>le processus de mise en place d’un réseau national </a:t>
            </a:r>
            <a:r>
              <a:rPr lang="fr-CA" sz="1200" b="1" dirty="0" smtClean="0"/>
              <a:t>d’échan</a:t>
            </a:r>
            <a:r>
              <a:rPr lang="fr-CA" sz="1400" b="1" dirty="0" smtClean="0"/>
              <a:t>ge.</a:t>
            </a:r>
            <a:endParaRPr lang="fr-CA" sz="1800" b="1" dirty="0">
              <a:solidFill>
                <a:schemeClr val="tx1">
                  <a:lumMod val="95000"/>
                  <a:lumOff val="5000"/>
                </a:schemeClr>
              </a:solidFill>
            </a:endParaRPr>
          </a:p>
          <a:p>
            <a:pPr marL="457200" indent="-457200">
              <a:buFont typeface="Wingdings" pitchFamily="2" charset="2"/>
              <a:buChar char="v"/>
            </a:pPr>
            <a:endParaRPr lang="fr-CA" sz="1400" b="1" dirty="0" smtClean="0">
              <a:solidFill>
                <a:schemeClr val="tx1">
                  <a:lumMod val="95000"/>
                  <a:lumOff val="5000"/>
                </a:schemeClr>
              </a:solidFill>
            </a:endParaRPr>
          </a:p>
          <a:p>
            <a:r>
              <a:rPr lang="fr-CA" sz="1400" b="1" dirty="0" smtClean="0">
                <a:solidFill>
                  <a:schemeClr val="tx1">
                    <a:lumMod val="95000"/>
                    <a:lumOff val="5000"/>
                  </a:schemeClr>
                </a:solidFill>
              </a:rPr>
              <a:t>          </a:t>
            </a:r>
            <a:endParaRPr lang="fr-FR" sz="1400" dirty="0"/>
          </a:p>
        </p:txBody>
      </p:sp>
      <p:pic>
        <p:nvPicPr>
          <p:cNvPr id="5" name="Picture 2" descr="C:\Users\LONGJIN LP3\Pictures\logo_CBD-int.gif"/>
          <p:cNvPicPr>
            <a:picLocks noChangeAspect="1" noChangeArrowheads="1"/>
          </p:cNvPicPr>
          <p:nvPr/>
        </p:nvPicPr>
        <p:blipFill>
          <a:blip r:embed="rId2" cstate="print"/>
          <a:srcRect/>
          <a:stretch>
            <a:fillRect/>
          </a:stretch>
        </p:blipFill>
        <p:spPr bwMode="auto">
          <a:xfrm>
            <a:off x="6804248" y="5949280"/>
            <a:ext cx="1371600" cy="457200"/>
          </a:xfrm>
          <a:prstGeom prst="rect">
            <a:avLst/>
          </a:prstGeom>
          <a:noFill/>
        </p:spPr>
      </p:pic>
      <p:pic>
        <p:nvPicPr>
          <p:cNvPr id="6" name="Picture 3" descr="C:\Users\LONGJIN LP3\Pictures\log-chm-new-spine.png"/>
          <p:cNvPicPr>
            <a:picLocks noChangeAspect="1" noChangeArrowheads="1"/>
          </p:cNvPicPr>
          <p:nvPr/>
        </p:nvPicPr>
        <p:blipFill>
          <a:blip r:embed="rId3" cstate="print"/>
          <a:srcRect/>
          <a:stretch>
            <a:fillRect/>
          </a:stretch>
        </p:blipFill>
        <p:spPr bwMode="auto">
          <a:xfrm>
            <a:off x="539552" y="5733256"/>
            <a:ext cx="1224136" cy="792088"/>
          </a:xfrm>
          <a:prstGeom prst="rect">
            <a:avLst/>
          </a:prstGeom>
          <a:noFill/>
        </p:spPr>
      </p:pic>
      <p:pic>
        <p:nvPicPr>
          <p:cNvPr id="4098" name="Picture 2" descr="C:\Users\LONGJIN LP3\Pictures\Centre d'Echange d'Informations de la RD Congo - Convention sur la diversité biologique_files\left_logo.gif"/>
          <p:cNvPicPr>
            <a:picLocks noChangeAspect="1" noChangeArrowheads="1"/>
          </p:cNvPicPr>
          <p:nvPr/>
        </p:nvPicPr>
        <p:blipFill>
          <a:blip r:embed="rId4" cstate="print"/>
          <a:srcRect/>
          <a:stretch>
            <a:fillRect/>
          </a:stretch>
        </p:blipFill>
        <p:spPr bwMode="auto">
          <a:xfrm>
            <a:off x="4644008" y="5805264"/>
            <a:ext cx="1000125" cy="723900"/>
          </a:xfrm>
          <a:prstGeom prst="rect">
            <a:avLst/>
          </a:prstGeom>
          <a:noFill/>
        </p:spPr>
      </p:pic>
      <p:pic>
        <p:nvPicPr>
          <p:cNvPr id="7" name="Picture 3" descr="C:\Users\LONGJIN LP3\Pictures\logo_RBINS.jpg"/>
          <p:cNvPicPr>
            <a:picLocks noChangeAspect="1" noChangeArrowheads="1"/>
          </p:cNvPicPr>
          <p:nvPr/>
        </p:nvPicPr>
        <p:blipFill>
          <a:blip r:embed="rId5" cstate="print"/>
          <a:srcRect/>
          <a:stretch>
            <a:fillRect/>
          </a:stretch>
        </p:blipFill>
        <p:spPr bwMode="auto">
          <a:xfrm>
            <a:off x="2339752" y="6021288"/>
            <a:ext cx="1584176" cy="386333"/>
          </a:xfrm>
          <a:prstGeom prst="rect">
            <a:avLst/>
          </a:prstGeom>
          <a:noFill/>
        </p:spPr>
      </p:pic>
    </p:spTree>
    <p:extLst>
      <p:ext uri="{BB962C8B-B14F-4D97-AF65-F5344CB8AC3E}">
        <p14:creationId xmlns:p14="http://schemas.microsoft.com/office/powerpoint/2010/main" val="3768167055"/>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67544" y="332657"/>
            <a:ext cx="7772400" cy="886544"/>
          </a:xfrm>
        </p:spPr>
        <p:style>
          <a:lnRef idx="1">
            <a:schemeClr val="accent1"/>
          </a:lnRef>
          <a:fillRef idx="3">
            <a:schemeClr val="accent1"/>
          </a:fillRef>
          <a:effectRef idx="2">
            <a:schemeClr val="accent1"/>
          </a:effectRef>
          <a:fontRef idx="minor">
            <a:schemeClr val="lt1"/>
          </a:fontRef>
        </p:style>
        <p:txBody>
          <a:bodyPr>
            <a:normAutofit/>
          </a:bodyPr>
          <a:lstStyle/>
          <a:p>
            <a:pPr algn="ctr"/>
            <a:r>
              <a:rPr lang="fr-FR" sz="2400" dirty="0" smtClean="0"/>
              <a:t> Le </a:t>
            </a:r>
            <a:r>
              <a:rPr lang="fr-FR" sz="2400" dirty="0" err="1" smtClean="0"/>
              <a:t>chm</a:t>
            </a:r>
            <a:r>
              <a:rPr lang="fr-FR" sz="2400" dirty="0" smtClean="0"/>
              <a:t> </a:t>
            </a:r>
            <a:r>
              <a:rPr lang="fr-FR" sz="2400" dirty="0" smtClean="0"/>
              <a:t>dans </a:t>
            </a:r>
            <a:r>
              <a:rPr lang="fr-FR" sz="2400" dirty="0" smtClean="0"/>
              <a:t>LA Direction de </a:t>
            </a:r>
            <a:r>
              <a:rPr lang="fr-FR" sz="2400" dirty="0" err="1" smtClean="0"/>
              <a:t>DeveloPpement</a:t>
            </a:r>
            <a:r>
              <a:rPr lang="fr-FR" sz="2400" dirty="0" smtClean="0"/>
              <a:t> </a:t>
            </a:r>
            <a:r>
              <a:rPr lang="fr-FR" sz="2400" dirty="0" smtClean="0"/>
              <a:t>Durable</a:t>
            </a:r>
            <a:endParaRPr lang="fr-FR" sz="2400" dirty="0"/>
          </a:p>
        </p:txBody>
      </p:sp>
      <p:sp>
        <p:nvSpPr>
          <p:cNvPr id="3" name="Sous-titre 2"/>
          <p:cNvSpPr>
            <a:spLocks noGrp="1"/>
          </p:cNvSpPr>
          <p:nvPr>
            <p:ph type="subTitle" idx="1"/>
          </p:nvPr>
        </p:nvSpPr>
        <p:spPr>
          <a:xfrm>
            <a:off x="1043608" y="1371600"/>
            <a:ext cx="6760840" cy="3962400"/>
          </a:xfrm>
        </p:spPr>
        <p:txBody>
          <a:bodyPr>
            <a:normAutofit fontScale="85000" lnSpcReduction="20000"/>
          </a:bodyPr>
          <a:lstStyle/>
          <a:p>
            <a:pPr marL="457200" indent="-457200" algn="l">
              <a:buFont typeface="Wingdings" pitchFamily="2" charset="2"/>
              <a:buChar char="v"/>
            </a:pPr>
            <a:endParaRPr lang="fr-FR" sz="2000" dirty="0" smtClean="0">
              <a:solidFill>
                <a:schemeClr val="tx1">
                  <a:lumMod val="85000"/>
                  <a:lumOff val="15000"/>
                </a:schemeClr>
              </a:solidFill>
            </a:endParaRPr>
          </a:p>
          <a:p>
            <a:pPr marL="457200" indent="-457200" algn="l">
              <a:buFont typeface="Wingdings" pitchFamily="2" charset="2"/>
              <a:buChar char="v"/>
            </a:pPr>
            <a:endParaRPr lang="fr-FR" sz="2000" dirty="0">
              <a:solidFill>
                <a:schemeClr val="tx1">
                  <a:lumMod val="85000"/>
                  <a:lumOff val="15000"/>
                </a:schemeClr>
              </a:solidFill>
            </a:endParaRPr>
          </a:p>
          <a:p>
            <a:pPr algn="l"/>
            <a:endParaRPr lang="fr-FR" sz="2000" dirty="0">
              <a:solidFill>
                <a:schemeClr val="tx1">
                  <a:lumMod val="85000"/>
                  <a:lumOff val="15000"/>
                </a:schemeClr>
              </a:solidFill>
            </a:endParaRPr>
          </a:p>
          <a:p>
            <a:pPr algn="l"/>
            <a:r>
              <a:rPr lang="fr-FR" sz="2000" dirty="0" smtClean="0">
                <a:solidFill>
                  <a:schemeClr val="tx1">
                    <a:lumMod val="85000"/>
                    <a:lumOff val="15000"/>
                  </a:schemeClr>
                </a:solidFill>
              </a:rPr>
              <a:t>Le CHM a été intégré dans le différents groupes de travail de la DDD </a:t>
            </a:r>
          </a:p>
          <a:p>
            <a:pPr algn="l"/>
            <a:endParaRPr lang="fr-FR" sz="2000" dirty="0" smtClean="0">
              <a:solidFill>
                <a:schemeClr val="tx1">
                  <a:lumMod val="85000"/>
                  <a:lumOff val="15000"/>
                </a:schemeClr>
              </a:solidFill>
            </a:endParaRPr>
          </a:p>
          <a:p>
            <a:pPr algn="l"/>
            <a:r>
              <a:rPr lang="fr-FR" sz="2000" dirty="0" smtClean="0">
                <a:solidFill>
                  <a:schemeClr val="tx1">
                    <a:lumMod val="85000"/>
                    <a:lumOff val="15000"/>
                  </a:schemeClr>
                </a:solidFill>
              </a:rPr>
              <a:t>Objectif : </a:t>
            </a:r>
          </a:p>
          <a:p>
            <a:pPr marL="457200" indent="-457200" algn="l">
              <a:buFont typeface="Wingdings" pitchFamily="2" charset="2"/>
              <a:buChar char="v"/>
            </a:pPr>
            <a:endParaRPr lang="fr-FR" sz="2000" dirty="0">
              <a:solidFill>
                <a:schemeClr val="tx1">
                  <a:lumMod val="85000"/>
                  <a:lumOff val="15000"/>
                </a:schemeClr>
              </a:solidFill>
            </a:endParaRPr>
          </a:p>
          <a:p>
            <a:pPr marL="457200" indent="-457200" algn="l">
              <a:buFont typeface="Wingdings" pitchFamily="2" charset="2"/>
              <a:buChar char="v"/>
            </a:pPr>
            <a:r>
              <a:rPr lang="fr-FR" sz="2000" dirty="0" smtClean="0">
                <a:solidFill>
                  <a:schemeClr val="tx1">
                    <a:lumMod val="85000"/>
                    <a:lumOff val="15000"/>
                  </a:schemeClr>
                </a:solidFill>
              </a:rPr>
              <a:t>Pour la visibilité des activités, le CHM est   associer à toutes  les activités de la Direction de Développement Durable ;</a:t>
            </a:r>
          </a:p>
          <a:p>
            <a:pPr marL="457200" indent="-457200" algn="l">
              <a:buFont typeface="Wingdings" pitchFamily="2" charset="2"/>
              <a:buChar char="v"/>
            </a:pPr>
            <a:endParaRPr lang="fr-FR" sz="2000" dirty="0" smtClean="0">
              <a:solidFill>
                <a:schemeClr val="tx1">
                  <a:lumMod val="85000"/>
                  <a:lumOff val="15000"/>
                </a:schemeClr>
              </a:solidFill>
            </a:endParaRPr>
          </a:p>
          <a:p>
            <a:pPr marL="457200" indent="-457200" algn="l">
              <a:buFont typeface="Wingdings" pitchFamily="2" charset="2"/>
              <a:buChar char="v"/>
            </a:pPr>
            <a:r>
              <a:rPr lang="fr-FR" sz="2000" dirty="0" smtClean="0">
                <a:solidFill>
                  <a:schemeClr val="tx1">
                    <a:lumMod val="85000"/>
                    <a:lumOff val="15000"/>
                  </a:schemeClr>
                </a:solidFill>
              </a:rPr>
              <a:t>La publication des documents  officiels de la Direction de Développement durable sont fait sur le site de la CHM;</a:t>
            </a:r>
          </a:p>
          <a:p>
            <a:pPr algn="l"/>
            <a:endParaRPr lang="fr-FR" sz="2000" dirty="0" smtClean="0">
              <a:solidFill>
                <a:schemeClr val="tx1">
                  <a:lumMod val="85000"/>
                  <a:lumOff val="15000"/>
                </a:schemeClr>
              </a:solidFill>
            </a:endParaRPr>
          </a:p>
          <a:p>
            <a:pPr marL="457200" indent="-457200" algn="l">
              <a:buFont typeface="Wingdings" pitchFamily="2" charset="2"/>
              <a:buChar char="v"/>
            </a:pPr>
            <a:r>
              <a:rPr lang="fr-FR" sz="2000" dirty="0" smtClean="0">
                <a:solidFill>
                  <a:schemeClr val="tx1">
                    <a:lumMod val="85000"/>
                    <a:lumOff val="15000"/>
                  </a:schemeClr>
                </a:solidFill>
              </a:rPr>
              <a:t> L’ouverture d’une fenêtre sur le site CHM, pour  la REDD+,</a:t>
            </a:r>
            <a:r>
              <a:rPr lang="fr-FR" sz="2000" dirty="0" err="1" smtClean="0">
                <a:solidFill>
                  <a:schemeClr val="tx1">
                    <a:lumMod val="85000"/>
                    <a:lumOff val="15000"/>
                  </a:schemeClr>
                </a:solidFill>
              </a:rPr>
              <a:t>NAMAs</a:t>
            </a:r>
            <a:r>
              <a:rPr lang="fr-FR" sz="2000" dirty="0" smtClean="0">
                <a:solidFill>
                  <a:schemeClr val="tx1">
                    <a:lumMod val="85000"/>
                    <a:lumOff val="15000"/>
                  </a:schemeClr>
                </a:solidFill>
              </a:rPr>
              <a:t>, et Gestion Forestière (Clause social, avenant,…  ;</a:t>
            </a:r>
          </a:p>
          <a:p>
            <a:pPr marL="457200" indent="-457200" algn="l">
              <a:buFont typeface="Wingdings" pitchFamily="2" charset="2"/>
              <a:buChar char="v"/>
            </a:pPr>
            <a:endParaRPr lang="fr-FR" sz="2000" dirty="0" smtClean="0">
              <a:solidFill>
                <a:schemeClr val="tx1">
                  <a:lumMod val="85000"/>
                  <a:lumOff val="15000"/>
                </a:schemeClr>
              </a:solidFill>
            </a:endParaRPr>
          </a:p>
          <a:p>
            <a:pPr marL="457200" indent="-457200" algn="l">
              <a:buFont typeface="Wingdings" pitchFamily="2" charset="2"/>
              <a:buChar char="v"/>
            </a:pPr>
            <a:endParaRPr lang="fr-FR" sz="2000" dirty="0" smtClean="0"/>
          </a:p>
          <a:p>
            <a:pPr marL="457200" indent="-457200" algn="l">
              <a:buFont typeface="Wingdings" pitchFamily="2" charset="2"/>
              <a:buChar char="v"/>
            </a:pPr>
            <a:endParaRPr lang="fr-FR" sz="2000" dirty="0" smtClean="0"/>
          </a:p>
        </p:txBody>
      </p:sp>
      <p:pic>
        <p:nvPicPr>
          <p:cNvPr id="4" name="Picture 2" descr="C:\Users\LONGJIN LP3\Pictures\logo_CBD-int.gif"/>
          <p:cNvPicPr>
            <a:picLocks noChangeAspect="1" noChangeArrowheads="1"/>
          </p:cNvPicPr>
          <p:nvPr/>
        </p:nvPicPr>
        <p:blipFill>
          <a:blip r:embed="rId2" cstate="print"/>
          <a:srcRect/>
          <a:stretch>
            <a:fillRect/>
          </a:stretch>
        </p:blipFill>
        <p:spPr bwMode="auto">
          <a:xfrm>
            <a:off x="6804248" y="5949280"/>
            <a:ext cx="1371600" cy="457200"/>
          </a:xfrm>
          <a:prstGeom prst="rect">
            <a:avLst/>
          </a:prstGeom>
          <a:noFill/>
        </p:spPr>
      </p:pic>
      <p:pic>
        <p:nvPicPr>
          <p:cNvPr id="5" name="Picture 3" descr="C:\Users\LONGJIN LP3\Pictures\log-chm-new-spine.png"/>
          <p:cNvPicPr>
            <a:picLocks noChangeAspect="1" noChangeArrowheads="1"/>
          </p:cNvPicPr>
          <p:nvPr/>
        </p:nvPicPr>
        <p:blipFill>
          <a:blip r:embed="rId3" cstate="print"/>
          <a:srcRect/>
          <a:stretch>
            <a:fillRect/>
          </a:stretch>
        </p:blipFill>
        <p:spPr bwMode="auto">
          <a:xfrm>
            <a:off x="539552" y="5733256"/>
            <a:ext cx="1224136" cy="792088"/>
          </a:xfrm>
          <a:prstGeom prst="rect">
            <a:avLst/>
          </a:prstGeom>
          <a:noFill/>
        </p:spPr>
      </p:pic>
      <p:pic>
        <p:nvPicPr>
          <p:cNvPr id="6" name="Picture 2" descr="C:\Users\LONGJIN LP3\Pictures\Centre d'Echange d'Informations de la RD Congo - Convention sur la diversité biologique_files\left_logo.gif"/>
          <p:cNvPicPr>
            <a:picLocks noChangeAspect="1" noChangeArrowheads="1"/>
          </p:cNvPicPr>
          <p:nvPr/>
        </p:nvPicPr>
        <p:blipFill>
          <a:blip r:embed="rId4" cstate="print"/>
          <a:srcRect/>
          <a:stretch>
            <a:fillRect/>
          </a:stretch>
        </p:blipFill>
        <p:spPr bwMode="auto">
          <a:xfrm>
            <a:off x="4788024" y="5805264"/>
            <a:ext cx="1000125" cy="723900"/>
          </a:xfrm>
          <a:prstGeom prst="rect">
            <a:avLst/>
          </a:prstGeom>
          <a:noFill/>
        </p:spPr>
      </p:pic>
      <p:pic>
        <p:nvPicPr>
          <p:cNvPr id="7" name="Picture 3" descr="C:\Users\LONGJIN LP3\Pictures\logo_RBINS.jpg"/>
          <p:cNvPicPr>
            <a:picLocks noChangeAspect="1" noChangeArrowheads="1"/>
          </p:cNvPicPr>
          <p:nvPr/>
        </p:nvPicPr>
        <p:blipFill>
          <a:blip r:embed="rId5" cstate="print"/>
          <a:srcRect/>
          <a:stretch>
            <a:fillRect/>
          </a:stretch>
        </p:blipFill>
        <p:spPr bwMode="auto">
          <a:xfrm>
            <a:off x="2483768" y="6021288"/>
            <a:ext cx="1584176" cy="386333"/>
          </a:xfrm>
          <a:prstGeom prst="rect">
            <a:avLst/>
          </a:prstGeom>
          <a:noFill/>
        </p:spPr>
      </p:pic>
    </p:spTree>
    <p:extLst>
      <p:ext uri="{BB962C8B-B14F-4D97-AF65-F5344CB8AC3E}">
        <p14:creationId xmlns:p14="http://schemas.microsoft.com/office/powerpoint/2010/main" val="423135132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693093" y="1676400"/>
            <a:ext cx="8064896" cy="3657600"/>
          </a:xfrm>
          <a:ln>
            <a:noFill/>
          </a:ln>
        </p:spPr>
        <p:txBody>
          <a:bodyPr>
            <a:normAutofit fontScale="85000" lnSpcReduction="20000"/>
          </a:bodyPr>
          <a:lstStyle/>
          <a:p>
            <a:pPr algn="l"/>
            <a:endParaRPr lang="fr-FR" sz="2000" dirty="0" smtClean="0">
              <a:solidFill>
                <a:schemeClr val="tx1">
                  <a:lumMod val="85000"/>
                  <a:lumOff val="15000"/>
                </a:schemeClr>
              </a:solidFill>
            </a:endParaRPr>
          </a:p>
          <a:p>
            <a:pPr marL="457200" indent="-457200" algn="l">
              <a:buFont typeface="Wingdings" pitchFamily="2" charset="2"/>
              <a:buChar char="v"/>
            </a:pPr>
            <a:endParaRPr lang="fr-FR" sz="2000" dirty="0">
              <a:solidFill>
                <a:schemeClr val="tx1">
                  <a:lumMod val="85000"/>
                  <a:lumOff val="15000"/>
                </a:schemeClr>
              </a:solidFill>
            </a:endParaRPr>
          </a:p>
          <a:p>
            <a:pPr marL="457200" indent="-457200" algn="l">
              <a:buFont typeface="Wingdings" pitchFamily="2" charset="2"/>
              <a:buChar char="v"/>
            </a:pPr>
            <a:endParaRPr lang="fr-FR" sz="2000" dirty="0" smtClean="0">
              <a:solidFill>
                <a:schemeClr val="tx1">
                  <a:lumMod val="85000"/>
                  <a:lumOff val="15000"/>
                </a:schemeClr>
              </a:solidFill>
            </a:endParaRPr>
          </a:p>
          <a:p>
            <a:pPr marL="457200" indent="-457200" algn="l">
              <a:buFont typeface="Wingdings" pitchFamily="2" charset="2"/>
              <a:buChar char="v"/>
            </a:pPr>
            <a:endParaRPr lang="fr-FR" sz="2000" dirty="0">
              <a:solidFill>
                <a:schemeClr val="tx1">
                  <a:lumMod val="85000"/>
                  <a:lumOff val="15000"/>
                </a:schemeClr>
              </a:solidFill>
            </a:endParaRPr>
          </a:p>
          <a:p>
            <a:pPr marL="457200" indent="-457200" algn="l">
              <a:buFont typeface="Wingdings" pitchFamily="2" charset="2"/>
              <a:buChar char="v"/>
            </a:pPr>
            <a:endParaRPr lang="fr-FR" sz="2000" dirty="0" smtClean="0">
              <a:solidFill>
                <a:schemeClr val="tx1">
                  <a:lumMod val="85000"/>
                  <a:lumOff val="15000"/>
                </a:schemeClr>
              </a:solidFill>
            </a:endParaRPr>
          </a:p>
          <a:p>
            <a:pPr marL="457200" indent="-457200" algn="l">
              <a:buFont typeface="Wingdings" pitchFamily="2" charset="2"/>
              <a:buChar char="v"/>
            </a:pPr>
            <a:endParaRPr lang="fr-FR" sz="2000" dirty="0" smtClean="0">
              <a:solidFill>
                <a:schemeClr val="tx1">
                  <a:lumMod val="85000"/>
                  <a:lumOff val="15000"/>
                </a:schemeClr>
              </a:solidFill>
            </a:endParaRPr>
          </a:p>
          <a:p>
            <a:pPr marL="457200" indent="-457200" algn="l">
              <a:buFont typeface="Wingdings" pitchFamily="2" charset="2"/>
              <a:buChar char="v"/>
            </a:pPr>
            <a:endParaRPr lang="fr-FR" sz="2000" dirty="0">
              <a:solidFill>
                <a:schemeClr val="tx1">
                  <a:lumMod val="85000"/>
                  <a:lumOff val="15000"/>
                </a:schemeClr>
              </a:solidFill>
            </a:endParaRPr>
          </a:p>
          <a:p>
            <a:pPr marL="457200" indent="-457200" algn="l">
              <a:buFont typeface="Wingdings" pitchFamily="2" charset="2"/>
              <a:buChar char="v"/>
            </a:pPr>
            <a:r>
              <a:rPr lang="fr-FR" sz="2000" dirty="0" smtClean="0">
                <a:solidFill>
                  <a:schemeClr val="tx1">
                    <a:lumMod val="85000"/>
                    <a:lumOff val="15000"/>
                  </a:schemeClr>
                </a:solidFill>
              </a:rPr>
              <a:t>Parmi les sites existant au </a:t>
            </a:r>
            <a:r>
              <a:rPr lang="fr-FR" sz="2000" dirty="0" smtClean="0">
                <a:solidFill>
                  <a:schemeClr val="tx1">
                    <a:lumMod val="85000"/>
                    <a:lumOff val="15000"/>
                  </a:schemeClr>
                </a:solidFill>
              </a:rPr>
              <a:t>Ministère </a:t>
            </a:r>
            <a:r>
              <a:rPr lang="fr-FR" sz="2000" dirty="0" smtClean="0">
                <a:solidFill>
                  <a:schemeClr val="tx1">
                    <a:lumMod val="85000"/>
                    <a:lumOff val="15000"/>
                  </a:schemeClr>
                </a:solidFill>
              </a:rPr>
              <a:t>de l’Environnement de la RDC, le CHM est l’unique site qui soit </a:t>
            </a:r>
            <a:r>
              <a:rPr lang="fr-FR" sz="2000" dirty="0" smtClean="0">
                <a:solidFill>
                  <a:schemeClr val="tx1">
                    <a:lumMod val="85000"/>
                    <a:lumOff val="15000"/>
                  </a:schemeClr>
                </a:solidFill>
              </a:rPr>
              <a:t>opérationnel </a:t>
            </a:r>
            <a:r>
              <a:rPr lang="fr-FR" sz="2000" dirty="0" smtClean="0">
                <a:solidFill>
                  <a:schemeClr val="tx1">
                    <a:lumMod val="85000"/>
                    <a:lumOff val="15000"/>
                  </a:schemeClr>
                </a:solidFill>
              </a:rPr>
              <a:t>et bien </a:t>
            </a:r>
            <a:r>
              <a:rPr lang="fr-FR" sz="2000" dirty="0" smtClean="0">
                <a:solidFill>
                  <a:schemeClr val="tx1">
                    <a:lumMod val="85000"/>
                    <a:lumOff val="15000"/>
                  </a:schemeClr>
                </a:solidFill>
              </a:rPr>
              <a:t>côté, </a:t>
            </a:r>
            <a:r>
              <a:rPr lang="fr-FR" sz="2000" dirty="0" smtClean="0">
                <a:solidFill>
                  <a:schemeClr val="tx1">
                    <a:lumMod val="85000"/>
                    <a:lumOff val="15000"/>
                  </a:schemeClr>
                </a:solidFill>
              </a:rPr>
              <a:t>vue sa capacité </a:t>
            </a:r>
            <a:r>
              <a:rPr lang="fr-FR" sz="2000" dirty="0" smtClean="0">
                <a:solidFill>
                  <a:schemeClr val="tx1">
                    <a:lumMod val="85000"/>
                    <a:lumOff val="15000"/>
                  </a:schemeClr>
                </a:solidFill>
              </a:rPr>
              <a:t>à </a:t>
            </a:r>
            <a:r>
              <a:rPr lang="fr-FR" sz="2000" dirty="0" smtClean="0">
                <a:solidFill>
                  <a:schemeClr val="tx1">
                    <a:lumMod val="85000"/>
                    <a:lumOff val="15000"/>
                  </a:schemeClr>
                </a:solidFill>
              </a:rPr>
              <a:t>servir comme base de </a:t>
            </a:r>
            <a:r>
              <a:rPr lang="fr-FR" sz="2000" dirty="0" smtClean="0">
                <a:solidFill>
                  <a:schemeClr val="tx1">
                    <a:lumMod val="85000"/>
                    <a:lumOff val="15000"/>
                  </a:schemeClr>
                </a:solidFill>
              </a:rPr>
              <a:t>données.</a:t>
            </a:r>
            <a:endParaRPr lang="fr-FR" sz="2000" dirty="0" smtClean="0">
              <a:solidFill>
                <a:schemeClr val="tx1">
                  <a:lumMod val="85000"/>
                  <a:lumOff val="15000"/>
                </a:schemeClr>
              </a:solidFill>
            </a:endParaRPr>
          </a:p>
          <a:p>
            <a:pPr marL="457200" indent="-457200" algn="l">
              <a:buFont typeface="Wingdings" pitchFamily="2" charset="2"/>
              <a:buChar char="v"/>
            </a:pPr>
            <a:endParaRPr lang="fr-FR" sz="2000" dirty="0" smtClean="0">
              <a:solidFill>
                <a:schemeClr val="tx1">
                  <a:lumMod val="85000"/>
                  <a:lumOff val="15000"/>
                </a:schemeClr>
              </a:solidFill>
            </a:endParaRPr>
          </a:p>
          <a:p>
            <a:pPr marL="457200" indent="-457200" algn="l">
              <a:buFont typeface="Wingdings" pitchFamily="2" charset="2"/>
              <a:buChar char="v"/>
            </a:pPr>
            <a:r>
              <a:rPr lang="fr-FR" sz="2000" dirty="0" smtClean="0">
                <a:solidFill>
                  <a:schemeClr val="tx1">
                    <a:lumMod val="85000"/>
                    <a:lumOff val="15000"/>
                  </a:schemeClr>
                </a:solidFill>
              </a:rPr>
              <a:t>Les statistique </a:t>
            </a:r>
            <a:r>
              <a:rPr lang="fr-FR" sz="2000" dirty="0" smtClean="0">
                <a:solidFill>
                  <a:schemeClr val="tx1">
                    <a:lumMod val="85000"/>
                    <a:lumOff val="15000"/>
                  </a:schemeClr>
                </a:solidFill>
              </a:rPr>
              <a:t>fournies par </a:t>
            </a:r>
            <a:r>
              <a:rPr lang="fr-FR" sz="2000" dirty="0" smtClean="0">
                <a:solidFill>
                  <a:schemeClr val="tx1">
                    <a:lumMod val="85000"/>
                    <a:lumOff val="15000"/>
                  </a:schemeClr>
                </a:solidFill>
              </a:rPr>
              <a:t>l’institut royal des Sciences </a:t>
            </a:r>
            <a:r>
              <a:rPr lang="fr-FR" sz="2000" dirty="0" smtClean="0">
                <a:solidFill>
                  <a:schemeClr val="tx1">
                    <a:lumMod val="85000"/>
                    <a:lumOff val="15000"/>
                  </a:schemeClr>
                </a:solidFill>
              </a:rPr>
              <a:t>Naturelles </a:t>
            </a:r>
            <a:r>
              <a:rPr lang="fr-FR" sz="2000" dirty="0" smtClean="0">
                <a:solidFill>
                  <a:schemeClr val="tx1">
                    <a:lumMod val="85000"/>
                    <a:lumOff val="15000"/>
                  </a:schemeClr>
                </a:solidFill>
              </a:rPr>
              <a:t>de Belgique  en 2014 ont </a:t>
            </a:r>
            <a:r>
              <a:rPr lang="fr-FR" sz="2000" dirty="0" smtClean="0">
                <a:solidFill>
                  <a:schemeClr val="tx1">
                    <a:lumMod val="85000"/>
                    <a:lumOff val="15000"/>
                  </a:schemeClr>
                </a:solidFill>
              </a:rPr>
              <a:t>montré qu’il </a:t>
            </a:r>
            <a:r>
              <a:rPr lang="fr-FR" sz="2000" dirty="0" smtClean="0">
                <a:solidFill>
                  <a:schemeClr val="tx1">
                    <a:lumMod val="85000"/>
                    <a:lumOff val="15000"/>
                  </a:schemeClr>
                </a:solidFill>
              </a:rPr>
              <a:t>y a un changement positif, </a:t>
            </a:r>
            <a:r>
              <a:rPr lang="fr-FR" sz="2000" dirty="0" smtClean="0">
                <a:solidFill>
                  <a:schemeClr val="tx1">
                    <a:lumMod val="85000"/>
                    <a:lumOff val="15000"/>
                  </a:schemeClr>
                </a:solidFill>
              </a:rPr>
              <a:t>sur le </a:t>
            </a:r>
            <a:r>
              <a:rPr lang="fr-FR" sz="2000" dirty="0" smtClean="0">
                <a:solidFill>
                  <a:schemeClr val="tx1">
                    <a:lumMod val="85000"/>
                    <a:lumOff val="15000"/>
                  </a:schemeClr>
                </a:solidFill>
              </a:rPr>
              <a:t>nombre des visites et des pages postées sur les </a:t>
            </a:r>
            <a:r>
              <a:rPr lang="fr-FR" sz="2000" dirty="0" smtClean="0">
                <a:solidFill>
                  <a:schemeClr val="tx1">
                    <a:lumMod val="85000"/>
                    <a:lumOff val="15000"/>
                  </a:schemeClr>
                </a:solidFill>
              </a:rPr>
              <a:t>sites</a:t>
            </a:r>
            <a:r>
              <a:rPr lang="fr-FR" sz="2000" dirty="0">
                <a:solidFill>
                  <a:schemeClr val="tx1">
                    <a:lumMod val="85000"/>
                    <a:lumOff val="15000"/>
                  </a:schemeClr>
                </a:solidFill>
              </a:rPr>
              <a:t>.</a:t>
            </a:r>
            <a:endParaRPr lang="fr-FR" sz="2000" dirty="0">
              <a:solidFill>
                <a:schemeClr val="tx1">
                  <a:lumMod val="95000"/>
                  <a:lumOff val="5000"/>
                </a:schemeClr>
              </a:solidFill>
            </a:endParaRPr>
          </a:p>
          <a:p>
            <a:endParaRPr lang="fr-FR" sz="1800" dirty="0">
              <a:solidFill>
                <a:schemeClr val="tx1">
                  <a:lumMod val="85000"/>
                  <a:lumOff val="15000"/>
                </a:schemeClr>
              </a:solidFill>
            </a:endParaRPr>
          </a:p>
          <a:p>
            <a:pPr marL="457200" indent="-457200" algn="l">
              <a:buFont typeface="Wingdings" pitchFamily="2" charset="2"/>
              <a:buChar char="v"/>
            </a:pPr>
            <a:endParaRPr lang="fr-FR" sz="2000" dirty="0" smtClean="0">
              <a:solidFill>
                <a:schemeClr val="tx1">
                  <a:lumMod val="85000"/>
                  <a:lumOff val="15000"/>
                </a:schemeClr>
              </a:solidFill>
            </a:endParaRPr>
          </a:p>
          <a:p>
            <a:pPr marL="457200" indent="-457200" algn="l">
              <a:buFont typeface="Wingdings" pitchFamily="2" charset="2"/>
              <a:buChar char="v"/>
            </a:pPr>
            <a:endParaRPr lang="fr-FR" sz="2000" dirty="0" smtClean="0"/>
          </a:p>
          <a:p>
            <a:pPr marL="457200" indent="-457200" algn="l">
              <a:buFont typeface="Wingdings" pitchFamily="2" charset="2"/>
              <a:buChar char="v"/>
            </a:pPr>
            <a:endParaRPr lang="fr-FR" sz="2000" dirty="0" smtClean="0"/>
          </a:p>
          <a:p>
            <a:pPr marL="457200" indent="-457200" algn="l">
              <a:buFont typeface="Wingdings" pitchFamily="2" charset="2"/>
              <a:buChar char="v"/>
            </a:pPr>
            <a:endParaRPr lang="fr-FR" sz="2000" dirty="0" smtClean="0"/>
          </a:p>
          <a:p>
            <a:endParaRPr lang="fr-FR" dirty="0"/>
          </a:p>
        </p:txBody>
      </p:sp>
      <p:sp>
        <p:nvSpPr>
          <p:cNvPr id="5" name="Titre 1"/>
          <p:cNvSpPr txBox="1">
            <a:spLocks/>
          </p:cNvSpPr>
          <p:nvPr/>
        </p:nvSpPr>
        <p:spPr>
          <a:xfrm>
            <a:off x="683568" y="548681"/>
            <a:ext cx="7772400" cy="822920"/>
          </a:xfrm>
          <a:prstGeom prst="rect">
            <a:avLst/>
          </a:prstGeom>
        </p:spPr>
        <p:style>
          <a:lnRef idx="0">
            <a:schemeClr val="accent1"/>
          </a:lnRef>
          <a:fillRef idx="3">
            <a:schemeClr val="accent1"/>
          </a:fillRef>
          <a:effectRef idx="3">
            <a:schemeClr val="accent1"/>
          </a:effectRef>
          <a:fontRef idx="minor">
            <a:schemeClr val="lt1"/>
          </a:fontRef>
        </p:style>
        <p:txBody>
          <a:bodyPr vert="horz" anchor="t">
            <a:normAutofit/>
          </a:bodyPr>
          <a:lstStyle>
            <a:lvl1pPr algn="l" rtl="0" eaLnBrk="1" latinLnBrk="0" hangingPunct="1">
              <a:spcBef>
                <a:spcPct val="0"/>
              </a:spcBef>
              <a:buNone/>
              <a:defRPr kumimoji="0" sz="3600" kern="1200" cap="all" baseline="0">
                <a:solidFill>
                  <a:schemeClr val="lt1"/>
                </a:solidFill>
                <a:effectLst>
                  <a:reflection blurRad="12700" stA="48000" endA="300" endPos="55000" dir="5400000" sy="-90000" algn="bl" rotWithShape="0"/>
                </a:effectLst>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fr-FR" sz="2400" dirty="0" smtClean="0"/>
              <a:t> Etat </a:t>
            </a:r>
            <a:r>
              <a:rPr lang="fr-FR" sz="2400" dirty="0" err="1" smtClean="0"/>
              <a:t>general</a:t>
            </a:r>
            <a:r>
              <a:rPr lang="fr-FR" sz="2400" dirty="0" smtClean="0"/>
              <a:t> du CHM RDC  </a:t>
            </a:r>
            <a:endParaRPr lang="fr-FR" sz="2400" dirty="0"/>
          </a:p>
        </p:txBody>
      </p:sp>
      <p:pic>
        <p:nvPicPr>
          <p:cNvPr id="4" name="Picture 2" descr="C:\Users\LONGJIN LP3\Pictures\logo_CBD-int.gif"/>
          <p:cNvPicPr>
            <a:picLocks noChangeAspect="1" noChangeArrowheads="1"/>
          </p:cNvPicPr>
          <p:nvPr/>
        </p:nvPicPr>
        <p:blipFill>
          <a:blip r:embed="rId2" cstate="print"/>
          <a:srcRect/>
          <a:stretch>
            <a:fillRect/>
          </a:stretch>
        </p:blipFill>
        <p:spPr bwMode="auto">
          <a:xfrm>
            <a:off x="6804248" y="5949280"/>
            <a:ext cx="1371600" cy="457200"/>
          </a:xfrm>
          <a:prstGeom prst="rect">
            <a:avLst/>
          </a:prstGeom>
          <a:noFill/>
        </p:spPr>
      </p:pic>
      <p:pic>
        <p:nvPicPr>
          <p:cNvPr id="6" name="Picture 3" descr="C:\Users\LONGJIN LP3\Pictures\log-chm-new-spine.png"/>
          <p:cNvPicPr>
            <a:picLocks noChangeAspect="1" noChangeArrowheads="1"/>
          </p:cNvPicPr>
          <p:nvPr/>
        </p:nvPicPr>
        <p:blipFill>
          <a:blip r:embed="rId3" cstate="print"/>
          <a:srcRect/>
          <a:stretch>
            <a:fillRect/>
          </a:stretch>
        </p:blipFill>
        <p:spPr bwMode="auto">
          <a:xfrm>
            <a:off x="539552" y="5733256"/>
            <a:ext cx="1224136" cy="792088"/>
          </a:xfrm>
          <a:prstGeom prst="rect">
            <a:avLst/>
          </a:prstGeom>
          <a:noFill/>
        </p:spPr>
      </p:pic>
      <p:pic>
        <p:nvPicPr>
          <p:cNvPr id="5122" name="Picture 2" descr="C:\Users\LONGJIN LP3\Pictures\Centre d'Echange d'Informations de la RD Congo - Convention sur la diversité biologique_files\left_logo.gif"/>
          <p:cNvPicPr>
            <a:picLocks noChangeAspect="1" noChangeArrowheads="1"/>
          </p:cNvPicPr>
          <p:nvPr/>
        </p:nvPicPr>
        <p:blipFill>
          <a:blip r:embed="rId4" cstate="print"/>
          <a:srcRect/>
          <a:stretch>
            <a:fillRect/>
          </a:stretch>
        </p:blipFill>
        <p:spPr bwMode="auto">
          <a:xfrm>
            <a:off x="4788024" y="5733256"/>
            <a:ext cx="1000125" cy="723900"/>
          </a:xfrm>
          <a:prstGeom prst="rect">
            <a:avLst/>
          </a:prstGeom>
          <a:noFill/>
        </p:spPr>
      </p:pic>
      <p:pic>
        <p:nvPicPr>
          <p:cNvPr id="7" name="Picture 3" descr="C:\Users\LONGJIN LP3\Pictures\logo_RBINS.jpg"/>
          <p:cNvPicPr>
            <a:picLocks noChangeAspect="1" noChangeArrowheads="1"/>
          </p:cNvPicPr>
          <p:nvPr/>
        </p:nvPicPr>
        <p:blipFill>
          <a:blip r:embed="rId5" cstate="print"/>
          <a:srcRect/>
          <a:stretch>
            <a:fillRect/>
          </a:stretch>
        </p:blipFill>
        <p:spPr bwMode="auto">
          <a:xfrm>
            <a:off x="2339752" y="6021288"/>
            <a:ext cx="1584176" cy="386333"/>
          </a:xfrm>
          <a:prstGeom prst="rect">
            <a:avLst/>
          </a:prstGeom>
          <a:noFill/>
        </p:spPr>
      </p:pic>
    </p:spTree>
    <p:extLst>
      <p:ext uri="{BB962C8B-B14F-4D97-AF65-F5344CB8AC3E}">
        <p14:creationId xmlns:p14="http://schemas.microsoft.com/office/powerpoint/2010/main" val="802231813"/>
      </p:ext>
    </p:extLst>
  </p:cSld>
  <p:clrMapOvr>
    <a:masterClrMapping/>
  </p:clrMapOvr>
  <mc:AlternateContent xmlns:mc="http://schemas.openxmlformats.org/markup-compatibility/2006" xmlns:p14="http://schemas.microsoft.com/office/powerpoint/2010/main">
    <mc:Choice Requires="p14">
      <p:transition spd="slow" p14:dur="1600">
        <p14:conveyor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39552" y="620688"/>
            <a:ext cx="7772400" cy="1008112"/>
          </a:xfrm>
        </p:spPr>
        <p:style>
          <a:lnRef idx="0">
            <a:schemeClr val="accent1"/>
          </a:lnRef>
          <a:fillRef idx="3">
            <a:schemeClr val="accent1"/>
          </a:fillRef>
          <a:effectRef idx="3">
            <a:schemeClr val="accent1"/>
          </a:effectRef>
          <a:fontRef idx="minor">
            <a:schemeClr val="lt1"/>
          </a:fontRef>
        </p:style>
        <p:txBody>
          <a:bodyPr>
            <a:noAutofit/>
          </a:bodyPr>
          <a:lstStyle/>
          <a:p>
            <a:pPr algn="ctr"/>
            <a:r>
              <a:rPr lang="fr-FR" sz="2800" dirty="0" smtClean="0"/>
              <a:t/>
            </a:r>
            <a:br>
              <a:rPr lang="fr-FR" sz="2800" dirty="0" smtClean="0"/>
            </a:br>
            <a:r>
              <a:rPr lang="fr-FR" sz="2800" dirty="0" err="1" smtClean="0"/>
              <a:t>difficultes</a:t>
            </a:r>
            <a:r>
              <a:rPr lang="fr-FR" sz="2800" dirty="0" smtClean="0"/>
              <a:t> </a:t>
            </a:r>
            <a:r>
              <a:rPr lang="fr-FR" sz="2800" dirty="0" err="1" smtClean="0"/>
              <a:t>rencontRees</a:t>
            </a:r>
            <a:endParaRPr lang="fr-FR" sz="2800" dirty="0"/>
          </a:p>
        </p:txBody>
      </p:sp>
      <p:sp>
        <p:nvSpPr>
          <p:cNvPr id="3" name="Sous-titre 2"/>
          <p:cNvSpPr>
            <a:spLocks noGrp="1"/>
          </p:cNvSpPr>
          <p:nvPr>
            <p:ph type="subTitle" idx="1"/>
          </p:nvPr>
        </p:nvSpPr>
        <p:spPr>
          <a:xfrm>
            <a:off x="1115616" y="1844824"/>
            <a:ext cx="6832848" cy="2952328"/>
          </a:xfrm>
        </p:spPr>
        <p:txBody>
          <a:bodyPr>
            <a:normAutofit fontScale="62500" lnSpcReduction="20000"/>
          </a:bodyPr>
          <a:lstStyle/>
          <a:p>
            <a:pPr marL="457200" indent="-457200" algn="l">
              <a:buFont typeface="Wingdings" pitchFamily="2" charset="2"/>
              <a:buChar char="v"/>
            </a:pPr>
            <a:endParaRPr lang="fr-FR" dirty="0" smtClean="0">
              <a:solidFill>
                <a:schemeClr val="tx1">
                  <a:lumMod val="85000"/>
                  <a:lumOff val="15000"/>
                </a:schemeClr>
              </a:solidFill>
            </a:endParaRPr>
          </a:p>
          <a:p>
            <a:pPr marL="457200" indent="-457200" algn="l">
              <a:buFont typeface="Wingdings" pitchFamily="2" charset="2"/>
              <a:buChar char="v"/>
            </a:pPr>
            <a:r>
              <a:rPr lang="fr-FR" dirty="0" smtClean="0">
                <a:solidFill>
                  <a:schemeClr val="tx1">
                    <a:lumMod val="85000"/>
                    <a:lumOff val="15000"/>
                  </a:schemeClr>
                </a:solidFill>
              </a:rPr>
              <a:t>Malgré la sensibilisation, les autres acteurs ne jouent pas véritablement leurs rôles de rendre disponibles les informations à mettre sur le site,</a:t>
            </a:r>
          </a:p>
          <a:p>
            <a:pPr marL="457200" indent="-457200" algn="l">
              <a:buFont typeface="Wingdings" pitchFamily="2" charset="2"/>
              <a:buChar char="v"/>
            </a:pPr>
            <a:endParaRPr lang="fr-FR" dirty="0" smtClean="0">
              <a:solidFill>
                <a:schemeClr val="tx1">
                  <a:lumMod val="85000"/>
                  <a:lumOff val="15000"/>
                </a:schemeClr>
              </a:solidFill>
            </a:endParaRPr>
          </a:p>
          <a:p>
            <a:pPr marL="457200" indent="-457200" algn="l">
              <a:buFont typeface="Wingdings" pitchFamily="2" charset="2"/>
              <a:buChar char="v"/>
            </a:pPr>
            <a:r>
              <a:rPr lang="fr-FR" dirty="0" smtClean="0">
                <a:solidFill>
                  <a:schemeClr val="tx1">
                    <a:lumMod val="85000"/>
                    <a:lumOff val="15000"/>
                  </a:schemeClr>
                </a:solidFill>
              </a:rPr>
              <a:t>Certains publications scientifiques ne sont disponibles </a:t>
            </a:r>
            <a:r>
              <a:rPr lang="fr-FR" dirty="0" smtClean="0">
                <a:solidFill>
                  <a:schemeClr val="tx1">
                    <a:lumMod val="85000"/>
                    <a:lumOff val="15000"/>
                  </a:schemeClr>
                </a:solidFill>
              </a:rPr>
              <a:t>qu’en </a:t>
            </a:r>
            <a:r>
              <a:rPr lang="fr-FR" dirty="0" smtClean="0">
                <a:solidFill>
                  <a:schemeClr val="tx1">
                    <a:lumMod val="85000"/>
                    <a:lumOff val="15000"/>
                  </a:schemeClr>
                </a:solidFill>
              </a:rPr>
              <a:t>version papier,</a:t>
            </a:r>
          </a:p>
          <a:p>
            <a:pPr marL="457200" indent="-457200" algn="l">
              <a:buFont typeface="Wingdings" pitchFamily="2" charset="2"/>
              <a:buChar char="v"/>
            </a:pPr>
            <a:endParaRPr lang="fr-FR" dirty="0" smtClean="0">
              <a:solidFill>
                <a:schemeClr val="tx1">
                  <a:lumMod val="85000"/>
                  <a:lumOff val="15000"/>
                </a:schemeClr>
              </a:solidFill>
            </a:endParaRPr>
          </a:p>
          <a:p>
            <a:pPr marL="457200" indent="-457200" algn="l">
              <a:buFont typeface="Wingdings" pitchFamily="2" charset="2"/>
              <a:buChar char="v"/>
            </a:pPr>
            <a:r>
              <a:rPr lang="fr-FR" dirty="0" smtClean="0">
                <a:solidFill>
                  <a:schemeClr val="tx1">
                    <a:lumMod val="85000"/>
                    <a:lumOff val="15000"/>
                  </a:schemeClr>
                </a:solidFill>
              </a:rPr>
              <a:t>Difficultés de collecter les données sur l’ensemble du territoire national,</a:t>
            </a:r>
          </a:p>
          <a:p>
            <a:pPr marL="457200" indent="-457200" algn="l">
              <a:buFont typeface="Wingdings" pitchFamily="2" charset="2"/>
              <a:buChar char="v"/>
            </a:pPr>
            <a:endParaRPr lang="en-US" dirty="0" smtClean="0">
              <a:solidFill>
                <a:schemeClr val="tx1">
                  <a:lumMod val="85000"/>
                  <a:lumOff val="15000"/>
                </a:schemeClr>
              </a:solidFill>
            </a:endParaRPr>
          </a:p>
          <a:p>
            <a:pPr marL="457200" indent="-457200">
              <a:buFont typeface="Wingdings" pitchFamily="2" charset="2"/>
              <a:buChar char="v"/>
            </a:pPr>
            <a:r>
              <a:rPr lang="fr-FR" dirty="0" smtClean="0">
                <a:solidFill>
                  <a:schemeClr val="tx1">
                    <a:lumMod val="85000"/>
                    <a:lumOff val="15000"/>
                  </a:schemeClr>
                </a:solidFill>
              </a:rPr>
              <a:t>Manque de </a:t>
            </a:r>
            <a:r>
              <a:rPr lang="fr-FR" dirty="0" smtClean="0">
                <a:solidFill>
                  <a:schemeClr val="tx1">
                    <a:lumMod val="85000"/>
                    <a:lumOff val="15000"/>
                  </a:schemeClr>
                </a:solidFill>
              </a:rPr>
              <a:t>financement,</a:t>
            </a:r>
            <a:endParaRPr lang="fr-FR" dirty="0" smtClean="0">
              <a:solidFill>
                <a:schemeClr val="tx1">
                  <a:lumMod val="85000"/>
                  <a:lumOff val="15000"/>
                </a:schemeClr>
              </a:solidFill>
            </a:endParaRPr>
          </a:p>
          <a:p>
            <a:pPr algn="l"/>
            <a:endParaRPr lang="fr-FR" dirty="0" smtClean="0">
              <a:solidFill>
                <a:schemeClr val="tx1">
                  <a:lumMod val="85000"/>
                  <a:lumOff val="15000"/>
                </a:schemeClr>
              </a:solidFill>
            </a:endParaRPr>
          </a:p>
          <a:p>
            <a:pPr marL="457200" indent="-457200" algn="l">
              <a:buFont typeface="Wingdings" pitchFamily="2" charset="2"/>
              <a:buChar char="v"/>
            </a:pPr>
            <a:r>
              <a:rPr lang="fr-FR" dirty="0">
                <a:solidFill>
                  <a:schemeClr val="tx1">
                    <a:lumMod val="85000"/>
                    <a:lumOff val="15000"/>
                  </a:schemeClr>
                </a:solidFill>
              </a:rPr>
              <a:t>C</a:t>
            </a:r>
            <a:r>
              <a:rPr lang="fr-FR" dirty="0" smtClean="0">
                <a:solidFill>
                  <a:schemeClr val="tx1">
                    <a:lumMod val="85000"/>
                    <a:lumOff val="15000"/>
                  </a:schemeClr>
                </a:solidFill>
              </a:rPr>
              <a:t>onnexion </a:t>
            </a:r>
            <a:r>
              <a:rPr lang="fr-FR" dirty="0" smtClean="0">
                <a:solidFill>
                  <a:schemeClr val="tx1">
                    <a:lumMod val="85000"/>
                    <a:lumOff val="15000"/>
                  </a:schemeClr>
                </a:solidFill>
              </a:rPr>
              <a:t>internet trop </a:t>
            </a:r>
            <a:r>
              <a:rPr lang="fr-FR" dirty="0" smtClean="0">
                <a:solidFill>
                  <a:schemeClr val="tx1">
                    <a:lumMod val="85000"/>
                    <a:lumOff val="15000"/>
                  </a:schemeClr>
                </a:solidFill>
              </a:rPr>
              <a:t>faible.</a:t>
            </a:r>
            <a:endParaRPr lang="fr-FR" dirty="0" smtClean="0">
              <a:solidFill>
                <a:schemeClr val="tx1">
                  <a:lumMod val="85000"/>
                  <a:lumOff val="15000"/>
                </a:schemeClr>
              </a:solidFill>
            </a:endParaRPr>
          </a:p>
          <a:p>
            <a:pPr marL="457200" indent="-457200" algn="l">
              <a:buFont typeface="Wingdings" pitchFamily="2" charset="2"/>
              <a:buChar char="v"/>
            </a:pPr>
            <a:endParaRPr lang="fr-FR" dirty="0" smtClean="0">
              <a:solidFill>
                <a:schemeClr val="tx1">
                  <a:lumMod val="85000"/>
                  <a:lumOff val="15000"/>
                </a:schemeClr>
              </a:solidFill>
            </a:endParaRPr>
          </a:p>
          <a:p>
            <a:pPr marL="457200" indent="-457200" algn="l"/>
            <a:endParaRPr lang="fr-FR" dirty="0" smtClean="0">
              <a:solidFill>
                <a:schemeClr val="tx1">
                  <a:lumMod val="85000"/>
                  <a:lumOff val="15000"/>
                </a:schemeClr>
              </a:solidFill>
            </a:endParaRPr>
          </a:p>
        </p:txBody>
      </p:sp>
      <p:pic>
        <p:nvPicPr>
          <p:cNvPr id="4" name="Picture 2" descr="C:\Users\LONGJIN LP3\Pictures\logo_CBD-int.gif"/>
          <p:cNvPicPr>
            <a:picLocks noChangeAspect="1" noChangeArrowheads="1"/>
          </p:cNvPicPr>
          <p:nvPr/>
        </p:nvPicPr>
        <p:blipFill>
          <a:blip r:embed="rId2" cstate="print"/>
          <a:srcRect/>
          <a:stretch>
            <a:fillRect/>
          </a:stretch>
        </p:blipFill>
        <p:spPr bwMode="auto">
          <a:xfrm>
            <a:off x="6804248" y="5949280"/>
            <a:ext cx="1371600" cy="457200"/>
          </a:xfrm>
          <a:prstGeom prst="rect">
            <a:avLst/>
          </a:prstGeom>
          <a:noFill/>
        </p:spPr>
      </p:pic>
      <p:pic>
        <p:nvPicPr>
          <p:cNvPr id="5" name="Picture 3" descr="C:\Users\LONGJIN LP3\Pictures\log-chm-new-spine.png"/>
          <p:cNvPicPr>
            <a:picLocks noChangeAspect="1" noChangeArrowheads="1"/>
          </p:cNvPicPr>
          <p:nvPr/>
        </p:nvPicPr>
        <p:blipFill>
          <a:blip r:embed="rId3" cstate="print"/>
          <a:srcRect/>
          <a:stretch>
            <a:fillRect/>
          </a:stretch>
        </p:blipFill>
        <p:spPr bwMode="auto">
          <a:xfrm>
            <a:off x="539552" y="5733256"/>
            <a:ext cx="1224136" cy="792088"/>
          </a:xfrm>
          <a:prstGeom prst="rect">
            <a:avLst/>
          </a:prstGeom>
          <a:noFill/>
        </p:spPr>
      </p:pic>
      <p:pic>
        <p:nvPicPr>
          <p:cNvPr id="6146" name="Picture 2" descr="C:\Users\LONGJIN LP3\Pictures\Centre d'Echange d'Informations de la RD Congo - Convention sur la diversité biologique_files\left_logo.gif"/>
          <p:cNvPicPr>
            <a:picLocks noChangeAspect="1" noChangeArrowheads="1"/>
          </p:cNvPicPr>
          <p:nvPr/>
        </p:nvPicPr>
        <p:blipFill>
          <a:blip r:embed="rId4" cstate="print"/>
          <a:srcRect/>
          <a:stretch>
            <a:fillRect/>
          </a:stretch>
        </p:blipFill>
        <p:spPr bwMode="auto">
          <a:xfrm>
            <a:off x="4860032" y="5805264"/>
            <a:ext cx="1000125" cy="723900"/>
          </a:xfrm>
          <a:prstGeom prst="rect">
            <a:avLst/>
          </a:prstGeom>
          <a:noFill/>
        </p:spPr>
      </p:pic>
      <p:pic>
        <p:nvPicPr>
          <p:cNvPr id="7" name="Picture 3" descr="C:\Users\LONGJIN LP3\Pictures\logo_RBINS.jpg"/>
          <p:cNvPicPr>
            <a:picLocks noChangeAspect="1" noChangeArrowheads="1"/>
          </p:cNvPicPr>
          <p:nvPr/>
        </p:nvPicPr>
        <p:blipFill>
          <a:blip r:embed="rId5" cstate="print"/>
          <a:srcRect/>
          <a:stretch>
            <a:fillRect/>
          </a:stretch>
        </p:blipFill>
        <p:spPr bwMode="auto">
          <a:xfrm>
            <a:off x="2411760" y="6021288"/>
            <a:ext cx="1584176" cy="386333"/>
          </a:xfrm>
          <a:prstGeom prst="rect">
            <a:avLst/>
          </a:prstGeom>
          <a:noFill/>
        </p:spPr>
      </p:pic>
    </p:spTree>
    <p:extLst>
      <p:ext uri="{BB962C8B-B14F-4D97-AF65-F5344CB8AC3E}">
        <p14:creationId xmlns:p14="http://schemas.microsoft.com/office/powerpoint/2010/main" val="425318229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normAutofit/>
          </a:bodyPr>
          <a:lstStyle/>
          <a:p>
            <a:pPr algn="ctr"/>
            <a:r>
              <a:rPr lang="fr-FR" sz="2800" dirty="0" smtClean="0">
                <a:solidFill>
                  <a:schemeClr val="bg1"/>
                </a:solidFill>
              </a:rPr>
              <a:t>perspectives</a:t>
            </a:r>
            <a:endParaRPr lang="fr-FR" sz="2800" dirty="0">
              <a:solidFill>
                <a:schemeClr val="bg1"/>
              </a:solidFill>
            </a:endParaRPr>
          </a:p>
        </p:txBody>
      </p:sp>
      <p:sp>
        <p:nvSpPr>
          <p:cNvPr id="3" name="Espace réservé du contenu 2"/>
          <p:cNvSpPr>
            <a:spLocks noGrp="1"/>
          </p:cNvSpPr>
          <p:nvPr>
            <p:ph idx="1"/>
          </p:nvPr>
        </p:nvSpPr>
        <p:spPr/>
        <p:txBody>
          <a:bodyPr>
            <a:normAutofit/>
          </a:bodyPr>
          <a:lstStyle/>
          <a:p>
            <a:pPr>
              <a:lnSpc>
                <a:spcPct val="150000"/>
              </a:lnSpc>
              <a:buFont typeface="Wingdings" pitchFamily="2" charset="2"/>
              <a:buChar char="v"/>
            </a:pPr>
            <a:r>
              <a:rPr lang="fr-FR" sz="2000" b="1" dirty="0" smtClean="0"/>
              <a:t>Disponibiliser plus de moyens pour le </a:t>
            </a:r>
            <a:r>
              <a:rPr lang="fr-FR" sz="2000" b="1" dirty="0" smtClean="0"/>
              <a:t>CHM,</a:t>
            </a:r>
            <a:endParaRPr lang="fr-FR" sz="2000" b="1" dirty="0" smtClean="0"/>
          </a:p>
          <a:p>
            <a:pPr>
              <a:lnSpc>
                <a:spcPct val="150000"/>
              </a:lnSpc>
              <a:buFont typeface="Wingdings" pitchFamily="2" charset="2"/>
              <a:buChar char="v"/>
            </a:pPr>
            <a:r>
              <a:rPr lang="fr-FR" sz="2000" b="1" dirty="0" smtClean="0"/>
              <a:t>Organisation des mini ateliers </a:t>
            </a:r>
            <a:r>
              <a:rPr lang="fr-FR" sz="2000" b="1" dirty="0" smtClean="0"/>
              <a:t>sur </a:t>
            </a:r>
            <a:r>
              <a:rPr lang="fr-FR" sz="2000" b="1" dirty="0" smtClean="0"/>
              <a:t>le plan national, pouvant permettre de toucher </a:t>
            </a:r>
            <a:r>
              <a:rPr lang="fr-FR" sz="2000" b="1" dirty="0" smtClean="0"/>
              <a:t>toute </a:t>
            </a:r>
            <a:r>
              <a:rPr lang="fr-FR" sz="2000" b="1" dirty="0" smtClean="0"/>
              <a:t>la </a:t>
            </a:r>
            <a:r>
              <a:rPr lang="fr-FR" sz="2000" b="1" dirty="0" smtClean="0"/>
              <a:t>République.</a:t>
            </a:r>
            <a:endParaRPr lang="fr-FR" sz="2000" b="1" dirty="0"/>
          </a:p>
        </p:txBody>
      </p:sp>
      <p:pic>
        <p:nvPicPr>
          <p:cNvPr id="4" name="Picture 2" descr="C:\Users\LONGJIN LP3\Pictures\logo_CBD-int.gif"/>
          <p:cNvPicPr>
            <a:picLocks noChangeAspect="1" noChangeArrowheads="1"/>
          </p:cNvPicPr>
          <p:nvPr/>
        </p:nvPicPr>
        <p:blipFill>
          <a:blip r:embed="rId2" cstate="print"/>
          <a:srcRect/>
          <a:stretch>
            <a:fillRect/>
          </a:stretch>
        </p:blipFill>
        <p:spPr bwMode="auto">
          <a:xfrm>
            <a:off x="6804248" y="5949280"/>
            <a:ext cx="1371600" cy="457200"/>
          </a:xfrm>
          <a:prstGeom prst="rect">
            <a:avLst/>
          </a:prstGeom>
          <a:noFill/>
        </p:spPr>
      </p:pic>
      <p:pic>
        <p:nvPicPr>
          <p:cNvPr id="5" name="Picture 3" descr="C:\Users\LONGJIN LP3\Pictures\log-chm-new-spine.png"/>
          <p:cNvPicPr>
            <a:picLocks noChangeAspect="1" noChangeArrowheads="1"/>
          </p:cNvPicPr>
          <p:nvPr/>
        </p:nvPicPr>
        <p:blipFill>
          <a:blip r:embed="rId3" cstate="print"/>
          <a:srcRect/>
          <a:stretch>
            <a:fillRect/>
          </a:stretch>
        </p:blipFill>
        <p:spPr bwMode="auto">
          <a:xfrm>
            <a:off x="539552" y="5733256"/>
            <a:ext cx="1224136" cy="792088"/>
          </a:xfrm>
          <a:prstGeom prst="rect">
            <a:avLst/>
          </a:prstGeom>
          <a:noFill/>
        </p:spPr>
      </p:pic>
      <p:pic>
        <p:nvPicPr>
          <p:cNvPr id="7170" name="Picture 2" descr="C:\Users\LONGJIN LP3\Pictures\Centre d'Echange d'Informations de la RD Congo - Convention sur la diversité biologique_files\left_logo.gif"/>
          <p:cNvPicPr>
            <a:picLocks noChangeAspect="1" noChangeArrowheads="1"/>
          </p:cNvPicPr>
          <p:nvPr/>
        </p:nvPicPr>
        <p:blipFill>
          <a:blip r:embed="rId4" cstate="print"/>
          <a:srcRect/>
          <a:stretch>
            <a:fillRect/>
          </a:stretch>
        </p:blipFill>
        <p:spPr bwMode="auto">
          <a:xfrm>
            <a:off x="5004048" y="5733256"/>
            <a:ext cx="1000125" cy="723900"/>
          </a:xfrm>
          <a:prstGeom prst="rect">
            <a:avLst/>
          </a:prstGeom>
          <a:noFill/>
        </p:spPr>
      </p:pic>
      <p:pic>
        <p:nvPicPr>
          <p:cNvPr id="7" name="Picture 3" descr="C:\Users\LONGJIN LP3\Pictures\logo_RBINS.jpg"/>
          <p:cNvPicPr>
            <a:picLocks noChangeAspect="1" noChangeArrowheads="1"/>
          </p:cNvPicPr>
          <p:nvPr/>
        </p:nvPicPr>
        <p:blipFill>
          <a:blip r:embed="rId5" cstate="print"/>
          <a:srcRect/>
          <a:stretch>
            <a:fillRect/>
          </a:stretch>
        </p:blipFill>
        <p:spPr bwMode="auto">
          <a:xfrm>
            <a:off x="2195736" y="6021288"/>
            <a:ext cx="1584176" cy="386333"/>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romenade">
  <a:themeElements>
    <a:clrScheme name="Promenad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Promenade">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romenade">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918</TotalTime>
  <Words>611</Words>
  <Application>Microsoft Office PowerPoint</Application>
  <PresentationFormat>On-screen Show (4:3)</PresentationFormat>
  <Paragraphs>89</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Franklin Gothic Book</vt:lpstr>
      <vt:lpstr>Franklin Gothic Medium</vt:lpstr>
      <vt:lpstr>Wingdings</vt:lpstr>
      <vt:lpstr>Wingdings 2</vt:lpstr>
      <vt:lpstr>Promenade</vt:lpstr>
      <vt:lpstr>PRESENTATION DU DEVELOPPEMENT DU CHM/DRC </vt:lpstr>
      <vt:lpstr>rDC  et Cdb</vt:lpstr>
      <vt:lpstr>PowerPoint Presentation</vt:lpstr>
      <vt:lpstr>PowerPoint Presentation</vt:lpstr>
      <vt:lpstr>ACTIVItEs de sensibilisation ORGANISEES</vt:lpstr>
      <vt:lpstr> Le chm dans LA Direction de DeveloPpement Durable</vt:lpstr>
      <vt:lpstr>PowerPoint Presentation</vt:lpstr>
      <vt:lpstr> difficultes rencontRees</vt:lpstr>
      <vt:lpstr>perspectives</vt:lpstr>
      <vt:lpstr>     Merci de votre attention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DU DEVELOPPEMENT DU CHM/DRC</dc:title>
  <dc:creator>mecnt</dc:creator>
  <cp:lastModifiedBy>Marie-Lucie Susini</cp:lastModifiedBy>
  <cp:revision>91</cp:revision>
  <cp:lastPrinted>2014-05-01T12:31:01Z</cp:lastPrinted>
  <dcterms:created xsi:type="dcterms:W3CDTF">2013-03-07T13:16:25Z</dcterms:created>
  <dcterms:modified xsi:type="dcterms:W3CDTF">2014-05-08T08:13:07Z</dcterms:modified>
</cp:coreProperties>
</file>