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74" r:id="rId3"/>
    <p:sldId id="291" r:id="rId4"/>
    <p:sldId id="276" r:id="rId5"/>
    <p:sldId id="277" r:id="rId6"/>
    <p:sldId id="288" r:id="rId7"/>
    <p:sldId id="293" r:id="rId8"/>
    <p:sldId id="298" r:id="rId9"/>
    <p:sldId id="281" r:id="rId10"/>
    <p:sldId id="282" r:id="rId11"/>
    <p:sldId id="259" r:id="rId12"/>
    <p:sldId id="260" r:id="rId13"/>
    <p:sldId id="268" r:id="rId14"/>
    <p:sldId id="285" r:id="rId15"/>
    <p:sldId id="263" r:id="rId16"/>
    <p:sldId id="266" r:id="rId17"/>
    <p:sldId id="296" r:id="rId18"/>
    <p:sldId id="295" r:id="rId19"/>
    <p:sldId id="297" r:id="rId20"/>
    <p:sldId id="289" r:id="rId21"/>
    <p:sldId id="290" r:id="rId22"/>
    <p:sldId id="267" r:id="rId23"/>
    <p:sldId id="273" r:id="rId24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BF0F36-23F4-4550-A3BF-9D9347FDFFAE}" type="datetimeFigureOut">
              <a:rPr lang="fr-FR" smtClean="0"/>
              <a:pPr/>
              <a:t>06/05/2014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913BA6-EC40-40B6-B80A-0BD58B62EBA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913BA6-EC40-40B6-B80A-0BD58B62EBA8}" type="slidenum">
              <a:rPr lang="fr-FR" smtClean="0"/>
              <a:pPr/>
              <a:t>14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16BC9-FB2A-43BE-8992-2BE2A167B7B1}" type="datetime1">
              <a:rPr lang="fr-FR" smtClean="0"/>
              <a:pPr>
                <a:defRPr/>
              </a:pPr>
              <a:t>06/05/2014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20782-4846-4B79-B12A-26BCDCFA0D9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0A15C-B0CA-4C72-B50A-B712E1B08D23}" type="datetime1">
              <a:rPr lang="fr-FR" smtClean="0"/>
              <a:pPr>
                <a:defRPr/>
              </a:pPr>
              <a:t>06/05/2014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02B78B-0F45-4BAA-83C7-3DBF21AC2D5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5AE84B-F69D-4C53-BFE2-10E6F1E928F4}" type="datetime1">
              <a:rPr lang="fr-FR" smtClean="0"/>
              <a:pPr>
                <a:defRPr/>
              </a:pPr>
              <a:t>06/05/2014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F6A9A-32CA-4A37-9D48-F4EB7919E96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2C1756-D12C-4D08-B367-B5922A4D687E}" type="datetime1">
              <a:rPr lang="fr-FR" smtClean="0"/>
              <a:pPr>
                <a:defRPr/>
              </a:pPr>
              <a:t>06/05/2014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31E57-7622-4F4D-9E7B-76BFD84D4A4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34C93-B50D-4345-82B9-E61DC7136617}" type="datetime1">
              <a:rPr lang="fr-FR" smtClean="0"/>
              <a:pPr>
                <a:defRPr/>
              </a:pPr>
              <a:t>06/05/2014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6B745-235A-4961-89B3-FFC3749B663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6FB12-6523-4B2F-A1FA-ADF891DB0D87}" type="datetime1">
              <a:rPr lang="fr-FR" smtClean="0"/>
              <a:pPr>
                <a:defRPr/>
              </a:pPr>
              <a:t>06/05/2014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A72FF-0CED-4FDD-A049-72339974EC2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69E89-F1C0-479C-A325-FF0A4E1E3523}" type="datetime1">
              <a:rPr lang="fr-FR" smtClean="0"/>
              <a:pPr>
                <a:defRPr/>
              </a:pPr>
              <a:t>06/05/2014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40A48-7817-41C9-9476-F911D9EA086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C85F0-C5F0-4DE7-9888-1015195959D5}" type="datetime1">
              <a:rPr lang="fr-FR" smtClean="0"/>
              <a:pPr>
                <a:defRPr/>
              </a:pPr>
              <a:t>06/05/2014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F37FD-46FA-4F31-938E-3AF98F33AF5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6213-58A0-41AA-9F05-53A79B0391F1}" type="datetime1">
              <a:rPr lang="fr-FR" smtClean="0"/>
              <a:pPr>
                <a:defRPr/>
              </a:pPr>
              <a:t>06/05/2014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C8E7D2-CE32-4647-B921-2CC52593095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2887E4-DABF-4FDC-B58E-E6D5E1523A02}" type="datetime1">
              <a:rPr lang="fr-FR" smtClean="0"/>
              <a:pPr>
                <a:defRPr/>
              </a:pPr>
              <a:t>06/05/2014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78FB0-8A28-4BA7-88E3-1F634D42A00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F6529-4147-4524-9C05-DAECA12BF162}" type="datetime1">
              <a:rPr lang="fr-FR" smtClean="0"/>
              <a:pPr>
                <a:defRPr/>
              </a:pPr>
              <a:t>06/05/2014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DCAE5-2A95-4C0A-AE36-7102021559B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5E9A0D-8834-409F-A48C-211910D681C2}" type="datetime1">
              <a:rPr lang="fr-FR" smtClean="0"/>
              <a:pPr>
                <a:defRPr/>
              </a:pPr>
              <a:t>06/05/2014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FC5672B-21A0-4295-84C2-219CC3BE42C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ZoneTexte 3"/>
          <p:cNvSpPr txBox="1">
            <a:spLocks noChangeArrowheads="1"/>
          </p:cNvSpPr>
          <p:nvPr/>
        </p:nvSpPr>
        <p:spPr bwMode="auto">
          <a:xfrm>
            <a:off x="4286248" y="5572140"/>
            <a:ext cx="464347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2000" b="1" dirty="0">
                <a:solidFill>
                  <a:srgbClr val="FF0000"/>
                </a:solidFill>
                <a:latin typeface="Calibri" pitchFamily="34" charset="0"/>
              </a:rPr>
              <a:t>Dr. </a:t>
            </a:r>
            <a:r>
              <a:rPr lang="fr-FR" sz="2000" b="1" dirty="0" smtClean="0">
                <a:solidFill>
                  <a:srgbClr val="FF0000"/>
                </a:solidFill>
                <a:latin typeface="Calibri" pitchFamily="34" charset="0"/>
              </a:rPr>
              <a:t>OUATTARA </a:t>
            </a:r>
            <a:r>
              <a:rPr lang="fr-FR" sz="2000" b="1" dirty="0" err="1" smtClean="0">
                <a:solidFill>
                  <a:srgbClr val="FF0000"/>
                </a:solidFill>
                <a:latin typeface="Calibri" pitchFamily="34" charset="0"/>
              </a:rPr>
              <a:t>Djakalia</a:t>
            </a:r>
            <a:r>
              <a:rPr lang="fr-FR" sz="2000" b="1" dirty="0">
                <a:solidFill>
                  <a:srgbClr val="FF0000"/>
                </a:solidFill>
                <a:latin typeface="Calibri" pitchFamily="34" charset="0"/>
              </a:rPr>
              <a:t>, </a:t>
            </a:r>
          </a:p>
          <a:p>
            <a:pPr algn="ctr"/>
            <a:r>
              <a:rPr lang="fr-FR" sz="2000" b="1" dirty="0" smtClean="0">
                <a:solidFill>
                  <a:srgbClr val="FF0000"/>
                </a:solidFill>
                <a:latin typeface="Calibri" pitchFamily="34" charset="0"/>
              </a:rPr>
              <a:t>Assistant au Point Focal CHM </a:t>
            </a:r>
            <a:endParaRPr lang="fr-FR" sz="20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477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25" y="0"/>
            <a:ext cx="8072438" cy="242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4357686" y="4214818"/>
            <a:ext cx="4786346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b="1" dirty="0" smtClean="0"/>
              <a:t>Rencontre des pays francophones du réseau CHM partenaires de la Coopération Belge</a:t>
            </a:r>
            <a:endParaRPr lang="fr-FR" dirty="0" smtClean="0"/>
          </a:p>
          <a:p>
            <a:pPr algn="ctr"/>
            <a:r>
              <a:rPr lang="es-ES" b="1" dirty="0" err="1" smtClean="0">
                <a:solidFill>
                  <a:srgbClr val="002060"/>
                </a:solidFill>
              </a:rPr>
              <a:t>Buéa</a:t>
            </a:r>
            <a:r>
              <a:rPr lang="es-ES" b="1" dirty="0" smtClean="0">
                <a:solidFill>
                  <a:srgbClr val="002060"/>
                </a:solidFill>
              </a:rPr>
              <a:t>, </a:t>
            </a:r>
            <a:r>
              <a:rPr lang="es-ES" b="1" dirty="0" err="1" smtClean="0">
                <a:solidFill>
                  <a:srgbClr val="002060"/>
                </a:solidFill>
              </a:rPr>
              <a:t>Cameroun</a:t>
            </a:r>
            <a:r>
              <a:rPr lang="es-ES" b="1" dirty="0" smtClean="0">
                <a:solidFill>
                  <a:srgbClr val="002060"/>
                </a:solidFill>
              </a:rPr>
              <a:t>, 5-9 </a:t>
            </a:r>
            <a:r>
              <a:rPr lang="es-ES" b="1" dirty="0" err="1" smtClean="0">
                <a:solidFill>
                  <a:srgbClr val="002060"/>
                </a:solidFill>
              </a:rPr>
              <a:t>Mai</a:t>
            </a:r>
            <a:r>
              <a:rPr lang="es-ES" b="1" dirty="0" smtClean="0">
                <a:solidFill>
                  <a:srgbClr val="002060"/>
                </a:solidFill>
              </a:rPr>
              <a:t> 2014</a:t>
            </a:r>
            <a:endParaRPr lang="fr-FR" b="1" dirty="0" smtClean="0">
              <a:solidFill>
                <a:srgbClr val="002060"/>
              </a:solidFill>
            </a:endParaRPr>
          </a:p>
          <a:p>
            <a:pPr algn="ctr"/>
            <a:r>
              <a:rPr lang="fr-FR" b="1" dirty="0" smtClean="0">
                <a:solidFill>
                  <a:srgbClr val="C00000"/>
                </a:solidFill>
                <a:latin typeface="Calibri" pitchFamily="34" charset="0"/>
              </a:rPr>
              <a:t> </a:t>
            </a:r>
            <a:endParaRPr lang="fr-FR" b="1" dirty="0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8" name="Picture 2" descr="Blas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9554" y="0"/>
            <a:ext cx="1214446" cy="1131644"/>
          </a:xfrm>
          <a:prstGeom prst="rect">
            <a:avLst/>
          </a:prstGeom>
          <a:noFill/>
        </p:spPr>
      </p:pic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4429124" y="2500306"/>
            <a:ext cx="4500594" cy="160043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800" b="1" dirty="0" smtClean="0">
                <a:solidFill>
                  <a:srgbClr val="002060"/>
                </a:solidFill>
                <a:latin typeface="Cambria" pitchFamily="18" charset="0"/>
                <a:cs typeface="Segoe UI" pitchFamily="34" charset="0"/>
              </a:rPr>
              <a:t>MISE EN ŒUVRE DU CHM EN COTE D’IVOIRE</a:t>
            </a:r>
          </a:p>
          <a:p>
            <a:pPr algn="ctr">
              <a:spcBef>
                <a:spcPct val="50000"/>
              </a:spcBef>
            </a:pPr>
            <a:r>
              <a:rPr lang="fr-FR" sz="2800" b="1" dirty="0" smtClean="0">
                <a:solidFill>
                  <a:srgbClr val="002060"/>
                </a:solidFill>
                <a:latin typeface="Cambria" pitchFamily="18" charset="0"/>
                <a:cs typeface="Segoe UI" pitchFamily="34" charset="0"/>
              </a:rPr>
              <a:t>Activités après Marrakech</a:t>
            </a: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E20782-4846-4B79-B12A-26BCDCFA0D99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  <p:pic>
        <p:nvPicPr>
          <p:cNvPr id="11" name="Picture 2" descr="F:\AGBAOU_Photo\PHOTOS AGBAOU\PHOTO RETOUR\P124050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2714620"/>
            <a:ext cx="4000528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ZoneTexte 11"/>
          <p:cNvSpPr txBox="1"/>
          <p:nvPr/>
        </p:nvSpPr>
        <p:spPr>
          <a:xfrm>
            <a:off x="214282" y="5857892"/>
            <a:ext cx="400052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/>
              <a:t>Semences de </a:t>
            </a:r>
            <a:r>
              <a:rPr lang="fr-FR" b="1" i="1" dirty="0" smtClean="0"/>
              <a:t>Cola</a:t>
            </a:r>
            <a:r>
              <a:rPr lang="fr-FR" b="1" dirty="0" smtClean="0"/>
              <a:t> </a:t>
            </a:r>
            <a:r>
              <a:rPr lang="fr-FR" b="1" i="1" dirty="0" err="1" smtClean="0"/>
              <a:t>lorougnonis</a:t>
            </a:r>
            <a:endParaRPr lang="fr-FR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85720" y="214290"/>
            <a:ext cx="84296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INSTAURATION « DES MARDIS » DU CHM</a:t>
            </a:r>
            <a:endParaRPr lang="fr-FR" sz="2400" b="1" dirty="0"/>
          </a:p>
        </p:txBody>
      </p:sp>
      <p:sp>
        <p:nvSpPr>
          <p:cNvPr id="6" name="ZoneTexte 5"/>
          <p:cNvSpPr txBox="1">
            <a:spLocks noChangeArrowheads="1"/>
          </p:cNvSpPr>
          <p:nvPr/>
        </p:nvSpPr>
        <p:spPr bwMode="auto">
          <a:xfrm>
            <a:off x="214345" y="1331601"/>
            <a:ext cx="8929687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fr-FR" sz="2800" b="1" dirty="0" smtClean="0">
                <a:solidFill>
                  <a:srgbClr val="00B050"/>
                </a:solidFill>
                <a:latin typeface="Calibri" pitchFamily="34" charset="0"/>
              </a:rPr>
              <a:t>Le mardi de la semaine, chaque contributeur doit :</a:t>
            </a:r>
            <a:endParaRPr lang="fr-FR" sz="2400" b="1" dirty="0">
              <a:solidFill>
                <a:srgbClr val="00B050"/>
              </a:solidFill>
              <a:latin typeface="Calibri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fr-FR" sz="2400" b="1" dirty="0" smtClean="0">
                <a:latin typeface="Calibri" pitchFamily="34" charset="0"/>
              </a:rPr>
              <a:t> Se </a:t>
            </a:r>
            <a:r>
              <a:rPr lang="fr-FR" sz="2400" b="1" dirty="0">
                <a:latin typeface="Calibri" pitchFamily="34" charset="0"/>
              </a:rPr>
              <a:t>rappeler du </a:t>
            </a:r>
            <a:r>
              <a:rPr lang="fr-FR" sz="2400" b="1" dirty="0" smtClean="0">
                <a:latin typeface="Calibri" pitchFamily="34" charset="0"/>
              </a:rPr>
              <a:t>C.H.M.;</a:t>
            </a:r>
            <a:endParaRPr lang="fr-FR" sz="2400" b="1" dirty="0">
              <a:latin typeface="Calibri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fr-FR" sz="2400" b="1" dirty="0" smtClean="0">
                <a:solidFill>
                  <a:srgbClr val="C00000"/>
                </a:solidFill>
                <a:latin typeface="Calibri" pitchFamily="34" charset="0"/>
              </a:rPr>
              <a:t> Faire un ajout sur le site;</a:t>
            </a:r>
            <a:endParaRPr lang="fr-FR" sz="2400" b="1" dirty="0">
              <a:solidFill>
                <a:srgbClr val="C00000"/>
              </a:solidFill>
              <a:latin typeface="Calibri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fr-FR" sz="2400" b="1" dirty="0" smtClean="0">
                <a:latin typeface="Calibri" pitchFamily="34" charset="0"/>
              </a:rPr>
              <a:t>Exprimer ses difficultés personnelles  sur le PTK;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fr-FR" sz="2400" b="1" dirty="0" smtClean="0">
                <a:solidFill>
                  <a:srgbClr val="C00000"/>
                </a:solidFill>
                <a:latin typeface="Calibri" pitchFamily="34" charset="0"/>
              </a:rPr>
              <a:t>Avoir </a:t>
            </a:r>
            <a:r>
              <a:rPr lang="fr-FR" sz="2400" b="1" dirty="0">
                <a:solidFill>
                  <a:srgbClr val="C00000"/>
                </a:solidFill>
                <a:latin typeface="Calibri" pitchFamily="34" charset="0"/>
              </a:rPr>
              <a:t>des nouvelles des </a:t>
            </a:r>
            <a:r>
              <a:rPr lang="fr-FR" sz="2400" b="1" dirty="0" smtClean="0">
                <a:solidFill>
                  <a:srgbClr val="C00000"/>
                </a:solidFill>
                <a:latin typeface="Calibri" pitchFamily="34" charset="0"/>
              </a:rPr>
              <a:t>autres contributeurs;</a:t>
            </a:r>
            <a:endParaRPr lang="fr-FR" sz="24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7" name="Flèche vers le bas 6"/>
          <p:cNvSpPr/>
          <p:nvPr/>
        </p:nvSpPr>
        <p:spPr>
          <a:xfrm>
            <a:off x="4143372" y="4357694"/>
            <a:ext cx="785818" cy="1000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1643042" y="5610541"/>
            <a:ext cx="6000792" cy="461665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Call center tous les Dimanches à 20 H </a:t>
            </a:r>
            <a:endParaRPr lang="fr-FR" sz="2400" b="1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931E57-7622-4F4D-9E7B-76BFD84D4A4F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/>
          <p:cNvPicPr>
            <a:picLocks noChangeAspect="1" noChangeArrowheads="1"/>
          </p:cNvPicPr>
          <p:nvPr/>
        </p:nvPicPr>
        <p:blipFill>
          <a:blip r:embed="rId2"/>
          <a:srcRect l="2390" t="27567" b="13095"/>
          <a:stretch>
            <a:fillRect/>
          </a:stretch>
        </p:blipFill>
        <p:spPr bwMode="auto">
          <a:xfrm>
            <a:off x="322294" y="1428754"/>
            <a:ext cx="8750300" cy="5143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ZoneTexte 7"/>
          <p:cNvSpPr txBox="1">
            <a:spLocks noChangeArrowheads="1"/>
          </p:cNvSpPr>
          <p:nvPr/>
        </p:nvSpPr>
        <p:spPr bwMode="auto">
          <a:xfrm>
            <a:off x="428596" y="214290"/>
            <a:ext cx="742955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2400" b="1" dirty="0" smtClean="0">
                <a:latin typeface="Calibri" pitchFamily="34" charset="0"/>
              </a:rPr>
              <a:t>MISE EN PLACE D’UN SYSTÈME D’ÉVALUATION  </a:t>
            </a:r>
            <a:endParaRPr lang="fr-FR" sz="2400" b="1" dirty="0">
              <a:latin typeface="Calibri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857224" y="785794"/>
            <a:ext cx="63579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fr-FR" sz="2000" b="1" dirty="0" smtClean="0">
                <a:solidFill>
                  <a:schemeClr val="tx2"/>
                </a:solidFill>
              </a:rPr>
              <a:t> Evaluation du site  </a:t>
            </a:r>
            <a:r>
              <a:rPr lang="fr-FR" sz="2000" b="1" dirty="0" err="1" smtClean="0">
                <a:solidFill>
                  <a:schemeClr val="tx2"/>
                </a:solidFill>
              </a:rPr>
              <a:t>Déc</a:t>
            </a:r>
            <a:r>
              <a:rPr lang="fr-FR" sz="2000" b="1" dirty="0" smtClean="0">
                <a:solidFill>
                  <a:schemeClr val="tx2"/>
                </a:solidFill>
              </a:rPr>
              <a:t> 13- </a:t>
            </a:r>
            <a:r>
              <a:rPr lang="fr-FR" sz="2000" b="1" dirty="0" err="1" smtClean="0">
                <a:solidFill>
                  <a:schemeClr val="tx2"/>
                </a:solidFill>
              </a:rPr>
              <a:t>Janv</a:t>
            </a:r>
            <a:r>
              <a:rPr lang="fr-FR" sz="2000" b="1" dirty="0" smtClean="0">
                <a:solidFill>
                  <a:schemeClr val="tx2"/>
                </a:solidFill>
              </a:rPr>
              <a:t>-Février 2014</a:t>
            </a:r>
          </a:p>
          <a:p>
            <a:pPr>
              <a:buFont typeface="Wingdings" pitchFamily="2" charset="2"/>
              <a:buChar char="q"/>
            </a:pPr>
            <a:endParaRPr lang="fr-FR" sz="2000" b="1" dirty="0">
              <a:solidFill>
                <a:schemeClr val="tx2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931E57-7622-4F4D-9E7B-76BFD84D4A4F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 t="12370" b="15463"/>
          <a:stretch>
            <a:fillRect/>
          </a:stretch>
        </p:blipFill>
        <p:spPr bwMode="auto">
          <a:xfrm>
            <a:off x="71438" y="857232"/>
            <a:ext cx="9072562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ZoneTexte 6"/>
          <p:cNvSpPr txBox="1">
            <a:spLocks noChangeArrowheads="1"/>
          </p:cNvSpPr>
          <p:nvPr/>
        </p:nvSpPr>
        <p:spPr bwMode="auto">
          <a:xfrm>
            <a:off x="285720" y="285728"/>
            <a:ext cx="85011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fr-FR" sz="2400" b="1" dirty="0" smtClean="0">
                <a:solidFill>
                  <a:schemeClr val="tx2"/>
                </a:solidFill>
                <a:latin typeface="Calibri" pitchFamily="34" charset="0"/>
              </a:rPr>
              <a:t> Evaluation des </a:t>
            </a:r>
            <a:r>
              <a:rPr lang="fr-FR" sz="2400" b="1" dirty="0">
                <a:solidFill>
                  <a:schemeClr val="tx2"/>
                </a:solidFill>
                <a:latin typeface="Calibri" pitchFamily="34" charset="0"/>
              </a:rPr>
              <a:t>contributeurs par </a:t>
            </a:r>
            <a:r>
              <a:rPr lang="fr-FR" sz="2400" b="1" dirty="0" smtClean="0">
                <a:solidFill>
                  <a:schemeClr val="tx2"/>
                </a:solidFill>
                <a:latin typeface="Calibri" pitchFamily="34" charset="0"/>
              </a:rPr>
              <a:t>répertoire </a:t>
            </a:r>
            <a:r>
              <a:rPr lang="fr-FR" sz="2400" b="1" dirty="0" err="1" smtClean="0">
                <a:solidFill>
                  <a:schemeClr val="tx2"/>
                </a:solidFill>
                <a:latin typeface="Calibri" pitchFamily="34" charset="0"/>
              </a:rPr>
              <a:t>Déc</a:t>
            </a:r>
            <a:r>
              <a:rPr lang="fr-FR" sz="2400" b="1" dirty="0" smtClean="0">
                <a:solidFill>
                  <a:schemeClr val="tx2"/>
                </a:solidFill>
                <a:latin typeface="Calibri" pitchFamily="34" charset="0"/>
              </a:rPr>
              <a:t> 13 </a:t>
            </a:r>
            <a:r>
              <a:rPr lang="fr-FR" sz="2400" b="1" dirty="0" err="1" smtClean="0">
                <a:solidFill>
                  <a:schemeClr val="tx2"/>
                </a:solidFill>
                <a:latin typeface="Calibri" pitchFamily="34" charset="0"/>
              </a:rPr>
              <a:t>Janv</a:t>
            </a:r>
            <a:r>
              <a:rPr lang="fr-FR" sz="2400" b="1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fr-FR" sz="2400" b="1" dirty="0" err="1" smtClean="0">
                <a:solidFill>
                  <a:schemeClr val="tx2"/>
                </a:solidFill>
                <a:latin typeface="Calibri" pitchFamily="34" charset="0"/>
              </a:rPr>
              <a:t>fév</a:t>
            </a:r>
            <a:r>
              <a:rPr lang="fr-FR" sz="2400" b="1" dirty="0" smtClean="0">
                <a:solidFill>
                  <a:schemeClr val="tx2"/>
                </a:solidFill>
                <a:latin typeface="Calibri" pitchFamily="34" charset="0"/>
              </a:rPr>
              <a:t> 14 </a:t>
            </a:r>
            <a:endParaRPr lang="fr-FR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931E57-7622-4F4D-9E7B-76BFD84D4A4F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ZoneTexte 4"/>
          <p:cNvSpPr txBox="1">
            <a:spLocks noChangeArrowheads="1"/>
          </p:cNvSpPr>
          <p:nvPr/>
        </p:nvSpPr>
        <p:spPr bwMode="auto">
          <a:xfrm>
            <a:off x="0" y="285728"/>
            <a:ext cx="914399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2400" b="1" dirty="0" smtClean="0">
                <a:latin typeface="Calibri" pitchFamily="34" charset="0"/>
              </a:rPr>
              <a:t>ATELIER DE RECYCLAGE DES CONTRIBUTEURS SUR LE PTK </a:t>
            </a:r>
          </a:p>
          <a:p>
            <a:r>
              <a:rPr lang="fr-FR" sz="2400" b="1" dirty="0" smtClean="0">
                <a:latin typeface="Calibri" pitchFamily="34" charset="0"/>
              </a:rPr>
              <a:t>        FÉVRIER  2014</a:t>
            </a:r>
          </a:p>
        </p:txBody>
      </p:sp>
      <p:sp>
        <p:nvSpPr>
          <p:cNvPr id="8197" name="Rectangle 6"/>
          <p:cNvSpPr>
            <a:spLocks noChangeArrowheads="1"/>
          </p:cNvSpPr>
          <p:nvPr/>
        </p:nvSpPr>
        <p:spPr bwMode="auto">
          <a:xfrm>
            <a:off x="71438" y="1357298"/>
            <a:ext cx="4143372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2400" b="1" dirty="0">
                <a:solidFill>
                  <a:srgbClr val="FF0000"/>
                </a:solidFill>
                <a:latin typeface="Calibri" pitchFamily="34" charset="0"/>
              </a:rPr>
              <a:t>Objectifs: </a:t>
            </a:r>
          </a:p>
          <a:p>
            <a:pPr algn="ctr">
              <a:buFont typeface="Wingdings" pitchFamily="2" charset="2"/>
              <a:buChar char="v"/>
            </a:pPr>
            <a:r>
              <a:rPr lang="fr-FR" sz="2400" b="1" dirty="0" smtClean="0">
                <a:latin typeface="Calibri" pitchFamily="34" charset="0"/>
              </a:rPr>
              <a:t>Décrire les </a:t>
            </a:r>
            <a:r>
              <a:rPr lang="fr-FR" sz="2400" b="1" dirty="0">
                <a:latin typeface="Calibri" pitchFamily="34" charset="0"/>
              </a:rPr>
              <a:t>problèmes rencontrés par les contributeurs </a:t>
            </a:r>
          </a:p>
          <a:p>
            <a:pPr algn="ctr"/>
            <a:endParaRPr lang="fr-FR" sz="1200" dirty="0">
              <a:latin typeface="Calibri" pitchFamily="34" charset="0"/>
            </a:endParaRPr>
          </a:p>
          <a:p>
            <a:pPr algn="ctr">
              <a:buFont typeface="Wingdings" pitchFamily="2" charset="2"/>
              <a:buChar char="v"/>
            </a:pPr>
            <a:r>
              <a:rPr lang="fr-FR" sz="2400" b="1" dirty="0">
                <a:solidFill>
                  <a:srgbClr val="0070C0"/>
                </a:solidFill>
                <a:latin typeface="Calibri" pitchFamily="34" charset="0"/>
              </a:rPr>
              <a:t>Faire des exercices de renforcement/recyclage pour résoudre les difficultés</a:t>
            </a:r>
          </a:p>
          <a:p>
            <a:pPr algn="ctr"/>
            <a:endParaRPr lang="fr-FR" sz="1200" b="1" dirty="0">
              <a:latin typeface="Calibri" pitchFamily="34" charset="0"/>
            </a:endParaRPr>
          </a:p>
          <a:p>
            <a:pPr algn="ctr">
              <a:buFont typeface="Wingdings" pitchFamily="2" charset="2"/>
              <a:buChar char="v"/>
            </a:pPr>
            <a:r>
              <a:rPr lang="fr-FR" sz="2400" b="1" dirty="0" smtClean="0">
                <a:latin typeface="Calibri" pitchFamily="34" charset="0"/>
              </a:rPr>
              <a:t>Responsabiliser les contributeurs sur les tâches/répertoires  </a:t>
            </a:r>
            <a:endParaRPr lang="fr-FR" sz="2400" b="1" dirty="0">
              <a:latin typeface="Calibri" pitchFamily="34" charset="0"/>
            </a:endParaRPr>
          </a:p>
          <a:p>
            <a:pPr algn="ctr">
              <a:buFont typeface="Wingdings" pitchFamily="2" charset="2"/>
              <a:buChar char="v"/>
            </a:pPr>
            <a:endParaRPr lang="fr-FR" sz="1200" b="1" dirty="0">
              <a:latin typeface="Calibri" pitchFamily="34" charset="0"/>
            </a:endParaRPr>
          </a:p>
          <a:p>
            <a:pPr algn="ctr">
              <a:buFont typeface="Wingdings" pitchFamily="2" charset="2"/>
              <a:buChar char="v"/>
            </a:pPr>
            <a:r>
              <a:rPr lang="fr-FR" sz="2400" b="1" dirty="0" smtClean="0">
                <a:solidFill>
                  <a:srgbClr val="0070C0"/>
                </a:solidFill>
                <a:latin typeface="Calibri" pitchFamily="34" charset="0"/>
              </a:rPr>
              <a:t>Partager les résultats de la première évaluation trimestrielle</a:t>
            </a:r>
            <a:endParaRPr lang="fr-FR" sz="2400" dirty="0">
              <a:solidFill>
                <a:srgbClr val="0070C0"/>
              </a:solidFill>
              <a:latin typeface="Calibri" pitchFamily="34" charset="0"/>
            </a:endParaRPr>
          </a:p>
        </p:txBody>
      </p:sp>
      <p:pic>
        <p:nvPicPr>
          <p:cNvPr id="8198" name="Image 5" descr="SAM_05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2371725"/>
            <a:ext cx="4786346" cy="3700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931E57-7622-4F4D-9E7B-76BFD84D4A4F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214281" y="714369"/>
          <a:ext cx="8643998" cy="5857903"/>
        </p:xfrm>
        <a:graphic>
          <a:graphicData uri="http://schemas.openxmlformats.org/drawingml/2006/table">
            <a:tbl>
              <a:tblPr/>
              <a:tblGrid>
                <a:gridCol w="1710883"/>
                <a:gridCol w="1710883"/>
                <a:gridCol w="2611116"/>
                <a:gridCol w="2611116"/>
              </a:tblGrid>
              <a:tr h="1775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b="1">
                          <a:latin typeface="Cambria"/>
                          <a:ea typeface="Calibri"/>
                          <a:cs typeface="Times New Roman"/>
                        </a:rPr>
                        <a:t>REPERTOIRE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b="1">
                          <a:latin typeface="Cambria"/>
                          <a:ea typeface="Calibri"/>
                          <a:cs typeface="Times New Roman"/>
                        </a:rPr>
                        <a:t>SOUS-REPERTOIRE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b="1">
                          <a:latin typeface="Cambria"/>
                          <a:ea typeface="Calibri"/>
                          <a:cs typeface="Times New Roman"/>
                        </a:rPr>
                        <a:t>RESPONSABLE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b="1">
                          <a:latin typeface="Cambria"/>
                          <a:ea typeface="Calibri"/>
                          <a:cs typeface="Times New Roman"/>
                        </a:rPr>
                        <a:t>AUTRES ACTEURS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</a:tr>
              <a:tr h="177512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latin typeface="Cambria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b="1">
                          <a:latin typeface="Cambria"/>
                          <a:ea typeface="Calibri"/>
                          <a:cs typeface="Times New Roman"/>
                        </a:rPr>
                        <a:t>CONVENTION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Cartagena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KONE Augustin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Mme AMARI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51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Nagoya/APA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Mme AMARI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KONE Augustin, KONKON Gilles 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51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Plan stratégique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PEDIA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N’GUESSAN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A5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A5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A5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A54"/>
                    </a:solidFill>
                  </a:tcPr>
                </a:tc>
              </a:tr>
              <a:tr h="355025"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b="1">
                          <a:latin typeface="Cambria"/>
                          <a:ea typeface="Calibri"/>
                          <a:cs typeface="Times New Roman"/>
                        </a:rPr>
                        <a:t>BIODIVERSITE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Aires protégées 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DIARRA Youssouf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N’DA Degrâce, SANKARE, Ali MANGARA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51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Faune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SANKARE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ZORO, SYLLA, AKPATOU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2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Flore 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N’GUESSAN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VROH, ADOU Kouablan, KOMOE Koffi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2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Ecosystèmes 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ADOU Constant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VROH, EGNANKOU, KOMOE, SANKARE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51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Biodiversité agricole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Edmond KOFFI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ADOU Yao ; VROH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A5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A5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A5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A54"/>
                    </a:solidFill>
                  </a:tcPr>
                </a:tc>
              </a:tr>
              <a:tr h="177512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b="1">
                          <a:latin typeface="Cambria"/>
                          <a:ea typeface="Calibri"/>
                          <a:cs typeface="Times New Roman"/>
                        </a:rPr>
                        <a:t>MISE EN ŒUVRE DE LA CONVENTION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Monographie 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N’GUESSAN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PEDIA, VROH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51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Documents 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PEDIA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KONE Augustin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51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Lois, codes, décrets 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PEDIA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N’DA Degrâce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A5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A5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A5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A54"/>
                    </a:solidFill>
                  </a:tcPr>
                </a:tc>
              </a:tr>
              <a:tr h="177512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b="1">
                          <a:latin typeface="Cambria"/>
                          <a:ea typeface="Calibri"/>
                          <a:cs typeface="Times New Roman"/>
                        </a:rPr>
                        <a:t>COOPERATION ETCHNIQUE ET SCIENTIFIQUE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Projets 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DJAK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PEDIA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51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Ateliers régionaux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PEDIA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N’GUESSAN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51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Partenaires 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N’GUESSAN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PEDIA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2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Articles scientifiques et techniques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N’GUESSAN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SANKARE, SYLLA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5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A5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A5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A5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A54"/>
                    </a:solidFill>
                  </a:tcPr>
                </a:tc>
              </a:tr>
              <a:tr h="355025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b="1">
                          <a:latin typeface="Cambria"/>
                          <a:ea typeface="Calibri"/>
                          <a:cs typeface="Times New Roman"/>
                        </a:rPr>
                        <a:t>INFORMATIONS ET LIENS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Liens 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TIEBRE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KOUTOUAN Milène, YIAN Claver, Clovis, VROH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2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Sensibilisation environnementale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EGNANKOU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TOURE Moussa, KONE Inza, DJAK, KOMOE, ADOU Constant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51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Informations 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YIAN Claver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KOUTOUAN Milène, VROH, Clovis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2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Géopoints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VROH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KOUTOUAN Milène, YIAN Claver,  Clovis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5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A5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A5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A5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A54"/>
                    </a:solidFill>
                  </a:tcPr>
                </a:tc>
              </a:tr>
              <a:tr h="1775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b="1">
                          <a:latin typeface="Cambria"/>
                          <a:ea typeface="Calibri"/>
                          <a:cs typeface="Times New Roman"/>
                        </a:rPr>
                        <a:t>PHOTOS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Photos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SANKARE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latin typeface="Cambria"/>
                          <a:ea typeface="Calibri"/>
                          <a:cs typeface="Times New Roman"/>
                        </a:rPr>
                        <a:t>SYLLA, ADOU </a:t>
                      </a:r>
                      <a:r>
                        <a:rPr lang="fr-FR" sz="700" dirty="0" err="1">
                          <a:latin typeface="Cambria"/>
                          <a:ea typeface="Calibri"/>
                          <a:cs typeface="Times New Roman"/>
                        </a:rPr>
                        <a:t>Kouablan</a:t>
                      </a:r>
                      <a:endParaRPr lang="fr-FR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1142976" y="142852"/>
            <a:ext cx="7643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RESPONSABILISATION DES CONTRIBUTEURS</a:t>
            </a:r>
            <a:endParaRPr lang="fr-FR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931E57-7622-4F4D-9E7B-76BFD84D4A4F}" type="slidenum">
              <a:rPr lang="fr-FR" smtClean="0"/>
              <a:pPr>
                <a:defRPr/>
              </a:pPr>
              <a:t>14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ZoneTexte 5"/>
          <p:cNvSpPr txBox="1">
            <a:spLocks noChangeArrowheads="1"/>
          </p:cNvSpPr>
          <p:nvPr/>
        </p:nvSpPr>
        <p:spPr bwMode="auto">
          <a:xfrm>
            <a:off x="142875" y="71414"/>
            <a:ext cx="8786813" cy="11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fr-FR" sz="2300" b="1" dirty="0" smtClean="0">
                <a:latin typeface="Calibri" pitchFamily="34" charset="0"/>
              </a:rPr>
              <a:t>ORGANISATION D’UNE CONFÉRENCE/DÉBAT AUX MEMBRES DU CLUB DES SCIENCES BIOLOGIQUES DE L’UNIVERSITÉ FÉLIX HOUPHOUËT-BOIGNY: </a:t>
            </a:r>
            <a:r>
              <a:rPr lang="fr-FR" sz="2300" dirty="0" smtClean="0">
                <a:latin typeface="Calibri" pitchFamily="34" charset="0"/>
              </a:rPr>
              <a:t>09 AVRIL 2014</a:t>
            </a:r>
            <a:endParaRPr lang="fr-FR" sz="2300" b="1" dirty="0">
              <a:latin typeface="Calibri" pitchFamily="34" charset="0"/>
            </a:endParaRPr>
          </a:p>
        </p:txBody>
      </p:sp>
      <p:sp>
        <p:nvSpPr>
          <p:cNvPr id="11268" name="Rectangle 6"/>
          <p:cNvSpPr>
            <a:spLocks noChangeArrowheads="1"/>
          </p:cNvSpPr>
          <p:nvPr/>
        </p:nvSpPr>
        <p:spPr bwMode="auto">
          <a:xfrm>
            <a:off x="428596" y="1285860"/>
            <a:ext cx="4214842" cy="2723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FF0000"/>
                </a:solidFill>
                <a:latin typeface="Calibri" pitchFamily="34" charset="0"/>
              </a:rPr>
              <a:t>THÈME: </a:t>
            </a:r>
          </a:p>
          <a:p>
            <a:pPr algn="ctr"/>
            <a:r>
              <a:rPr lang="fr-FR" sz="2400" b="1" dirty="0" smtClean="0">
                <a:solidFill>
                  <a:srgbClr val="0070C0"/>
                </a:solidFill>
                <a:latin typeface="Calibri" pitchFamily="34" charset="0"/>
              </a:rPr>
              <a:t>« Le </a:t>
            </a:r>
            <a:r>
              <a:rPr lang="fr-FR" sz="2400" b="1" dirty="0">
                <a:solidFill>
                  <a:srgbClr val="0070C0"/>
                </a:solidFill>
                <a:latin typeface="Calibri" pitchFamily="34" charset="0"/>
              </a:rPr>
              <a:t>CHM, Quelle contribution à la formation de l’étudiant en Sciences Biologiques </a:t>
            </a:r>
            <a:r>
              <a:rPr lang="fr-FR" sz="2400" b="1" dirty="0" smtClean="0">
                <a:solidFill>
                  <a:srgbClr val="0070C0"/>
                </a:solidFill>
                <a:latin typeface="Calibri" pitchFamily="34" charset="0"/>
              </a:rPr>
              <a:t>? »</a:t>
            </a:r>
            <a:endParaRPr lang="fr-FR" sz="2400" b="1" dirty="0">
              <a:solidFill>
                <a:srgbClr val="0070C0"/>
              </a:solidFill>
              <a:latin typeface="Calibri" pitchFamily="34" charset="0"/>
            </a:endParaRPr>
          </a:p>
          <a:p>
            <a:pPr algn="ctr"/>
            <a:endParaRPr lang="fr-FR" sz="300" b="1" dirty="0">
              <a:solidFill>
                <a:srgbClr val="0070C0"/>
              </a:solidFill>
              <a:latin typeface="Calibri" pitchFamily="34" charset="0"/>
            </a:endParaRPr>
          </a:p>
          <a:p>
            <a:pPr algn="just"/>
            <a:r>
              <a:rPr lang="fr-FR" sz="2400" b="1" dirty="0">
                <a:latin typeface="Calibri" pitchFamily="34" charset="0"/>
              </a:rPr>
              <a:t>Objectif: Présenter </a:t>
            </a:r>
            <a:r>
              <a:rPr lang="fr-FR" sz="2400" b="1" dirty="0" smtClean="0">
                <a:latin typeface="Calibri" pitchFamily="34" charset="0"/>
              </a:rPr>
              <a:t>les opportunités du </a:t>
            </a:r>
            <a:r>
              <a:rPr lang="fr-FR" sz="2400" b="1" dirty="0">
                <a:latin typeface="Calibri" pitchFamily="34" charset="0"/>
              </a:rPr>
              <a:t>site </a:t>
            </a:r>
            <a:r>
              <a:rPr lang="fr-FR" sz="2400" b="1" dirty="0" smtClean="0">
                <a:latin typeface="Calibri" pitchFamily="34" charset="0"/>
              </a:rPr>
              <a:t>aux étudiants, </a:t>
            </a:r>
            <a:endParaRPr lang="fr-FR" sz="2400" dirty="0">
              <a:latin typeface="Calibri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5214942" y="4643446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pic>
        <p:nvPicPr>
          <p:cNvPr id="12" name="Image 11" descr="SAM_089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2098" y="1142984"/>
            <a:ext cx="3929058" cy="3286148"/>
          </a:xfrm>
          <a:prstGeom prst="rect">
            <a:avLst/>
          </a:prstGeom>
        </p:spPr>
      </p:pic>
      <p:pic>
        <p:nvPicPr>
          <p:cNvPr id="14" name="Image 13" descr="SAM_09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1" y="3929066"/>
            <a:ext cx="3571900" cy="2678925"/>
          </a:xfrm>
          <a:prstGeom prst="rect">
            <a:avLst/>
          </a:prstGeom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931E57-7622-4F4D-9E7B-76BFD84D4A4F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931E57-7622-4F4D-9E7B-76BFD84D4A4F}" type="slidenum">
              <a:rPr lang="fr-FR" smtClean="0"/>
              <a:pPr>
                <a:defRPr/>
              </a:pPr>
              <a:t>16</a:t>
            </a:fld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285720" y="285728"/>
            <a:ext cx="8429684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b="1" dirty="0" smtClean="0">
                <a:solidFill>
                  <a:srgbClr val="FF0000"/>
                </a:solidFill>
              </a:rPr>
              <a:t>Sortie 1: </a:t>
            </a:r>
            <a:r>
              <a:rPr lang="fr-FR" sz="3200" b="1" dirty="0" err="1" smtClean="0">
                <a:solidFill>
                  <a:srgbClr val="FF0000"/>
                </a:solidFill>
              </a:rPr>
              <a:t>Agbahou</a:t>
            </a:r>
            <a:r>
              <a:rPr lang="fr-FR" sz="3200" b="1" dirty="0" smtClean="0">
                <a:solidFill>
                  <a:srgbClr val="FF0000"/>
                </a:solidFill>
              </a:rPr>
              <a:t> : </a:t>
            </a:r>
            <a:r>
              <a:rPr lang="fr-FR" sz="2400" b="1" dirty="0" smtClean="0"/>
              <a:t>Observations écologiques</a:t>
            </a:r>
            <a:endParaRPr lang="fr-FR" sz="3200" b="1" dirty="0"/>
          </a:p>
        </p:txBody>
      </p:sp>
      <p:pic>
        <p:nvPicPr>
          <p:cNvPr id="5" name="Image 6" descr="E:\AGBAOU_Photo\PHOTOS AGBAOU\PHOTO RETOUR\P1240494.JPG"/>
          <p:cNvPicPr>
            <a:picLocks noChangeAspect="1" noChangeArrowheads="1"/>
          </p:cNvPicPr>
          <p:nvPr/>
        </p:nvPicPr>
        <p:blipFill>
          <a:blip r:embed="rId2"/>
          <a:srcRect t="9158"/>
          <a:stretch>
            <a:fillRect/>
          </a:stretch>
        </p:blipFill>
        <p:spPr bwMode="auto">
          <a:xfrm>
            <a:off x="428597" y="1357298"/>
            <a:ext cx="2716372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F:\AGBAOU_Photo\PHOTOS AGBAOU\PHOTO RETOUR\P124048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214678" y="1357298"/>
            <a:ext cx="2857520" cy="3214709"/>
          </a:xfrm>
        </p:spPr>
      </p:pic>
      <p:pic>
        <p:nvPicPr>
          <p:cNvPr id="9" name="Picture 2" descr="F:\AGBAOU_Photo\PHOTOS AGBAOU\PHOTO RETOUR\P12405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1410215"/>
            <a:ext cx="2500330" cy="1875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ZoneTexte 9"/>
          <p:cNvSpPr txBox="1"/>
          <p:nvPr/>
        </p:nvSpPr>
        <p:spPr>
          <a:xfrm>
            <a:off x="642910" y="4857760"/>
            <a:ext cx="521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i="1" dirty="0" smtClean="0"/>
              <a:t>Cola </a:t>
            </a:r>
            <a:r>
              <a:rPr lang="fr-FR" sz="2000" b="1" i="1" dirty="0" err="1" smtClean="0"/>
              <a:t>lorougnonis</a:t>
            </a:r>
            <a:r>
              <a:rPr lang="fr-FR" dirty="0" smtClean="0"/>
              <a:t> (</a:t>
            </a:r>
            <a:r>
              <a:rPr lang="fr-FR" sz="2000" b="1" dirty="0" smtClean="0"/>
              <a:t>Endémique Ivoirienne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357158" y="5643578"/>
            <a:ext cx="821537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b="1" dirty="0" smtClean="0">
                <a:solidFill>
                  <a:srgbClr val="FF0000"/>
                </a:solidFill>
              </a:rPr>
              <a:t>Sortie 2: PNB :      </a:t>
            </a:r>
            <a:r>
              <a:rPr lang="fr-FR" sz="2800" b="1" dirty="0" smtClean="0"/>
              <a:t>Récolte de champignons</a:t>
            </a:r>
            <a:endParaRPr lang="fr-FR" sz="3200" b="1" dirty="0"/>
          </a:p>
        </p:txBody>
      </p:sp>
      <p:pic>
        <p:nvPicPr>
          <p:cNvPr id="12" name="Picture 2" descr="C:\Users\TOSHIBA\Desktop\VROH\PROJET amenagement agbaou Divo\CECAF\SAM_041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4" y="3500438"/>
            <a:ext cx="242889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85804" y="2714620"/>
            <a:ext cx="8229600" cy="1143000"/>
          </a:xfrm>
          <a:solidFill>
            <a:schemeClr val="bg1"/>
          </a:solidFill>
        </p:spPr>
        <p:txBody>
          <a:bodyPr/>
          <a:lstStyle/>
          <a:p>
            <a:r>
              <a:rPr lang="fr-FR" b="1" dirty="0" smtClean="0"/>
              <a:t>IMPACTS </a:t>
            </a:r>
            <a:endParaRPr lang="fr-FR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931E57-7622-4F4D-9E7B-76BFD84D4A4F}" type="slidenum">
              <a:rPr lang="fr-FR" smtClean="0"/>
              <a:pPr>
                <a:defRPr/>
              </a:pPr>
              <a:t>17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931E57-7622-4F4D-9E7B-76BFD84D4A4F}" type="slidenum">
              <a:rPr lang="fr-FR" smtClean="0"/>
              <a:pPr>
                <a:defRPr/>
              </a:pPr>
              <a:t>18</a:t>
            </a:fld>
            <a:endParaRPr lang="fr-FR"/>
          </a:p>
        </p:txBody>
      </p:sp>
      <p:sp>
        <p:nvSpPr>
          <p:cNvPr id="18434" name="AutoShape 2" descr="http://chart.apis.google.com/chart?cht=lc&amp;chs=400x120&amp;chd=t:27,33,21,19,24,25,30,26,38,22,16,22,38,36,36,45,21,11,21,28,33,30,25,16,14,14,31,21,33,22,15,23,8,26,31,24,14,13,5,11,19,15,16,14,17,13,12,15,10,13,16,4,7,11,13,11,17,13,10,13,12,12,12,10,16,17,8,5,6,21,5,14,11,6,4,12,16,18,9,5,8,7,12,12,9,8,12,9,5,15,29,16,9,10,6,11,20,10,11,12,8,10,5,16,20,14,10,18,13,14,17,10,18,16,14,9,6,16,16,19,24,20,12,14,12,18,21,22,24,8,12,22,19,21,17,14,6,15,19,26,19,28,21,9,19,26,36,25,23,12,15,19,20,25,18,24,16,9,36,30,23,21,22,24,14,10,23,25,18,23,13,18,32,33,23,13,20,17,21,22,22,16,7,29,16,17,19,22,27,32,32,18,17,40,36,33,33,28,27,34,19,21,43,29,34,24,27,17,25,42,29,21,25,15,29,31,37,41,18,35,19,13,22,14,10,14,18,16,15,29,9,13,18,26,28,34,40,41,49,26,28,24,28,33,40,43,38,32,31,39,39,45,49,38,26,33,28,51,47,62,44,32,30,23,45,51,39,44,37,29,47,47,44,32,27,41,22,35,62,43,37,41,43,14,28,46,43,82,112,91,25,37,55,46,56,49,36,21,20,40,51,57,40,34,26,44,55,72,57,52,32,26,31,42,68,45,36,47,33,35,40,51,57,44,32,21,29,49,53,49,39,43,19,21,57,51,43,52,42,21,19,27,43,33,32,36,31,28,45,51,37,40,32,35,46,44,18&amp;chco=224499&amp;chm=B,76A4FB,0,0,0&amp;chds=0,123.2&amp;chxt=x,y&amp;chxl=0:%7C15%20May%7C06%20May%7C1:%7C%7C37%7C56%7C74%7C112%7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8436" name="AutoShape 4" descr="http://chart.apis.google.com/chart?cht=lc&amp;chs=400x120&amp;chd=t:27,33,21,19,24,25,30,26,38,22,16,22,38,36,36,45,21,11,21,28,33,30,25,16,14,14,31,21,33,22,15,23,8,26,31,24,14,13,5,11,19,15,16,14,17,13,12,15,10,13,16,4,7,11,13,11,17,13,10,13,12,12,12,10,16,17,8,5,6,21,5,14,11,6,4,12,16,18,9,5,8,7,12,12,9,8,12,9,5,15,29,16,9,10,6,11,20,10,11,12,8,10,5,16,20,14,10,18,13,14,17,10,18,16,14,9,6,16,16,19,24,20,12,14,12,18,21,22,24,8,12,22,19,21,17,14,6,15,19,26,19,28,21,9,19,26,36,25,23,12,15,19,20,25,18,24,16,9,36,30,23,21,22,24,14,10,23,25,18,23,13,18,32,33,23,13,20,17,21,22,22,16,7,29,16,17,19,22,27,32,32,18,17,40,36,33,33,28,27,34,19,21,43,29,34,24,27,17,25,42,29,21,25,15,29,31,37,41,18,35,19,13,22,14,10,14,18,16,15,29,9,13,18,26,28,34,40,41,49,26,28,24,28,33,40,43,38,32,31,39,39,45,49,38,26,33,28,51,47,62,44,32,30,23,45,51,39,44,37,29,47,47,44,32,27,41,22,35,62,43,37,41,43,14,28,46,43,82,112,91,25,37,55,46,56,49,36,21,20,40,51,57,40,34,26,44,55,72,57,52,32,26,31,42,68,45,36,47,33,35,40,51,57,44,32,21,29,49,53,49,39,43,19,21,57,51,43,52,42,21,19,27,43,33,32,36,31,28,45,51,37,40,32,35,46,44,18&amp;chco=224499&amp;chm=B,76A4FB,0,0,0&amp;chds=0,123.2&amp;chxt=x,y&amp;chxl=0:%7C15%20May%7C06%20May%7C1:%7C%7C37%7C56%7C74%7C112%7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8438" name="AutoShape 6" descr="http://chart.apis.google.com/chart?cht=lc&amp;chs=400x120&amp;chd=t:27,33,21,19,24,25,30,26,38,22,16,22,38,36,36,45,21,11,21,28,33,30,25,16,14,14,31,21,33,22,15,23,8,26,31,24,14,13,5,11,19,15,16,14,17,13,12,15,10,13,16,4,7,11,13,11,17,13,10,13,12,12,12,10,16,17,8,5,6,21,5,14,11,6,4,12,16,18,9,5,8,7,12,12,9,8,12,9,5,15,29,16,9,10,6,11,20,10,11,12,8,10,5,16,20,14,10,18,13,14,17,10,18,16,14,9,6,16,16,19,24,20,12,14,12,18,21,22,24,8,12,22,19,21,17,14,6,15,19,26,19,28,21,9,19,26,36,25,23,12,15,19,20,25,18,24,16,9,36,30,23,21,22,24,14,10,23,25,18,23,13,18,32,33,23,13,20,17,21,22,22,16,7,29,16,17,19,22,27,32,32,18,17,40,36,33,33,28,27,34,19,21,43,29,34,24,27,17,25,42,29,21,25,15,29,31,37,41,18,35,19,13,22,14,10,14,18,16,15,29,9,13,18,26,28,34,40,41,49,26,28,24,28,33,40,43,38,32,31,39,39,45,49,38,26,33,28,51,47,62,44,32,30,23,45,51,39,44,37,29,47,47,44,32,27,41,22,35,62,43,37,41,43,14,28,46,43,82,112,91,25,37,55,46,56,49,36,21,20,40,51,57,40,34,26,44,55,72,57,52,32,26,31,42,68,45,36,47,33,35,40,51,57,44,32,21,29,49,53,49,39,43,19,21,57,51,43,52,42,21,19,27,43,33,32,36,31,28,45,51,37,40,32,35,46,44,18&amp;chco=224499&amp;chm=B,76A4FB,0,0,0&amp;chds=0,123.2&amp;chxt=x,y&amp;chxl=0:%7C15%20May%7C06%20May%7C1:%7C%7C37%7C56%7C74%7C112%7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8440" name="AutoShape 8" descr="http://chart.apis.google.com/chart?cht=lc&amp;chs=400x120&amp;chd=t:27,33,21,19,24,25,30,26,38,22,16,22,38,36,36,45,21,11,21,28,33,30,25,16,14,14,31,21,33,22,15,23,8,26,31,24,14,13,5,11,19,15,16,14,17,13,12,15,10,13,16,4,7,11,13,11,17,13,10,13,12,12,12,10,16,17,8,5,6,21,5,14,11,6,4,12,16,18,9,5,8,7,12,12,9,8,12,9,5,15,29,16,9,10,6,11,20,10,11,12,8,10,5,16,20,14,10,18,13,14,17,10,18,16,14,9,6,16,16,19,24,20,12,14,12,18,21,22,24,8,12,22,19,21,17,14,6,15,19,26,19,28,21,9,19,26,36,25,23,12,15,19,20,25,18,24,16,9,36,30,23,21,22,24,14,10,23,25,18,23,13,18,32,33,23,13,20,17,21,22,22,16,7,29,16,17,19,22,27,32,32,18,17,40,36,33,33,28,27,34,19,21,43,29,34,24,27,17,25,42,29,21,25,15,29,31,37,41,18,35,19,13,22,14,10,14,18,16,15,29,9,13,18,26,28,34,40,41,49,26,28,24,28,33,40,43,38,32,31,39,39,45,49,38,26,33,28,51,47,62,44,32,30,23,45,51,39,44,37,29,47,47,44,32,27,41,22,35,62,43,37,41,43,14,28,46,43,82,112,91,25,37,55,46,56,49,36,21,20,40,51,57,40,34,26,44,55,72,57,52,32,26,31,42,68,45,36,47,33,35,40,51,57,44,32,21,29,49,53,49,39,43,19,21,57,51,43,52,42,21,19,27,43,33,32,36,31,28,45,51,37,40,32,35,46,44,18&amp;chco=224499&amp;chm=B,76A4FB,0,0,0&amp;chds=0,123.2&amp;chxt=x,y&amp;chxl=0:|15%20May|06%20May|1:||37|56|74|112|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0" name="Image 9" descr="chm sta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62" y="142852"/>
            <a:ext cx="8501118" cy="343616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357158" y="3643314"/>
            <a:ext cx="1714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15 Mai 2013</a:t>
            </a:r>
            <a:endParaRPr lang="fr-FR" sz="2000" b="1" dirty="0"/>
          </a:p>
        </p:txBody>
      </p:sp>
      <p:sp>
        <p:nvSpPr>
          <p:cNvPr id="12" name="ZoneTexte 11"/>
          <p:cNvSpPr txBox="1"/>
          <p:nvPr/>
        </p:nvSpPr>
        <p:spPr>
          <a:xfrm>
            <a:off x="7286644" y="3528956"/>
            <a:ext cx="1714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06 Mai 2014</a:t>
            </a:r>
            <a:endParaRPr lang="fr-FR" sz="2000" b="1" dirty="0"/>
          </a:p>
        </p:txBody>
      </p:sp>
      <p:sp>
        <p:nvSpPr>
          <p:cNvPr id="13" name="ZoneTexte 12"/>
          <p:cNvSpPr txBox="1"/>
          <p:nvPr/>
        </p:nvSpPr>
        <p:spPr>
          <a:xfrm>
            <a:off x="1857356" y="4181781"/>
            <a:ext cx="5929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Statistiques du nombre de visiteurs</a:t>
            </a:r>
            <a:endParaRPr lang="fr-FR" sz="2400" b="1" dirty="0"/>
          </a:p>
        </p:txBody>
      </p:sp>
      <p:sp>
        <p:nvSpPr>
          <p:cNvPr id="14" name="ZoneTexte 13"/>
          <p:cNvSpPr txBox="1"/>
          <p:nvPr/>
        </p:nvSpPr>
        <p:spPr>
          <a:xfrm>
            <a:off x="357158" y="5620424"/>
            <a:ext cx="8286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/>
              <a:t>% de nouvelles visites : 81,13 %</a:t>
            </a:r>
            <a:endParaRPr lang="fr-FR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931E57-7622-4F4D-9E7B-76BFD84D4A4F}" type="slidenum">
              <a:rPr lang="fr-FR" smtClean="0"/>
              <a:pPr>
                <a:defRPr/>
              </a:pPr>
              <a:t>19</a:t>
            </a:fld>
            <a:endParaRPr lang="fr-FR"/>
          </a:p>
        </p:txBody>
      </p:sp>
      <p:sp>
        <p:nvSpPr>
          <p:cNvPr id="18434" name="AutoShape 2" descr="http://chart.apis.google.com/chart?cht=lc&amp;chs=400x120&amp;chd=t:27,33,21,19,24,25,30,26,38,22,16,22,38,36,36,45,21,11,21,28,33,30,25,16,14,14,31,21,33,22,15,23,8,26,31,24,14,13,5,11,19,15,16,14,17,13,12,15,10,13,16,4,7,11,13,11,17,13,10,13,12,12,12,10,16,17,8,5,6,21,5,14,11,6,4,12,16,18,9,5,8,7,12,12,9,8,12,9,5,15,29,16,9,10,6,11,20,10,11,12,8,10,5,16,20,14,10,18,13,14,17,10,18,16,14,9,6,16,16,19,24,20,12,14,12,18,21,22,24,8,12,22,19,21,17,14,6,15,19,26,19,28,21,9,19,26,36,25,23,12,15,19,20,25,18,24,16,9,36,30,23,21,22,24,14,10,23,25,18,23,13,18,32,33,23,13,20,17,21,22,22,16,7,29,16,17,19,22,27,32,32,18,17,40,36,33,33,28,27,34,19,21,43,29,34,24,27,17,25,42,29,21,25,15,29,31,37,41,18,35,19,13,22,14,10,14,18,16,15,29,9,13,18,26,28,34,40,41,49,26,28,24,28,33,40,43,38,32,31,39,39,45,49,38,26,33,28,51,47,62,44,32,30,23,45,51,39,44,37,29,47,47,44,32,27,41,22,35,62,43,37,41,43,14,28,46,43,82,112,91,25,37,55,46,56,49,36,21,20,40,51,57,40,34,26,44,55,72,57,52,32,26,31,42,68,45,36,47,33,35,40,51,57,44,32,21,29,49,53,49,39,43,19,21,57,51,43,52,42,21,19,27,43,33,32,36,31,28,45,51,37,40,32,35,46,44,18&amp;chco=224499&amp;chm=B,76A4FB,0,0,0&amp;chds=0,123.2&amp;chxt=x,y&amp;chxl=0:%7C15%20May%7C06%20May%7C1:%7C%7C37%7C56%7C74%7C112%7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8436" name="AutoShape 4" descr="http://chart.apis.google.com/chart?cht=lc&amp;chs=400x120&amp;chd=t:27,33,21,19,24,25,30,26,38,22,16,22,38,36,36,45,21,11,21,28,33,30,25,16,14,14,31,21,33,22,15,23,8,26,31,24,14,13,5,11,19,15,16,14,17,13,12,15,10,13,16,4,7,11,13,11,17,13,10,13,12,12,12,10,16,17,8,5,6,21,5,14,11,6,4,12,16,18,9,5,8,7,12,12,9,8,12,9,5,15,29,16,9,10,6,11,20,10,11,12,8,10,5,16,20,14,10,18,13,14,17,10,18,16,14,9,6,16,16,19,24,20,12,14,12,18,21,22,24,8,12,22,19,21,17,14,6,15,19,26,19,28,21,9,19,26,36,25,23,12,15,19,20,25,18,24,16,9,36,30,23,21,22,24,14,10,23,25,18,23,13,18,32,33,23,13,20,17,21,22,22,16,7,29,16,17,19,22,27,32,32,18,17,40,36,33,33,28,27,34,19,21,43,29,34,24,27,17,25,42,29,21,25,15,29,31,37,41,18,35,19,13,22,14,10,14,18,16,15,29,9,13,18,26,28,34,40,41,49,26,28,24,28,33,40,43,38,32,31,39,39,45,49,38,26,33,28,51,47,62,44,32,30,23,45,51,39,44,37,29,47,47,44,32,27,41,22,35,62,43,37,41,43,14,28,46,43,82,112,91,25,37,55,46,56,49,36,21,20,40,51,57,40,34,26,44,55,72,57,52,32,26,31,42,68,45,36,47,33,35,40,51,57,44,32,21,29,49,53,49,39,43,19,21,57,51,43,52,42,21,19,27,43,33,32,36,31,28,45,51,37,40,32,35,46,44,18&amp;chco=224499&amp;chm=B,76A4FB,0,0,0&amp;chds=0,123.2&amp;chxt=x,y&amp;chxl=0:%7C15%20May%7C06%20May%7C1:%7C%7C37%7C56%7C74%7C112%7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8438" name="AutoShape 6" descr="http://chart.apis.google.com/chart?cht=lc&amp;chs=400x120&amp;chd=t:27,33,21,19,24,25,30,26,38,22,16,22,38,36,36,45,21,11,21,28,33,30,25,16,14,14,31,21,33,22,15,23,8,26,31,24,14,13,5,11,19,15,16,14,17,13,12,15,10,13,16,4,7,11,13,11,17,13,10,13,12,12,12,10,16,17,8,5,6,21,5,14,11,6,4,12,16,18,9,5,8,7,12,12,9,8,12,9,5,15,29,16,9,10,6,11,20,10,11,12,8,10,5,16,20,14,10,18,13,14,17,10,18,16,14,9,6,16,16,19,24,20,12,14,12,18,21,22,24,8,12,22,19,21,17,14,6,15,19,26,19,28,21,9,19,26,36,25,23,12,15,19,20,25,18,24,16,9,36,30,23,21,22,24,14,10,23,25,18,23,13,18,32,33,23,13,20,17,21,22,22,16,7,29,16,17,19,22,27,32,32,18,17,40,36,33,33,28,27,34,19,21,43,29,34,24,27,17,25,42,29,21,25,15,29,31,37,41,18,35,19,13,22,14,10,14,18,16,15,29,9,13,18,26,28,34,40,41,49,26,28,24,28,33,40,43,38,32,31,39,39,45,49,38,26,33,28,51,47,62,44,32,30,23,45,51,39,44,37,29,47,47,44,32,27,41,22,35,62,43,37,41,43,14,28,46,43,82,112,91,25,37,55,46,56,49,36,21,20,40,51,57,40,34,26,44,55,72,57,52,32,26,31,42,68,45,36,47,33,35,40,51,57,44,32,21,29,49,53,49,39,43,19,21,57,51,43,52,42,21,19,27,43,33,32,36,31,28,45,51,37,40,32,35,46,44,18&amp;chco=224499&amp;chm=B,76A4FB,0,0,0&amp;chds=0,123.2&amp;chxt=x,y&amp;chxl=0:%7C15%20May%7C06%20May%7C1:%7C%7C37%7C56%7C74%7C112%7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8440" name="AutoShape 8" descr="http://chart.apis.google.com/chart?cht=lc&amp;chs=400x120&amp;chd=t:27,33,21,19,24,25,30,26,38,22,16,22,38,36,36,45,21,11,21,28,33,30,25,16,14,14,31,21,33,22,15,23,8,26,31,24,14,13,5,11,19,15,16,14,17,13,12,15,10,13,16,4,7,11,13,11,17,13,10,13,12,12,12,10,16,17,8,5,6,21,5,14,11,6,4,12,16,18,9,5,8,7,12,12,9,8,12,9,5,15,29,16,9,10,6,11,20,10,11,12,8,10,5,16,20,14,10,18,13,14,17,10,18,16,14,9,6,16,16,19,24,20,12,14,12,18,21,22,24,8,12,22,19,21,17,14,6,15,19,26,19,28,21,9,19,26,36,25,23,12,15,19,20,25,18,24,16,9,36,30,23,21,22,24,14,10,23,25,18,23,13,18,32,33,23,13,20,17,21,22,22,16,7,29,16,17,19,22,27,32,32,18,17,40,36,33,33,28,27,34,19,21,43,29,34,24,27,17,25,42,29,21,25,15,29,31,37,41,18,35,19,13,22,14,10,14,18,16,15,29,9,13,18,26,28,34,40,41,49,26,28,24,28,33,40,43,38,32,31,39,39,45,49,38,26,33,28,51,47,62,44,32,30,23,45,51,39,44,37,29,47,47,44,32,27,41,22,35,62,43,37,41,43,14,28,46,43,82,112,91,25,37,55,46,56,49,36,21,20,40,51,57,40,34,26,44,55,72,57,52,32,26,31,42,68,45,36,47,33,35,40,51,57,44,32,21,29,49,53,49,39,43,19,21,57,51,43,52,42,21,19,27,43,33,32,36,31,28,45,51,37,40,32,35,46,44,18&amp;chco=224499&amp;chm=B,76A4FB,0,0,0&amp;chds=0,123.2&amp;chxt=x,y&amp;chxl=0:|15%20May|06%20May|1:||37|56|74|112|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graphicFrame>
        <p:nvGraphicFramePr>
          <p:cNvPr id="15" name="Tableau 14"/>
          <p:cNvGraphicFramePr>
            <a:graphicFrameLocks noGrp="1"/>
          </p:cNvGraphicFramePr>
          <p:nvPr/>
        </p:nvGraphicFramePr>
        <p:xfrm>
          <a:off x="785786" y="1677362"/>
          <a:ext cx="7858180" cy="3108960"/>
        </p:xfrm>
        <a:graphic>
          <a:graphicData uri="http://schemas.openxmlformats.org/drawingml/2006/table">
            <a:tbl>
              <a:tblPr/>
              <a:tblGrid>
                <a:gridCol w="3929090"/>
                <a:gridCol w="3929090"/>
              </a:tblGrid>
              <a:tr h="412753">
                <a:tc>
                  <a:txBody>
                    <a:bodyPr/>
                    <a:lstStyle/>
                    <a:p>
                      <a:r>
                        <a:rPr lang="fr-FR" sz="2400" b="1" dirty="0"/>
                        <a:t>Visites :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1" dirty="0">
                          <a:solidFill>
                            <a:srgbClr val="FF0000"/>
                          </a:solidFill>
                        </a:rPr>
                        <a:t>9,381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2753">
                <a:tc>
                  <a:txBody>
                    <a:bodyPr/>
                    <a:lstStyle/>
                    <a:p>
                      <a:r>
                        <a:rPr lang="fr-FR" sz="2400" b="1"/>
                        <a:t>Pages vues :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1"/>
                        <a:t>28,387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2753">
                <a:tc>
                  <a:txBody>
                    <a:bodyPr/>
                    <a:lstStyle/>
                    <a:p>
                      <a:r>
                        <a:rPr lang="fr-FR" sz="2400" b="1" dirty="0"/>
                        <a:t>Pages par visite :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1"/>
                        <a:t>3.03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2753">
                <a:tc>
                  <a:txBody>
                    <a:bodyPr/>
                    <a:lstStyle/>
                    <a:p>
                      <a:r>
                        <a:rPr lang="fr-FR" sz="2400" b="1"/>
                        <a:t>Taux de rebond :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1" dirty="0"/>
                        <a:t>67.01%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22318">
                <a:tc>
                  <a:txBody>
                    <a:bodyPr/>
                    <a:lstStyle/>
                    <a:p>
                      <a:r>
                        <a:rPr lang="fr-FR" sz="2400" b="1"/>
                        <a:t>Temps moyen passé sur le site :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1"/>
                        <a:t>00:03:54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2753">
                <a:tc>
                  <a:txBody>
                    <a:bodyPr/>
                    <a:lstStyle/>
                    <a:p>
                      <a:r>
                        <a:rPr lang="fr-FR" sz="2400" b="1"/>
                        <a:t>% de nouvelles visites :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1" dirty="0">
                          <a:solidFill>
                            <a:srgbClr val="FF0000"/>
                          </a:solidFill>
                        </a:rPr>
                        <a:t>81.13%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Visits on the range of time: 15 May 2013 - 06 May 2014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fr-FR" sz="1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40962" name="AutoShape 2" descr="http://chart.apis.google.com/chart?cht=lc&amp;chs=400x120&amp;chd=t:27,33,21,19,24,25,30,26,38,22,16,22,38,36,36,45,21,11,21,28,33,30,25,16,14,14,31,21,33,22,15,23,8,26,31,24,14,13,5,11,19,15,16,14,17,13,12,15,10,13,16,4,7,11,13,11,17,13,10,13,12,12,12,10,16,17,8,5,6,21,5,14,11,6,4,12,16,18,9,5,8,7,12,12,9,8,12,9,5,15,29,16,9,10,6,11,20,10,11,12,8,10,5,16,20,14,10,18,13,14,17,10,18,16,14,9,6,16,16,19,24,20,12,14,12,18,21,22,24,8,12,22,19,21,17,14,6,15,19,26,19,28,21,9,19,26,36,25,23,12,15,19,20,25,18,24,16,9,36,30,23,21,22,24,14,10,23,25,18,23,13,18,32,33,23,13,20,17,21,22,22,16,7,29,16,17,19,22,27,32,32,18,17,40,36,33,33,28,27,34,19,21,43,29,34,24,27,17,25,42,29,21,25,15,29,31,37,41,18,35,19,13,22,14,10,14,18,16,15,29,9,13,18,26,28,34,40,41,49,26,28,24,28,33,40,43,38,32,31,39,39,45,49,38,26,33,28,51,47,62,44,32,30,23,45,51,39,44,37,29,47,47,44,32,27,41,22,35,62,43,37,41,43,14,28,46,43,82,112,91,25,37,55,46,56,49,36,21,20,40,51,57,40,34,26,44,55,72,57,52,32,26,31,42,68,45,36,47,33,35,40,51,57,44,32,21,29,49,53,49,39,43,19,21,57,51,43,52,42,21,19,27,43,33,32,36,31,28,45,51,37,40,32,35,46,44,18&amp;chco=224499&amp;chm=B,76A4FB,0,0,0&amp;chds=0,123.2&amp;chxt=x,y&amp;chxl=0:%7C15%20May%7C06%20May%7C1:%7C%7C37%7C56%7C74%7C112%7C"/>
          <p:cNvSpPr>
            <a:spLocks noChangeAspect="1" noChangeArrowheads="1"/>
          </p:cNvSpPr>
          <p:nvPr/>
        </p:nvSpPr>
        <p:spPr bwMode="auto">
          <a:xfrm>
            <a:off x="120650" y="3810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6" name="ZoneTexte 15"/>
          <p:cNvSpPr txBox="1"/>
          <p:nvPr/>
        </p:nvSpPr>
        <p:spPr>
          <a:xfrm>
            <a:off x="571472" y="752757"/>
            <a:ext cx="742955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STATISTIQUES DU SITE Mai 2013 – Avril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285720" y="274621"/>
            <a:ext cx="8229600" cy="796925"/>
          </a:xfrm>
        </p:spPr>
        <p:txBody>
          <a:bodyPr/>
          <a:lstStyle/>
          <a:p>
            <a:pPr eaLnBrk="1" hangingPunct="1"/>
            <a:r>
              <a:rPr lang="fr-FR" b="1" dirty="0" smtClean="0"/>
              <a:t>PLAN DE L’EXPOSÉ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1438" y="1214422"/>
            <a:ext cx="9001125" cy="4525963"/>
          </a:xfrm>
        </p:spPr>
        <p:txBody>
          <a:bodyPr rtlCol="0">
            <a:noAutofit/>
          </a:bodyPr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fr-FR" sz="2800" dirty="0" smtClean="0">
                <a:latin typeface="+mj-lt"/>
              </a:rPr>
              <a:t>Brève présentation de la Côte d’Ivoire</a:t>
            </a: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fr-FR" sz="2800" dirty="0" smtClean="0">
                <a:latin typeface="+mj-lt"/>
              </a:rPr>
              <a:t>Bref aperçu des difficultés de fonctionnement du CHM avant décembre 2013</a:t>
            </a: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fr-FR" sz="2800" dirty="0" smtClean="0">
                <a:latin typeface="+mj-lt"/>
              </a:rPr>
              <a:t>Réalisations après Marrakech </a:t>
            </a: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fr-FR" sz="2800" dirty="0" smtClean="0">
                <a:latin typeface="+mj-lt"/>
              </a:rPr>
              <a:t>Activités à réaliser d’ici à la fin 2014</a:t>
            </a:r>
          </a:p>
          <a:p>
            <a:pPr eaLnBrk="1" fontAlgn="auto" hangingPunct="1">
              <a:lnSpc>
                <a:spcPct val="200000"/>
              </a:lnSpc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fr-FR" sz="2800" dirty="0" smtClean="0">
                <a:latin typeface="+mj-lt"/>
              </a:rPr>
              <a:t>Recommandations</a:t>
            </a:r>
          </a:p>
          <a:p>
            <a:pPr eaLnBrk="1" fontAlgn="auto" hangingPunct="1">
              <a:lnSpc>
                <a:spcPct val="20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fr-FR" sz="2800" dirty="0" smtClean="0">
              <a:latin typeface="+mj-lt"/>
            </a:endParaRPr>
          </a:p>
          <a:p>
            <a:pPr eaLnBrk="1" fontAlgn="auto" hangingPunct="1">
              <a:lnSpc>
                <a:spcPct val="20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fr-FR" sz="2800" dirty="0" smtClean="0">
              <a:latin typeface="+mj-lt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931E57-7622-4F4D-9E7B-76BFD84D4A4F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931E57-7622-4F4D-9E7B-76BFD84D4A4F}" type="slidenum">
              <a:rPr lang="fr-FR" smtClean="0"/>
              <a:pPr>
                <a:defRPr/>
              </a:pPr>
              <a:t>20</a:t>
            </a:fld>
            <a:endParaRPr lang="fr-FR"/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428595" y="714352"/>
          <a:ext cx="8215371" cy="53235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29"/>
                <a:gridCol w="2000264"/>
                <a:gridCol w="2214578"/>
              </a:tblGrid>
              <a:tr h="642943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INDICATEURS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AVANT 2012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AUJOURD’HUI</a:t>
                      </a:r>
                      <a:endParaRPr lang="fr-FR" sz="2400" dirty="0"/>
                    </a:p>
                  </a:txBody>
                  <a:tcPr/>
                </a:tc>
              </a:tr>
              <a:tr h="642943"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Nombres</a:t>
                      </a:r>
                      <a:r>
                        <a:rPr lang="fr-FR" sz="2400" b="1" baseline="0" dirty="0" smtClean="0"/>
                        <a:t> de contributeurs</a:t>
                      </a:r>
                      <a:endParaRPr lang="fr-F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09</a:t>
                      </a:r>
                      <a:endParaRPr lang="fr-F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18</a:t>
                      </a:r>
                      <a:endParaRPr lang="fr-FR" sz="2400" b="1" dirty="0"/>
                    </a:p>
                  </a:txBody>
                  <a:tcPr/>
                </a:tc>
              </a:tr>
              <a:tr h="642943"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Contributeurs</a:t>
                      </a:r>
                      <a:r>
                        <a:rPr lang="fr-FR" sz="2400" b="1" baseline="0" dirty="0" smtClean="0"/>
                        <a:t> actifs</a:t>
                      </a:r>
                      <a:endParaRPr lang="fr-F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01</a:t>
                      </a:r>
                      <a:endParaRPr lang="fr-F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11</a:t>
                      </a:r>
                      <a:endParaRPr lang="fr-FR" sz="2400" b="1" dirty="0"/>
                    </a:p>
                  </a:txBody>
                  <a:tcPr/>
                </a:tc>
              </a:tr>
              <a:tr h="642943"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Nombre de réunions des contributeurs /an</a:t>
                      </a:r>
                      <a:endParaRPr lang="fr-F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00</a:t>
                      </a:r>
                      <a:endParaRPr lang="fr-F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04</a:t>
                      </a:r>
                      <a:endParaRPr lang="fr-FR" sz="2400" b="1" dirty="0"/>
                    </a:p>
                  </a:txBody>
                  <a:tcPr/>
                </a:tc>
              </a:tr>
              <a:tr h="642943">
                <a:tc>
                  <a:txBody>
                    <a:bodyPr/>
                    <a:lstStyle/>
                    <a:p>
                      <a:r>
                        <a:rPr lang="fr-FR" sz="2400" b="1" baseline="0" dirty="0" smtClean="0"/>
                        <a:t>% de nouvelles visites</a:t>
                      </a:r>
                      <a:endParaRPr lang="fr-F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11</a:t>
                      </a:r>
                      <a:r>
                        <a:rPr lang="fr-FR" sz="2400" b="1" baseline="0" dirty="0" smtClean="0"/>
                        <a:t> %</a:t>
                      </a:r>
                      <a:endParaRPr lang="fr-F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81,13%</a:t>
                      </a:r>
                      <a:endParaRPr lang="fr-FR" sz="2400" b="1" dirty="0"/>
                    </a:p>
                  </a:txBody>
                  <a:tcPr/>
                </a:tc>
              </a:tr>
              <a:tr h="642943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42943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42943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931E57-7622-4F4D-9E7B-76BFD84D4A4F}" type="slidenum">
              <a:rPr lang="fr-FR" smtClean="0"/>
              <a:pPr>
                <a:defRPr/>
              </a:pPr>
              <a:t>21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214414" y="2643182"/>
            <a:ext cx="70723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 smtClean="0"/>
              <a:t>PERSPECTIVES </a:t>
            </a:r>
          </a:p>
          <a:p>
            <a:pPr algn="ctr"/>
            <a:r>
              <a:rPr lang="fr-FR" sz="3600" b="1" dirty="0" smtClean="0"/>
              <a:t>Horizon 2014</a:t>
            </a:r>
            <a:endParaRPr lang="fr-FR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Espace réservé du contenu 2"/>
          <p:cNvSpPr>
            <a:spLocks noGrp="1"/>
          </p:cNvSpPr>
          <p:nvPr>
            <p:ph idx="1"/>
          </p:nvPr>
        </p:nvSpPr>
        <p:spPr>
          <a:xfrm>
            <a:off x="142875" y="1142984"/>
            <a:ext cx="8858250" cy="4757738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buFont typeface="Wingdings" pitchFamily="2" charset="2"/>
              <a:buChar char="v"/>
            </a:pPr>
            <a:r>
              <a:rPr lang="fr-FR" sz="2400" b="1" dirty="0" smtClean="0"/>
              <a:t>Stratégie &amp; PAN CHM</a:t>
            </a:r>
          </a:p>
          <a:p>
            <a:pPr algn="just" eaLnBrk="1" hangingPunct="1">
              <a:lnSpc>
                <a:spcPct val="150000"/>
              </a:lnSpc>
              <a:buFont typeface="Wingdings" pitchFamily="2" charset="2"/>
              <a:buChar char="v"/>
            </a:pPr>
            <a:r>
              <a:rPr lang="fr-FR" sz="2400" b="1" dirty="0" smtClean="0"/>
              <a:t>2</a:t>
            </a:r>
            <a:r>
              <a:rPr lang="fr-FR" sz="2400" b="1" baseline="30000" dirty="0" smtClean="0"/>
              <a:t>ème</a:t>
            </a:r>
            <a:r>
              <a:rPr lang="fr-FR" sz="2400" b="1" dirty="0" smtClean="0"/>
              <a:t> réunion trimestrielle des contributeurs  : 13 Juin 2014</a:t>
            </a:r>
          </a:p>
          <a:p>
            <a:pPr algn="just" eaLnBrk="1" hangingPunct="1">
              <a:lnSpc>
                <a:spcPct val="150000"/>
              </a:lnSpc>
              <a:buFont typeface="Wingdings" pitchFamily="2" charset="2"/>
              <a:buChar char="v"/>
            </a:pPr>
            <a:r>
              <a:rPr lang="fr-FR" sz="2400" b="1" dirty="0" smtClean="0"/>
              <a:t>Présentation du CHM aux Hommes de presse et Média : Bulletin d’informations du CHM  : 09 Août 2014</a:t>
            </a:r>
          </a:p>
          <a:p>
            <a:pPr algn="just" eaLnBrk="1" hangingPunct="1">
              <a:lnSpc>
                <a:spcPct val="150000"/>
              </a:lnSpc>
              <a:buFont typeface="Wingdings" pitchFamily="2" charset="2"/>
              <a:buChar char="v"/>
            </a:pPr>
            <a:r>
              <a:rPr lang="fr-FR" sz="2400" b="1" dirty="0" smtClean="0"/>
              <a:t>Sensibilisation des structures de recherche (CNRA, ANADER, ICRAF, CSRS, …)</a:t>
            </a:r>
          </a:p>
          <a:p>
            <a:pPr algn="just" eaLnBrk="1" hangingPunct="1">
              <a:lnSpc>
                <a:spcPct val="150000"/>
              </a:lnSpc>
              <a:buFont typeface="Wingdings" pitchFamily="2" charset="2"/>
              <a:buChar char="v"/>
            </a:pPr>
            <a:r>
              <a:rPr lang="fr-FR" sz="2400" b="1" dirty="0" smtClean="0"/>
              <a:t>Information/sensibilisation des travailleurs de la Police forestière : Juillet 2014</a:t>
            </a:r>
          </a:p>
        </p:txBody>
      </p:sp>
      <p:sp>
        <p:nvSpPr>
          <p:cNvPr id="13316" name="ZoneTexte 5"/>
          <p:cNvSpPr txBox="1">
            <a:spLocks noChangeArrowheads="1"/>
          </p:cNvSpPr>
          <p:nvPr/>
        </p:nvSpPr>
        <p:spPr bwMode="auto">
          <a:xfrm>
            <a:off x="428627" y="214290"/>
            <a:ext cx="8143901" cy="754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3200" b="1" dirty="0">
                <a:solidFill>
                  <a:srgbClr val="C00000"/>
                </a:solidFill>
                <a:latin typeface="Calibri" pitchFamily="34" charset="0"/>
              </a:rPr>
              <a:t>Activités à réaliser d’ici à la fin 2014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931E57-7622-4F4D-9E7B-76BFD84D4A4F}" type="slidenum">
              <a:rPr lang="fr-FR" smtClean="0"/>
              <a:pPr>
                <a:defRPr/>
              </a:pPr>
              <a:t>22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-71438"/>
            <a:ext cx="8358188" cy="695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143000" y="642938"/>
            <a:ext cx="5929313" cy="1571625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1000"/>
              </a:spcAft>
              <a:defRPr/>
            </a:pPr>
            <a:r>
              <a:rPr lang="fr-FR" sz="4400" b="1" dirty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Merci pour </a:t>
            </a:r>
          </a:p>
          <a:p>
            <a:pPr algn="ctr" fontAlgn="auto">
              <a:spcBef>
                <a:spcPts val="0"/>
              </a:spcBef>
              <a:spcAft>
                <a:spcPts val="1000"/>
              </a:spcAft>
              <a:defRPr/>
            </a:pPr>
            <a:r>
              <a:rPr lang="fr-FR" sz="4400" b="1" dirty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votre aimable attention</a:t>
            </a:r>
            <a:endParaRPr lang="fr-FR" sz="5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0477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83425" y="-71438"/>
            <a:ext cx="2060575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931E57-7622-4F4D-9E7B-76BFD84D4A4F}" type="slidenum">
              <a:rPr lang="fr-FR" smtClean="0"/>
              <a:pPr>
                <a:defRPr/>
              </a:pPr>
              <a:t>23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931E57-7622-4F4D-9E7B-76BFD84D4A4F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357158" y="3085927"/>
            <a:ext cx="8572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/>
              <a:t>BREVE PRESENTATION DE LA CI</a:t>
            </a:r>
            <a:endParaRPr lang="fr-FR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986838" y="428625"/>
          <a:ext cx="6884602" cy="5286391"/>
        </p:xfrm>
        <a:graphic>
          <a:graphicData uri="http://schemas.openxmlformats.org/presentationml/2006/ole">
            <p:oleObj spid="_x0000_s1026" name="PDF" r:id="rId3" imgW="0" imgH="0" progId="FoxitReader.Document">
              <p:embed/>
            </p:oleObj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857224" y="6072206"/>
            <a:ext cx="72866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/>
              <a:t>SITUATION GEOGRAPHIQUE DE LA CI</a:t>
            </a:r>
            <a:endParaRPr lang="fr-FR" sz="2000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931E57-7622-4F4D-9E7B-76BFD84D4A4F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85720" y="285728"/>
            <a:ext cx="885828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 smtClean="0">
                <a:solidFill>
                  <a:srgbClr val="00B050"/>
                </a:solidFill>
              </a:rPr>
              <a:t>CÔTE D’IVOIRE </a:t>
            </a:r>
            <a:r>
              <a:rPr lang="fr-FR" sz="4000" dirty="0" smtClean="0"/>
              <a:t>:</a:t>
            </a:r>
          </a:p>
          <a:p>
            <a:pPr>
              <a:buClr>
                <a:srgbClr val="FF0000"/>
              </a:buClr>
            </a:pPr>
            <a:endParaRPr lang="fr-FR" sz="2600" dirty="0" smtClean="0"/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fr-FR" sz="2600" dirty="0"/>
              <a:t>	</a:t>
            </a:r>
            <a:r>
              <a:rPr lang="fr-FR" sz="2600" dirty="0" smtClean="0"/>
              <a:t>Superficie 		: 322 462 Km2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fr-FR" sz="2600" dirty="0"/>
              <a:t>	</a:t>
            </a:r>
            <a:r>
              <a:rPr lang="fr-FR" sz="2600" dirty="0" smtClean="0"/>
              <a:t>Population 		: 23. 202.000 </a:t>
            </a:r>
            <a:r>
              <a:rPr lang="fr-FR" sz="2600" dirty="0" err="1" smtClean="0"/>
              <a:t>hbts</a:t>
            </a:r>
            <a:endParaRPr lang="fr-FR" sz="2600" dirty="0" smtClean="0"/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fr-FR" sz="2600" dirty="0"/>
              <a:t>	</a:t>
            </a:r>
            <a:r>
              <a:rPr lang="fr-FR" sz="2600" dirty="0" smtClean="0"/>
              <a:t>Langue officielle 	: Français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fr-FR" sz="2600" dirty="0"/>
              <a:t>	</a:t>
            </a:r>
            <a:r>
              <a:rPr lang="fr-FR" sz="2600" dirty="0" smtClean="0"/>
              <a:t>Façade maritime 	: 520 kms 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fr-FR" sz="2600" dirty="0"/>
              <a:t>	</a:t>
            </a:r>
            <a:r>
              <a:rPr lang="fr-FR" sz="2600" dirty="0" smtClean="0"/>
              <a:t>Climat 		: Chaud et Humide 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fr-FR" sz="2600" dirty="0"/>
              <a:t>	</a:t>
            </a:r>
            <a:r>
              <a:rPr lang="fr-FR" sz="2600" dirty="0" smtClean="0"/>
              <a:t>Ecologie		:04 grandes écorégions 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fr-FR" sz="2600" dirty="0"/>
              <a:t>	</a:t>
            </a:r>
            <a:r>
              <a:rPr lang="fr-FR" sz="2600" dirty="0" smtClean="0"/>
              <a:t>Patrimoine forestier : Environ 3.000.000 d’ha </a:t>
            </a:r>
            <a:r>
              <a:rPr lang="fr-FR" sz="2600" dirty="0"/>
              <a:t>	</a:t>
            </a:r>
            <a:r>
              <a:rPr lang="fr-FR" sz="2600" dirty="0" smtClean="0"/>
              <a:t>Flore 			: 3790 espèces de P. Sup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fr-FR" sz="2600" dirty="0"/>
              <a:t>	F</a:t>
            </a:r>
            <a:r>
              <a:rPr lang="fr-FR" sz="2600" dirty="0" smtClean="0"/>
              <a:t>aune  		: 6994 espèces de faune terrestre 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fr-FR" sz="2600" dirty="0"/>
              <a:t>	</a:t>
            </a:r>
            <a:r>
              <a:rPr lang="fr-FR" sz="2600" dirty="0" smtClean="0"/>
              <a:t>Aires protégées	:08 parcs nationaux, 300 réserves </a:t>
            </a:r>
          </a:p>
          <a:p>
            <a:pPr>
              <a:buClr>
                <a:srgbClr val="FF0000"/>
              </a:buClr>
            </a:pPr>
            <a:r>
              <a:rPr lang="fr-FR" sz="2600" dirty="0" smtClean="0"/>
              <a:t>                                         naturelles (15 réserves </a:t>
            </a:r>
            <a:r>
              <a:rPr lang="fr-FR" sz="2000" dirty="0" smtClean="0"/>
              <a:t>botaniques)</a:t>
            </a:r>
            <a:endParaRPr lang="fr-FR" sz="2600" dirty="0" smtClean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931E57-7622-4F4D-9E7B-76BFD84D4A4F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931E57-7622-4F4D-9E7B-76BFD84D4A4F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571472" y="642918"/>
            <a:ext cx="771530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FF0000"/>
                </a:solidFill>
              </a:rPr>
              <a:t>APRES MARRAKECH</a:t>
            </a:r>
            <a:endParaRPr lang="fr-FR" sz="2800" b="1" dirty="0">
              <a:solidFill>
                <a:srgbClr val="FF000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85720" y="1500174"/>
            <a:ext cx="8429684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03 SEANCES DE TRAVAIL AVEC LE CBD PF</a:t>
            </a:r>
          </a:p>
          <a:p>
            <a:endParaRPr lang="fr-FR" sz="2000" b="1" dirty="0" smtClean="0"/>
          </a:p>
          <a:p>
            <a:pPr>
              <a:buFont typeface="Wingdings" pitchFamily="2" charset="2"/>
              <a:buChar char="q"/>
            </a:pPr>
            <a:r>
              <a:rPr lang="fr-FR" dirty="0" smtClean="0"/>
              <a:t>	</a:t>
            </a:r>
            <a:r>
              <a:rPr lang="fr-FR" sz="2300" dirty="0" smtClean="0"/>
              <a:t>évaluer le CHM;</a:t>
            </a:r>
          </a:p>
          <a:p>
            <a:pPr>
              <a:buFont typeface="Wingdings" pitchFamily="2" charset="2"/>
              <a:buChar char="q"/>
            </a:pPr>
            <a:r>
              <a:rPr lang="fr-FR" sz="2300" dirty="0" smtClean="0"/>
              <a:t>	analyser les difficultés dans la mise en œuvre du CHM;</a:t>
            </a:r>
          </a:p>
          <a:p>
            <a:pPr>
              <a:buFont typeface="Wingdings" pitchFamily="2" charset="2"/>
              <a:buChar char="q"/>
            </a:pPr>
            <a:r>
              <a:rPr lang="fr-FR" sz="2300" dirty="0" smtClean="0"/>
              <a:t>	s’informer sur le SPAN;</a:t>
            </a:r>
          </a:p>
          <a:p>
            <a:pPr>
              <a:buFont typeface="Wingdings" pitchFamily="2" charset="2"/>
              <a:buChar char="q"/>
            </a:pPr>
            <a:r>
              <a:rPr lang="fr-FR" sz="2300" dirty="0" smtClean="0"/>
              <a:t>	Elaborer un PTA 2014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428596" y="4049634"/>
            <a:ext cx="82153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RECOMMANDATIONS FORMULÉES PAR PF CBD :</a:t>
            </a:r>
          </a:p>
          <a:p>
            <a:endParaRPr lang="fr-FR" sz="2400" dirty="0" smtClean="0"/>
          </a:p>
          <a:p>
            <a:pPr>
              <a:buFont typeface="Wingdings" pitchFamily="2" charset="2"/>
              <a:buChar char="q"/>
            </a:pPr>
            <a:r>
              <a:rPr lang="fr-FR" sz="2400" dirty="0" smtClean="0"/>
              <a:t>	Trouver un suppléant au PF CHM;</a:t>
            </a:r>
          </a:p>
          <a:p>
            <a:pPr>
              <a:buFont typeface="Wingdings" pitchFamily="2" charset="2"/>
              <a:buChar char="q"/>
            </a:pPr>
            <a:r>
              <a:rPr lang="fr-FR" sz="2400" dirty="0" smtClean="0"/>
              <a:t>	renouveler la liste des contributeurs institutionnels</a:t>
            </a:r>
          </a:p>
          <a:p>
            <a:pPr>
              <a:buFont typeface="Wingdings" pitchFamily="2" charset="2"/>
              <a:buChar char="q"/>
            </a:pPr>
            <a:r>
              <a:rPr lang="fr-FR" sz="2400" dirty="0" smtClean="0"/>
              <a:t>	former les contributeurs institutionnels sur le PTK</a:t>
            </a:r>
          </a:p>
          <a:p>
            <a:pPr>
              <a:buFont typeface="Wingdings" pitchFamily="2" charset="2"/>
              <a:buChar char="q"/>
            </a:pPr>
            <a:r>
              <a:rPr lang="fr-FR" sz="2400" dirty="0" smtClean="0"/>
              <a:t>	élaborer un PTA</a:t>
            </a:r>
            <a:endParaRPr lang="fr-F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E20782-4846-4B79-B12A-26BCDCFA0D99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357158" y="357166"/>
            <a:ext cx="8429684" cy="614783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300" b="1" dirty="0" smtClean="0"/>
              <a:t>CE QUI A ÉTÉ FAIT :</a:t>
            </a:r>
          </a:p>
          <a:p>
            <a:endParaRPr lang="fr-FR" sz="1050" b="1" dirty="0" smtClean="0"/>
          </a:p>
          <a:p>
            <a:pPr algn="just">
              <a:buFont typeface="Wingdings" pitchFamily="2" charset="2"/>
              <a:buChar char="q"/>
            </a:pPr>
            <a:r>
              <a:rPr lang="fr-FR" sz="2300" dirty="0" smtClean="0"/>
              <a:t>	</a:t>
            </a:r>
            <a:r>
              <a:rPr lang="fr-FR" sz="2400" dirty="0" smtClean="0"/>
              <a:t>Désignation d’un Suppléant au PF CHM;</a:t>
            </a:r>
          </a:p>
          <a:p>
            <a:pPr algn="just">
              <a:buFont typeface="Wingdings" pitchFamily="2" charset="2"/>
              <a:buChar char="q"/>
            </a:pPr>
            <a:r>
              <a:rPr lang="fr-FR" sz="2400" dirty="0" smtClean="0"/>
              <a:t>	Liste de 16 nouveaux contributeurs établie;</a:t>
            </a:r>
          </a:p>
          <a:p>
            <a:pPr algn="just">
              <a:buFont typeface="Wingdings" pitchFamily="2" charset="2"/>
              <a:buChar char="q"/>
            </a:pPr>
            <a:r>
              <a:rPr lang="fr-FR" sz="2400" dirty="0" smtClean="0"/>
              <a:t>	Formation du suppléant en Belgique (09/13);</a:t>
            </a:r>
          </a:p>
          <a:p>
            <a:pPr algn="just">
              <a:buFont typeface="Wingdings" pitchFamily="2" charset="2"/>
              <a:buChar char="q"/>
            </a:pPr>
            <a:r>
              <a:rPr lang="fr-FR" sz="2400" dirty="0" smtClean="0"/>
              <a:t>	Atelier sur le PTK pour 16 contributeurs (12/13);</a:t>
            </a:r>
          </a:p>
          <a:p>
            <a:pPr algn="just">
              <a:buFont typeface="Wingdings" pitchFamily="2" charset="2"/>
              <a:buChar char="q"/>
            </a:pPr>
            <a:r>
              <a:rPr lang="fr-FR" sz="2400" dirty="0" smtClean="0"/>
              <a:t>	Mise en place de la cellule CHM, (12/13);</a:t>
            </a:r>
          </a:p>
          <a:p>
            <a:pPr algn="just">
              <a:buFont typeface="Wingdings" pitchFamily="2" charset="2"/>
              <a:buChar char="q"/>
            </a:pPr>
            <a:r>
              <a:rPr lang="fr-FR" sz="2400" dirty="0" smtClean="0"/>
              <a:t>	La (</a:t>
            </a:r>
            <a:r>
              <a:rPr lang="fr-FR" sz="2400" dirty="0" err="1" smtClean="0"/>
              <a:t>re</a:t>
            </a:r>
            <a:r>
              <a:rPr lang="fr-FR" sz="2400" dirty="0" smtClean="0"/>
              <a:t>) exploitation des rapports des deux projets </a:t>
            </a:r>
          </a:p>
          <a:p>
            <a:pPr algn="just">
              <a:buFont typeface="Wingdings" pitchFamily="2" charset="2"/>
              <a:buChar char="q"/>
            </a:pPr>
            <a:r>
              <a:rPr lang="fr-FR" sz="2400" dirty="0" smtClean="0"/>
              <a:t>             financés par </a:t>
            </a:r>
            <a:r>
              <a:rPr lang="fr-FR" sz="2400" dirty="0" err="1" smtClean="0"/>
              <a:t>IRScNB</a:t>
            </a:r>
            <a:r>
              <a:rPr lang="fr-FR" sz="2400" dirty="0" smtClean="0"/>
              <a:t> en 2008 et 2009 ;</a:t>
            </a:r>
          </a:p>
          <a:p>
            <a:pPr algn="just">
              <a:buFont typeface="Wingdings" pitchFamily="2" charset="2"/>
              <a:buChar char="q"/>
            </a:pPr>
            <a:r>
              <a:rPr lang="fr-FR" sz="2400" dirty="0" smtClean="0"/>
              <a:t>	Instauration des Mardis du C.H.M. (01/14);</a:t>
            </a:r>
          </a:p>
          <a:p>
            <a:pPr algn="just">
              <a:buFont typeface="Wingdings" pitchFamily="2" charset="2"/>
              <a:buChar char="q"/>
            </a:pPr>
            <a:r>
              <a:rPr lang="fr-FR" sz="2400" dirty="0" smtClean="0"/>
              <a:t>	Recyclage des contributeurs (02/14)</a:t>
            </a:r>
          </a:p>
          <a:p>
            <a:pPr algn="just">
              <a:buFont typeface="Wingdings" pitchFamily="2" charset="2"/>
              <a:buChar char="q"/>
            </a:pPr>
            <a:r>
              <a:rPr lang="fr-FR" sz="2400" dirty="0" smtClean="0"/>
              <a:t>	Conférence débat avec le CSBIO (04/14);</a:t>
            </a:r>
          </a:p>
          <a:p>
            <a:pPr algn="just">
              <a:buFont typeface="Wingdings" pitchFamily="2" charset="2"/>
              <a:buChar char="q"/>
            </a:pPr>
            <a:r>
              <a:rPr lang="fr-FR" sz="2400" dirty="0" smtClean="0"/>
              <a:t>	Synthèse bibliographique sur les oiseaux,  </a:t>
            </a:r>
          </a:p>
          <a:p>
            <a:pPr algn="just">
              <a:buFont typeface="Wingdings" pitchFamily="2" charset="2"/>
              <a:buChar char="q"/>
            </a:pPr>
            <a:r>
              <a:rPr lang="fr-FR" sz="2400" dirty="0" smtClean="0"/>
              <a:t>        les primates et les plantes à statuts particulier;</a:t>
            </a:r>
          </a:p>
          <a:p>
            <a:pPr algn="just">
              <a:buFont typeface="Wingdings" pitchFamily="2" charset="2"/>
              <a:buChar char="q"/>
            </a:pPr>
            <a:r>
              <a:rPr lang="fr-FR" sz="2400" dirty="0" smtClean="0"/>
              <a:t>	Adoption d’un système d’évaluation des </a:t>
            </a:r>
          </a:p>
          <a:p>
            <a:pPr algn="just">
              <a:buFont typeface="Wingdings" pitchFamily="2" charset="2"/>
              <a:buChar char="q"/>
            </a:pPr>
            <a:r>
              <a:rPr lang="fr-FR" sz="2400" dirty="0" smtClean="0"/>
              <a:t>         contributeurs</a:t>
            </a:r>
          </a:p>
          <a:p>
            <a:pPr algn="just"/>
            <a:endParaRPr lang="fr-F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E20782-4846-4B79-B12A-26BCDCFA0D99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214314" y="428604"/>
          <a:ext cx="8786842" cy="63117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6450"/>
                <a:gridCol w="2724342"/>
                <a:gridCol w="2786050"/>
              </a:tblGrid>
              <a:tr h="364180">
                <a:tc>
                  <a:txBody>
                    <a:bodyPr/>
                    <a:lstStyle/>
                    <a:p>
                      <a:r>
                        <a:rPr lang="fr-FR" dirty="0" smtClean="0"/>
                        <a:t>Nom et Prénom (s)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Rôle</a:t>
                      </a:r>
                      <a:r>
                        <a:rPr lang="fr-FR" baseline="0" dirty="0" smtClean="0"/>
                        <a:t> sur le site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Institution d’origine</a:t>
                      </a:r>
                      <a:endParaRPr lang="fr-FR" dirty="0"/>
                    </a:p>
                  </a:txBody>
                  <a:tcPr/>
                </a:tc>
              </a:tr>
              <a:tr h="364180">
                <a:tc>
                  <a:txBody>
                    <a:bodyPr/>
                    <a:lstStyle/>
                    <a:p>
                      <a:r>
                        <a:rPr lang="fr-FR" dirty="0" smtClean="0"/>
                        <a:t>ADOU </a:t>
                      </a:r>
                      <a:r>
                        <a:rPr lang="fr-FR" dirty="0" err="1" smtClean="0"/>
                        <a:t>Kouablan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Contributeur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SODEFOR</a:t>
                      </a:r>
                      <a:endParaRPr lang="fr-FR" dirty="0"/>
                    </a:p>
                  </a:txBody>
                  <a:tcPr/>
                </a:tc>
              </a:tr>
              <a:tr h="364180">
                <a:tc>
                  <a:txBody>
                    <a:bodyPr/>
                    <a:lstStyle/>
                    <a:p>
                      <a:r>
                        <a:rPr lang="fr-FR" dirty="0" smtClean="0"/>
                        <a:t>DIARRA</a:t>
                      </a:r>
                      <a:r>
                        <a:rPr lang="fr-FR" baseline="0" dirty="0" smtClean="0"/>
                        <a:t> Youssouf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mtClean="0"/>
                        <a:t>Contributeur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OIPR</a:t>
                      </a:r>
                      <a:endParaRPr lang="fr-FR" dirty="0"/>
                    </a:p>
                  </a:txBody>
                  <a:tcPr/>
                </a:tc>
              </a:tr>
              <a:tr h="364180">
                <a:tc>
                  <a:txBody>
                    <a:bodyPr/>
                    <a:lstStyle/>
                    <a:p>
                      <a:r>
                        <a:rPr lang="fr-FR" dirty="0" smtClean="0"/>
                        <a:t>GONE</a:t>
                      </a:r>
                      <a:r>
                        <a:rPr lang="fr-FR" baseline="0" dirty="0" smtClean="0"/>
                        <a:t> Bi </a:t>
                      </a:r>
                      <a:r>
                        <a:rPr lang="fr-FR" baseline="0" dirty="0" err="1" smtClean="0"/>
                        <a:t>Zoro</a:t>
                      </a:r>
                      <a:r>
                        <a:rPr lang="fr-FR" baseline="0" dirty="0" smtClean="0"/>
                        <a:t> Bertin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mtClean="0"/>
                        <a:t>Contributeur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CSRS</a:t>
                      </a:r>
                      <a:endParaRPr lang="fr-FR" dirty="0"/>
                    </a:p>
                  </a:txBody>
                  <a:tcPr/>
                </a:tc>
              </a:tr>
              <a:tr h="364180">
                <a:tc>
                  <a:txBody>
                    <a:bodyPr/>
                    <a:lstStyle/>
                    <a:p>
                      <a:r>
                        <a:rPr lang="fr-FR" dirty="0" smtClean="0"/>
                        <a:t>KOFFI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Kouablan</a:t>
                      </a:r>
                      <a:r>
                        <a:rPr lang="fr-FR" baseline="0" dirty="0" smtClean="0"/>
                        <a:t> Edmond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mtClean="0"/>
                        <a:t>Contributeur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CNRA</a:t>
                      </a:r>
                      <a:endParaRPr lang="fr-FR" dirty="0"/>
                    </a:p>
                  </a:txBody>
                  <a:tcPr/>
                </a:tc>
              </a:tr>
              <a:tr h="364180">
                <a:tc>
                  <a:txBody>
                    <a:bodyPr/>
                    <a:lstStyle/>
                    <a:p>
                      <a:r>
                        <a:rPr lang="fr-FR" dirty="0" smtClean="0"/>
                        <a:t>KOMOE Koffi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mtClean="0"/>
                        <a:t>Contributeur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SOS-FORETS</a:t>
                      </a:r>
                      <a:endParaRPr lang="fr-FR" dirty="0"/>
                    </a:p>
                  </a:txBody>
                  <a:tcPr/>
                </a:tc>
              </a:tr>
              <a:tr h="364180">
                <a:tc>
                  <a:txBody>
                    <a:bodyPr/>
                    <a:lstStyle/>
                    <a:p>
                      <a:r>
                        <a:rPr lang="fr-FR" dirty="0" smtClean="0"/>
                        <a:t>KONE</a:t>
                      </a:r>
                      <a:r>
                        <a:rPr lang="fr-FR" baseline="0" dirty="0" smtClean="0"/>
                        <a:t> Augustin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mtClean="0"/>
                        <a:t>Contributeur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CNDD/MINESUDD</a:t>
                      </a:r>
                      <a:endParaRPr lang="fr-FR" dirty="0"/>
                    </a:p>
                  </a:txBody>
                  <a:tcPr/>
                </a:tc>
              </a:tr>
              <a:tr h="364180">
                <a:tc>
                  <a:txBody>
                    <a:bodyPr/>
                    <a:lstStyle/>
                    <a:p>
                      <a:r>
                        <a:rPr lang="fr-FR" dirty="0" smtClean="0"/>
                        <a:t>MANGARA Ali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mtClean="0"/>
                        <a:t>Contributeur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CRE</a:t>
                      </a:r>
                      <a:endParaRPr lang="fr-FR" dirty="0"/>
                    </a:p>
                  </a:txBody>
                  <a:tcPr/>
                </a:tc>
              </a:tr>
              <a:tr h="364180">
                <a:tc>
                  <a:txBody>
                    <a:bodyPr/>
                    <a:lstStyle/>
                    <a:p>
                      <a:r>
                        <a:rPr lang="fr-FR" dirty="0" smtClean="0"/>
                        <a:t>N’DA </a:t>
                      </a:r>
                      <a:r>
                        <a:rPr lang="fr-FR" dirty="0" err="1" smtClean="0"/>
                        <a:t>Kognan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Degrâce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mtClean="0"/>
                        <a:t>Contributeur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DEPN/MINESUDD</a:t>
                      </a:r>
                      <a:endParaRPr lang="fr-FR" dirty="0"/>
                    </a:p>
                  </a:txBody>
                  <a:tcPr/>
                </a:tc>
              </a:tr>
              <a:tr h="364180">
                <a:tc>
                  <a:txBody>
                    <a:bodyPr/>
                    <a:lstStyle/>
                    <a:p>
                      <a:r>
                        <a:rPr lang="fr-FR" dirty="0" smtClean="0"/>
                        <a:t>SANKARE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Yacouba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mtClean="0"/>
                        <a:t>Contributeur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CRO</a:t>
                      </a:r>
                      <a:endParaRPr lang="fr-FR" dirty="0"/>
                    </a:p>
                  </a:txBody>
                  <a:tcPr/>
                </a:tc>
              </a:tr>
              <a:tr h="364180">
                <a:tc>
                  <a:txBody>
                    <a:bodyPr/>
                    <a:lstStyle/>
                    <a:p>
                      <a:r>
                        <a:rPr lang="fr-FR" dirty="0" smtClean="0"/>
                        <a:t>SYLLA </a:t>
                      </a:r>
                      <a:r>
                        <a:rPr lang="fr-FR" dirty="0" err="1" smtClean="0"/>
                        <a:t>Soumaïla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mtClean="0"/>
                        <a:t>Contributeur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CRO</a:t>
                      </a:r>
                      <a:endParaRPr lang="fr-FR" dirty="0"/>
                    </a:p>
                  </a:txBody>
                  <a:tcPr/>
                </a:tc>
              </a:tr>
              <a:tr h="364180">
                <a:tc>
                  <a:txBody>
                    <a:bodyPr/>
                    <a:lstStyle/>
                    <a:p>
                      <a:r>
                        <a:rPr lang="fr-FR" b="1" dirty="0" smtClean="0"/>
                        <a:t>OUATTARA </a:t>
                      </a:r>
                      <a:r>
                        <a:rPr lang="fr-FR" b="1" dirty="0" err="1" smtClean="0"/>
                        <a:t>Djakalia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dirty="0" smtClean="0"/>
                        <a:t>Gestionnaire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dirty="0" smtClean="0"/>
                        <a:t>UFHB</a:t>
                      </a:r>
                      <a:endParaRPr lang="fr-FR" b="1" dirty="0"/>
                    </a:p>
                  </a:txBody>
                  <a:tcPr/>
                </a:tc>
              </a:tr>
              <a:tr h="364180">
                <a:tc>
                  <a:txBody>
                    <a:bodyPr/>
                    <a:lstStyle/>
                    <a:p>
                      <a:r>
                        <a:rPr lang="fr-FR" dirty="0" smtClean="0"/>
                        <a:t>TIBRE Marie Solange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mtClean="0"/>
                        <a:t>Contributeur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UFHB</a:t>
                      </a:r>
                      <a:endParaRPr lang="fr-FR" dirty="0"/>
                    </a:p>
                  </a:txBody>
                  <a:tcPr/>
                </a:tc>
              </a:tr>
              <a:tr h="364180">
                <a:tc>
                  <a:txBody>
                    <a:bodyPr/>
                    <a:lstStyle/>
                    <a:p>
                      <a:r>
                        <a:rPr lang="fr-FR" dirty="0" smtClean="0"/>
                        <a:t>VROH Bi </a:t>
                      </a:r>
                      <a:r>
                        <a:rPr lang="fr-FR" dirty="0" err="1" smtClean="0"/>
                        <a:t>Tra</a:t>
                      </a:r>
                      <a:r>
                        <a:rPr lang="fr-FR" dirty="0" smtClean="0"/>
                        <a:t> Aimé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mtClean="0"/>
                        <a:t>Contributeur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UFHB</a:t>
                      </a:r>
                      <a:endParaRPr lang="fr-FR" dirty="0"/>
                    </a:p>
                  </a:txBody>
                  <a:tcPr/>
                </a:tc>
              </a:tr>
              <a:tr h="364180">
                <a:tc>
                  <a:txBody>
                    <a:bodyPr/>
                    <a:lstStyle/>
                    <a:p>
                      <a:r>
                        <a:rPr lang="fr-FR" dirty="0" smtClean="0"/>
                        <a:t>YIAN </a:t>
                      </a:r>
                      <a:r>
                        <a:rPr lang="fr-FR" dirty="0" err="1" smtClean="0"/>
                        <a:t>Gouvé</a:t>
                      </a:r>
                      <a:r>
                        <a:rPr lang="fr-FR" baseline="0" dirty="0" smtClean="0"/>
                        <a:t> Claver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mtClean="0"/>
                        <a:t>Contributeur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CSBIO</a:t>
                      </a:r>
                      <a:endParaRPr lang="fr-FR" dirty="0"/>
                    </a:p>
                  </a:txBody>
                  <a:tcPr/>
                </a:tc>
              </a:tr>
              <a:tr h="364180">
                <a:tc>
                  <a:txBody>
                    <a:bodyPr/>
                    <a:lstStyle/>
                    <a:p>
                      <a:r>
                        <a:rPr lang="fr-FR" dirty="0" smtClean="0"/>
                        <a:t>KPAN </a:t>
                      </a:r>
                      <a:r>
                        <a:rPr lang="fr-FR" dirty="0" err="1" smtClean="0"/>
                        <a:t>Wokapeu</a:t>
                      </a:r>
                      <a:r>
                        <a:rPr lang="fr-FR" dirty="0" smtClean="0"/>
                        <a:t> Blaise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mtClean="0"/>
                        <a:t>Contributeur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UFHB</a:t>
                      </a:r>
                      <a:endParaRPr lang="fr-FR" dirty="0"/>
                    </a:p>
                  </a:txBody>
                  <a:tcPr/>
                </a:tc>
              </a:tr>
              <a:tr h="459636">
                <a:tc>
                  <a:txBody>
                    <a:bodyPr/>
                    <a:lstStyle/>
                    <a:p>
                      <a:r>
                        <a:rPr lang="fr-FR" dirty="0" smtClean="0"/>
                        <a:t>KOUTOUAN</a:t>
                      </a:r>
                      <a:r>
                        <a:rPr lang="fr-FR" baseline="0" dirty="0" smtClean="0"/>
                        <a:t> Milène Nadège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Contributeur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UFHB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285720" y="0"/>
            <a:ext cx="8215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Liste des contributeurs du CHM ivoirien Année 2014</a:t>
            </a:r>
            <a:endParaRPr lang="fr-F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85720" y="214290"/>
            <a:ext cx="8643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MISE EN PLACE D’UNE CELLULE NATIONALE C.H.M 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285720" y="1265244"/>
            <a:ext cx="8858280" cy="5370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 smtClean="0"/>
              <a:t>	</a:t>
            </a:r>
            <a:r>
              <a:rPr lang="fr-FR" sz="2800" b="1" dirty="0" smtClean="0"/>
              <a:t>O</a:t>
            </a:r>
            <a:r>
              <a:rPr lang="fr-FR" sz="2400" b="1" dirty="0" smtClean="0"/>
              <a:t>bjet : Meilleure animation du site</a:t>
            </a:r>
            <a:endParaRPr lang="fr-FR" sz="2800" b="1" dirty="0" smtClean="0"/>
          </a:p>
          <a:p>
            <a:pPr>
              <a:buFontTx/>
              <a:buChar char="-"/>
            </a:pPr>
            <a:endParaRPr lang="fr-FR" sz="500" b="1" dirty="0" smtClean="0"/>
          </a:p>
          <a:p>
            <a:pPr lvl="1">
              <a:buClr>
                <a:srgbClr val="FF0000"/>
              </a:buClr>
              <a:buFont typeface="Wingdings" pitchFamily="2" charset="2"/>
              <a:buChar char="q"/>
            </a:pPr>
            <a:r>
              <a:rPr lang="fr-FR" sz="2400" dirty="0" smtClean="0"/>
              <a:t> Coordination des contributions;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q"/>
            </a:pPr>
            <a:r>
              <a:rPr lang="fr-FR" sz="2400" dirty="0" smtClean="0"/>
              <a:t> Participer aux activités du PF CBD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q"/>
            </a:pPr>
            <a:r>
              <a:rPr lang="fr-FR" sz="2400" dirty="0" smtClean="0"/>
              <a:t> Partage /Diffusion d’informations;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q"/>
            </a:pPr>
            <a:r>
              <a:rPr lang="fr-FR" sz="2400" dirty="0" smtClean="0"/>
              <a:t> Visites aux contributeurs/Coaching privé;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q"/>
            </a:pPr>
            <a:r>
              <a:rPr lang="fr-FR" sz="2400" dirty="0" smtClean="0"/>
              <a:t> Félicitations et Interpellations les contributeurs;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q"/>
            </a:pPr>
            <a:r>
              <a:rPr lang="fr-FR" sz="2400" dirty="0" smtClean="0"/>
              <a:t> Autres activités (Exposés, conférences débats, sorties   	d’études, sorties détentes);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q"/>
            </a:pPr>
            <a:r>
              <a:rPr lang="fr-FR" sz="2400" dirty="0" smtClean="0"/>
              <a:t> Soutien aux acteurs en cas d’évènements </a:t>
            </a:r>
          </a:p>
          <a:p>
            <a:pPr lvl="1">
              <a:buClr>
                <a:srgbClr val="FF0000"/>
              </a:buClr>
            </a:pPr>
            <a:r>
              <a:rPr lang="fr-FR" sz="2400" dirty="0"/>
              <a:t> </a:t>
            </a:r>
            <a:r>
              <a:rPr lang="fr-FR" sz="2400" dirty="0" smtClean="0"/>
              <a:t>    familiaux/professionnels;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q"/>
            </a:pPr>
            <a:r>
              <a:rPr lang="fr-FR" sz="2400" dirty="0" smtClean="0"/>
              <a:t> Faire la liaison avec les différents partenaires;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q"/>
            </a:pPr>
            <a:r>
              <a:rPr lang="fr-FR" sz="2400" dirty="0" smtClean="0"/>
              <a:t> Participer aux rencontres nationales et internationales;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q"/>
            </a:pPr>
            <a:r>
              <a:rPr lang="fr-FR" sz="2400" dirty="0" smtClean="0"/>
              <a:t> Mobiliser des ressources pour le CHM national</a:t>
            </a:r>
          </a:p>
          <a:p>
            <a:endParaRPr lang="fr-FR" dirty="0"/>
          </a:p>
        </p:txBody>
      </p:sp>
      <p:pic>
        <p:nvPicPr>
          <p:cNvPr id="6" name="Image 7" descr="SAM_0917.JPG"/>
          <p:cNvPicPr>
            <a:picLocks noChangeAspect="1" noChangeArrowheads="1"/>
          </p:cNvPicPr>
          <p:nvPr/>
        </p:nvPicPr>
        <p:blipFill>
          <a:blip r:embed="rId2" cstate="print"/>
          <a:srcRect t="17889"/>
          <a:stretch>
            <a:fillRect/>
          </a:stretch>
        </p:blipFill>
        <p:spPr bwMode="auto">
          <a:xfrm>
            <a:off x="6643703" y="1214422"/>
            <a:ext cx="2286016" cy="1737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931E57-7622-4F4D-9E7B-76BFD84D4A4F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917</TotalTime>
  <Words>741</Words>
  <Application>Microsoft Office PowerPoint</Application>
  <PresentationFormat>Affichage à l'écran (4:3)</PresentationFormat>
  <Paragraphs>292</Paragraphs>
  <Slides>23</Slides>
  <Notes>1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5" baseType="lpstr">
      <vt:lpstr>Thème Office</vt:lpstr>
      <vt:lpstr>PDF</vt:lpstr>
      <vt:lpstr>Diapositive 1</vt:lpstr>
      <vt:lpstr>PLAN DE L’EXPOSÉ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IMPACTS </vt:lpstr>
      <vt:lpstr>Diapositive 18</vt:lpstr>
      <vt:lpstr>Diapositive 19</vt:lpstr>
      <vt:lpstr>Diapositive 20</vt:lpstr>
      <vt:lpstr>Diapositive 21</vt:lpstr>
      <vt:lpstr>Diapositive 22</vt:lpstr>
      <vt:lpstr>Diapositive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TOSHIBA</dc:creator>
  <cp:lastModifiedBy>user</cp:lastModifiedBy>
  <cp:revision>89</cp:revision>
  <dcterms:created xsi:type="dcterms:W3CDTF">2014-05-04T10:28:17Z</dcterms:created>
  <dcterms:modified xsi:type="dcterms:W3CDTF">2014-05-06T15:38:13Z</dcterms:modified>
</cp:coreProperties>
</file>