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4" r:id="rId3"/>
    <p:sldId id="257" r:id="rId4"/>
    <p:sldId id="258" r:id="rId5"/>
    <p:sldId id="259" r:id="rId6"/>
    <p:sldId id="260" r:id="rId7"/>
    <p:sldId id="261" r:id="rId8"/>
    <p:sldId id="282" r:id="rId9"/>
    <p:sldId id="262" r:id="rId10"/>
    <p:sldId id="263" r:id="rId11"/>
    <p:sldId id="264" r:id="rId12"/>
    <p:sldId id="268" r:id="rId13"/>
    <p:sldId id="283" r:id="rId14"/>
    <p:sldId id="269" r:id="rId15"/>
    <p:sldId id="270" r:id="rId16"/>
    <p:sldId id="271" r:id="rId17"/>
    <p:sldId id="273" r:id="rId18"/>
    <p:sldId id="272" r:id="rId19"/>
    <p:sldId id="274" r:id="rId20"/>
    <p:sldId id="275" r:id="rId21"/>
    <p:sldId id="276" r:id="rId22"/>
    <p:sldId id="280" r:id="rId23"/>
    <p:sldId id="277" r:id="rId24"/>
    <p:sldId id="278" r:id="rId25"/>
    <p:sldId id="279" r:id="rId26"/>
    <p:sldId id="267" r:id="rId27"/>
    <p:sldId id="281" r:id="rId2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smtClean="0"/>
              <a:t>Cliquez pour modifier le style du titre</a:t>
            </a:r>
            <a:endParaRPr kumimoji="0" lang="en-US"/>
          </a:p>
        </p:txBody>
      </p:sp>
      <p:sp>
        <p:nvSpPr>
          <p:cNvPr id="28" name="Espace réservé de la date 27"/>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17" name="Espace réservé du pied de page 16"/>
          <p:cNvSpPr>
            <a:spLocks noGrp="1"/>
          </p:cNvSpPr>
          <p:nvPr>
            <p:ph type="ftr" sz="quarter" idx="11"/>
          </p:nvPr>
        </p:nvSpPr>
        <p:spPr/>
        <p:txBody>
          <a:bodyPr/>
          <a:lstStyle/>
          <a:p>
            <a:endParaRPr lang="fr-FR"/>
          </a:p>
        </p:txBody>
      </p:sp>
      <p:sp>
        <p:nvSpPr>
          <p:cNvPr id="29" name="Espace réservé du numéro de diapositive 28"/>
          <p:cNvSpPr>
            <a:spLocks noGrp="1"/>
          </p:cNvSpPr>
          <p:nvPr>
            <p:ph type="sldNum" sz="quarter" idx="12"/>
          </p:nvPr>
        </p:nvSpPr>
        <p:spPr/>
        <p:txBody>
          <a:bodyPr/>
          <a:lstStyle/>
          <a:p>
            <a:fld id="{12667BE1-D7D3-408D-9328-41EC266B34D5}" type="slidenum">
              <a:rPr lang="fr-FR" smtClean="0"/>
              <a:pPr/>
              <a:t>‹N°›</a:t>
            </a:fld>
            <a:endParaRPr lang="fr-FR"/>
          </a:p>
        </p:txBody>
      </p:sp>
      <p:sp>
        <p:nvSpPr>
          <p:cNvPr id="9" name="Sous-titr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3">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a:xfrm>
            <a:off x="7924800" y="6416675"/>
            <a:ext cx="762000" cy="365125"/>
          </a:xfrm>
        </p:spPr>
        <p:txBody>
          <a:bodyPr/>
          <a:lstStyle/>
          <a:p>
            <a:fld id="{12667BE1-D7D3-408D-9328-41EC266B34D5}"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fr-FR" smtClean="0">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D2639E5F-5787-4893-A169-3FDC04E70F9F}" type="datetimeFigureOut">
              <a:rPr lang="fr-FR" smtClean="0"/>
              <a:pPr/>
              <a:t>06/05/2014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2639E5F-5787-4893-A169-3FDC04E70F9F}" type="datetimeFigureOut">
              <a:rPr lang="fr-FR" smtClean="0"/>
              <a:pPr/>
              <a:t>06/05/2014</a:t>
            </a:fld>
            <a:endParaRPr lang="fr-FR"/>
          </a:p>
        </p:txBody>
      </p:sp>
      <p:sp>
        <p:nvSpPr>
          <p:cNvPr id="3" name="Espace réservé du pied de page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fr-FR"/>
          </a:p>
        </p:txBody>
      </p:sp>
      <p:sp>
        <p:nvSpPr>
          <p:cNvPr id="23" name="Espace réservé du numéro de diapositive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2667BE1-D7D3-408D-9328-41EC266B34D5}" type="slidenum">
              <a:rPr lang="fr-FR" smtClean="0"/>
              <a:pPr/>
              <a:t>‹N°›</a:t>
            </a:fld>
            <a:endParaRPr lang="fr-F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428728" y="2428869"/>
            <a:ext cx="6286544" cy="2000263"/>
          </a:xfrm>
        </p:spPr>
        <p:txBody>
          <a:bodyPr>
            <a:normAutofit fontScale="90000"/>
          </a:bodyPr>
          <a:lstStyle/>
          <a:p>
            <a:r>
              <a:rPr lang="fr-FR" b="1" dirty="0" smtClean="0"/>
              <a:t/>
            </a:r>
            <a:br>
              <a:rPr lang="fr-FR" b="1" dirty="0" smtClean="0"/>
            </a:br>
            <a:r>
              <a:rPr lang="fr-FR" b="1" dirty="0" smtClean="0"/>
              <a:t>SITUATION DU CHM DU BURKINA FASO</a:t>
            </a:r>
            <a:r>
              <a:rPr lang="fr-FR" dirty="0" smtClean="0"/>
              <a:t/>
            </a:r>
            <a:br>
              <a:rPr lang="fr-FR" dirty="0" smtClean="0"/>
            </a:br>
            <a:endParaRPr lang="fr-FR" dirty="0"/>
          </a:p>
        </p:txBody>
      </p:sp>
      <p:sp>
        <p:nvSpPr>
          <p:cNvPr id="4" name="ZoneTexte 3"/>
          <p:cNvSpPr txBox="1"/>
          <p:nvPr/>
        </p:nvSpPr>
        <p:spPr>
          <a:xfrm>
            <a:off x="2357422" y="4059800"/>
            <a:ext cx="4429156" cy="369332"/>
          </a:xfrm>
          <a:prstGeom prst="rect">
            <a:avLst/>
          </a:prstGeom>
          <a:noFill/>
        </p:spPr>
        <p:txBody>
          <a:bodyPr wrap="square" rtlCol="0">
            <a:spAutoFit/>
          </a:bodyPr>
          <a:lstStyle/>
          <a:p>
            <a:pPr algn="ctr"/>
            <a:r>
              <a:rPr lang="fr-FR" dirty="0" smtClean="0"/>
              <a:t>Buea, Cameroun 5 au 9 mai 2014</a:t>
            </a:r>
            <a:endParaRPr lang="fr-FR" dirty="0"/>
          </a:p>
        </p:txBody>
      </p:sp>
      <p:pic>
        <p:nvPicPr>
          <p:cNvPr id="5" name="Image 4"/>
          <p:cNvPicPr/>
          <p:nvPr/>
        </p:nvPicPr>
        <p:blipFill>
          <a:blip r:embed="rId2"/>
          <a:srcRect/>
          <a:stretch>
            <a:fillRect/>
          </a:stretch>
        </p:blipFill>
        <p:spPr bwMode="auto">
          <a:xfrm>
            <a:off x="7572396" y="285728"/>
            <a:ext cx="1428760" cy="1428760"/>
          </a:xfrm>
          <a:prstGeom prst="rect">
            <a:avLst/>
          </a:prstGeom>
          <a:noFill/>
          <a:ln w="9525">
            <a:noFill/>
            <a:miter lim="800000"/>
            <a:headEnd/>
            <a:tailEnd/>
          </a:ln>
        </p:spPr>
      </p:pic>
      <p:pic>
        <p:nvPicPr>
          <p:cNvPr id="1026" name="Picture 2"/>
          <p:cNvPicPr>
            <a:picLocks noChangeAspect="1" noChangeArrowheads="1"/>
          </p:cNvPicPr>
          <p:nvPr/>
        </p:nvPicPr>
        <p:blipFill>
          <a:blip r:embed="rId3"/>
          <a:srcRect/>
          <a:stretch>
            <a:fillRect/>
          </a:stretch>
        </p:blipFill>
        <p:spPr bwMode="auto">
          <a:xfrm>
            <a:off x="71438" y="214290"/>
            <a:ext cx="1643042" cy="1500198"/>
          </a:xfrm>
          <a:prstGeom prst="rect">
            <a:avLst/>
          </a:prstGeom>
          <a:noFill/>
          <a:ln w="9525">
            <a:noFill/>
            <a:miter lim="800000"/>
            <a:headEnd/>
            <a:tailEnd/>
          </a:ln>
        </p:spPr>
      </p:pic>
      <p:sp>
        <p:nvSpPr>
          <p:cNvPr id="7" name="ZoneTexte 6"/>
          <p:cNvSpPr txBox="1"/>
          <p:nvPr/>
        </p:nvSpPr>
        <p:spPr>
          <a:xfrm>
            <a:off x="4071934" y="6191928"/>
            <a:ext cx="4572032" cy="523220"/>
          </a:xfrm>
          <a:prstGeom prst="rect">
            <a:avLst/>
          </a:prstGeom>
          <a:noFill/>
        </p:spPr>
        <p:txBody>
          <a:bodyPr wrap="square" rtlCol="0">
            <a:spAutoFit/>
          </a:bodyPr>
          <a:lstStyle/>
          <a:p>
            <a:r>
              <a:rPr lang="fr-FR" sz="2800" b="1" dirty="0" smtClean="0">
                <a:solidFill>
                  <a:srgbClr val="00B050"/>
                </a:solidFill>
                <a:effectLst>
                  <a:outerShdw blurRad="38100" dist="38100" dir="2700000" algn="tl">
                    <a:srgbClr val="000000">
                      <a:alpha val="43137"/>
                    </a:srgbClr>
                  </a:outerShdw>
                </a:effectLst>
              </a:rPr>
              <a:t>Par Robert M. LOUARI</a:t>
            </a:r>
            <a:endParaRPr lang="fr-FR" sz="2800" b="1" dirty="0">
              <a:solidFill>
                <a:srgbClr val="00B050"/>
              </a:solidFill>
              <a:effectLst>
                <a:outerShdw blurRad="38100" dist="38100" dir="2700000" algn="tl">
                  <a:srgbClr val="000000">
                    <a:alpha val="43137"/>
                  </a:srgbClr>
                </a:outerShdw>
              </a:effectLst>
            </a:endParaRPr>
          </a:p>
        </p:txBody>
      </p:sp>
      <p:pic>
        <p:nvPicPr>
          <p:cNvPr id="6" name="Picture 2" descr="C:\Users\HP\Videos\burkina-faso.gif"/>
          <p:cNvPicPr>
            <a:picLocks noChangeAspect="1" noChangeArrowheads="1" noCrop="1"/>
          </p:cNvPicPr>
          <p:nvPr/>
        </p:nvPicPr>
        <p:blipFill>
          <a:blip r:embed="rId4"/>
          <a:srcRect/>
          <a:stretch>
            <a:fillRect/>
          </a:stretch>
        </p:blipFill>
        <p:spPr bwMode="auto">
          <a:xfrm>
            <a:off x="2571736" y="142852"/>
            <a:ext cx="3571900" cy="1571636"/>
          </a:xfrm>
          <a:prstGeom prst="rect">
            <a:avLst/>
          </a:prstGeom>
          <a:noFill/>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Des réseaux de gestion d’informations ont été créés</a:t>
            </a:r>
            <a:endParaRPr lang="fr-FR" dirty="0"/>
          </a:p>
        </p:txBody>
      </p:sp>
      <p:sp>
        <p:nvSpPr>
          <p:cNvPr id="3" name="Espace réservé du contenu 2"/>
          <p:cNvSpPr>
            <a:spLocks noGrp="1"/>
          </p:cNvSpPr>
          <p:nvPr>
            <p:ph idx="1"/>
          </p:nvPr>
        </p:nvSpPr>
        <p:spPr>
          <a:xfrm>
            <a:off x="285720" y="1743076"/>
            <a:ext cx="8401080" cy="1257296"/>
          </a:xfrm>
        </p:spPr>
        <p:txBody>
          <a:bodyPr>
            <a:normAutofit fontScale="92500"/>
          </a:bodyPr>
          <a:lstStyle/>
          <a:p>
            <a:pPr>
              <a:buFont typeface="Wingdings" pitchFamily="2" charset="2"/>
              <a:buChar char="Ø"/>
            </a:pPr>
            <a:r>
              <a:rPr lang="fr-FR" sz="3200" dirty="0" smtClean="0"/>
              <a:t>le réseau d'information et de documentation environnementale (</a:t>
            </a:r>
            <a:r>
              <a:rPr lang="fr-FR" sz="3200" b="1" dirty="0" smtClean="0"/>
              <a:t>RIDEB</a:t>
            </a:r>
            <a:r>
              <a:rPr lang="fr-FR" sz="3200" dirty="0" smtClean="0"/>
              <a:t>) créé 2006</a:t>
            </a:r>
          </a:p>
          <a:p>
            <a:pPr lvl="0">
              <a:buNone/>
            </a:pPr>
            <a:endParaRPr lang="fr-FR" dirty="0" smtClean="0"/>
          </a:p>
          <a:p>
            <a:pPr>
              <a:buNone/>
            </a:pPr>
            <a:endParaRPr lang="fr-FR" dirty="0"/>
          </a:p>
        </p:txBody>
      </p:sp>
      <p:sp>
        <p:nvSpPr>
          <p:cNvPr id="4" name="ZoneTexte 3"/>
          <p:cNvSpPr txBox="1"/>
          <p:nvPr/>
        </p:nvSpPr>
        <p:spPr>
          <a:xfrm>
            <a:off x="500034" y="3145224"/>
            <a:ext cx="8001056" cy="1569660"/>
          </a:xfrm>
          <a:prstGeom prst="rect">
            <a:avLst/>
          </a:prstGeom>
          <a:noFill/>
        </p:spPr>
        <p:txBody>
          <a:bodyPr wrap="square" rtlCol="0">
            <a:spAutoFit/>
          </a:bodyPr>
          <a:lstStyle/>
          <a:p>
            <a:pPr lvl="0">
              <a:buFont typeface="Wingdings" pitchFamily="2" charset="2"/>
              <a:buChar char="Ø"/>
            </a:pPr>
            <a:r>
              <a:rPr lang="fr-FR" sz="2400" dirty="0" smtClean="0"/>
              <a:t>Réseau du Programme National de Gestion de l’Information sur le Milieu (</a:t>
            </a:r>
            <a:r>
              <a:rPr lang="fr-FR" sz="2400" b="1" dirty="0" smtClean="0"/>
              <a:t>PNGIM</a:t>
            </a:r>
            <a:r>
              <a:rPr lang="fr-FR" sz="2400" dirty="0" smtClean="0"/>
              <a:t>) depuis 1993 avec des missions plus pointues</a:t>
            </a:r>
          </a:p>
          <a:p>
            <a:endParaRPr lang="fr-FR" sz="2400" dirty="0"/>
          </a:p>
        </p:txBody>
      </p:sp>
      <p:sp>
        <p:nvSpPr>
          <p:cNvPr id="5" name="ZoneTexte 4"/>
          <p:cNvSpPr txBox="1"/>
          <p:nvPr/>
        </p:nvSpPr>
        <p:spPr>
          <a:xfrm>
            <a:off x="428596" y="4786322"/>
            <a:ext cx="8143932" cy="1384995"/>
          </a:xfrm>
          <a:prstGeom prst="rect">
            <a:avLst/>
          </a:prstGeom>
          <a:noFill/>
        </p:spPr>
        <p:txBody>
          <a:bodyPr wrap="square" rtlCol="0">
            <a:spAutoFit/>
          </a:bodyPr>
          <a:lstStyle/>
          <a:p>
            <a:pPr lvl="0">
              <a:buFont typeface="Wingdings" pitchFamily="2" charset="2"/>
              <a:buChar char="Ø"/>
            </a:pPr>
            <a:r>
              <a:rPr lang="fr-FR" sz="2800" dirty="0" smtClean="0">
                <a:latin typeface="Bookman Old Style" pitchFamily="18" charset="0"/>
              </a:rPr>
              <a:t>L’institutionnalisation  de la rédaction du rapport  sur l’état de l’environnement au BF.</a:t>
            </a:r>
            <a:endParaRPr lang="fr-FR" sz="2800" dirty="0" smtClean="0"/>
          </a:p>
          <a:p>
            <a:endParaRPr lang="fr-FR" sz="28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build="p"/>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Dsc00021"/>
          <p:cNvPicPr>
            <a:picLocks noGrp="1"/>
          </p:cNvPicPr>
          <p:nvPr>
            <p:ph idx="1"/>
          </p:nvPr>
        </p:nvPicPr>
        <p:blipFill>
          <a:blip r:embed="rId2" cstate="print"/>
          <a:srcRect/>
          <a:stretch>
            <a:fillRect/>
          </a:stretch>
        </p:blipFill>
        <p:spPr bwMode="auto">
          <a:xfrm>
            <a:off x="857224" y="2571744"/>
            <a:ext cx="7429552" cy="4000504"/>
          </a:xfrm>
          <a:prstGeom prst="rect">
            <a:avLst/>
          </a:prstGeom>
          <a:noFill/>
        </p:spPr>
      </p:pic>
      <p:sp>
        <p:nvSpPr>
          <p:cNvPr id="5" name="ZoneTexte 4"/>
          <p:cNvSpPr txBox="1"/>
          <p:nvPr/>
        </p:nvSpPr>
        <p:spPr>
          <a:xfrm>
            <a:off x="285720" y="1500174"/>
            <a:ext cx="8501122" cy="954107"/>
          </a:xfrm>
          <a:prstGeom prst="rect">
            <a:avLst/>
          </a:prstGeom>
          <a:noFill/>
        </p:spPr>
        <p:txBody>
          <a:bodyPr wrap="square" rtlCol="0">
            <a:spAutoFit/>
          </a:bodyPr>
          <a:lstStyle/>
          <a:p>
            <a:r>
              <a:rPr lang="fr-FR" sz="2800" dirty="0" smtClean="0">
                <a:latin typeface="Bookman Old Style" pitchFamily="18" charset="0"/>
              </a:rPr>
              <a:t>    Activités de renforcement  des Capacités </a:t>
            </a:r>
            <a:br>
              <a:rPr lang="fr-FR" sz="2800" dirty="0" smtClean="0">
                <a:latin typeface="Bookman Old Style" pitchFamily="18" charset="0"/>
              </a:rPr>
            </a:br>
            <a:r>
              <a:rPr lang="fr-FR" sz="2800" dirty="0" smtClean="0">
                <a:latin typeface="Bookman Old Style" pitchFamily="18" charset="0"/>
              </a:rPr>
              <a:t>(formation CHM à Ouagadougou depuis 2006)</a:t>
            </a:r>
            <a:endParaRPr lang="fr-FR" sz="2800" dirty="0"/>
          </a:p>
        </p:txBody>
      </p:sp>
      <p:sp>
        <p:nvSpPr>
          <p:cNvPr id="8" name="Titre 1"/>
          <p:cNvSpPr>
            <a:spLocks noGrp="1"/>
          </p:cNvSpPr>
          <p:nvPr/>
        </p:nvSpPr>
        <p:spPr>
          <a:xfrm>
            <a:off x="428564" y="214290"/>
            <a:ext cx="7858212" cy="1143008"/>
          </a:xfrm>
          <a:prstGeom prst="rect">
            <a:avLst/>
          </a:prstGeom>
        </p:spPr>
        <p:txBody>
          <a:bodyPr vert="horz" anchor="ctr">
            <a:no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lvl="0" algn="l"/>
            <a:r>
              <a:rPr lang="fr-FR" sz="2800" dirty="0" smtClean="0">
                <a:latin typeface="Bookman Old Style" pitchFamily="18" charset="0"/>
              </a:rPr>
              <a:t>-  </a:t>
            </a:r>
          </a:p>
          <a:p>
            <a:pPr lvl="0" algn="l"/>
            <a:endParaRPr lang="fr-FR" sz="2800" dirty="0" smtClean="0">
              <a:latin typeface="Bookman Old Style" pitchFamily="18" charset="0"/>
            </a:endParaRPr>
          </a:p>
          <a:p>
            <a:pPr lvl="0" algn="l"/>
            <a:endParaRPr lang="fr-FR" sz="2800" dirty="0" smtClean="0">
              <a:latin typeface="Bookman Old Style" pitchFamily="18" charset="0"/>
            </a:endParaRPr>
          </a:p>
          <a:p>
            <a:pPr lvl="0" algn="l"/>
            <a:r>
              <a:rPr lang="fr-FR" sz="2800" dirty="0" smtClean="0">
                <a:latin typeface="Bookman Old Style" pitchFamily="18" charset="0"/>
              </a:rPr>
              <a:t>Lancement d’un site web national </a:t>
            </a:r>
            <a:br>
              <a:rPr lang="fr-FR" sz="2800" dirty="0" smtClean="0">
                <a:latin typeface="Bookman Old Style" pitchFamily="18" charset="0"/>
              </a:rPr>
            </a:br>
            <a:r>
              <a:rPr lang="fr-FR" sz="2800" dirty="0" smtClean="0">
                <a:latin typeface="Bookman Old Style" pitchFamily="18" charset="0"/>
              </a:rPr>
              <a:t>              (WWW.SPCONEDD.BF)</a:t>
            </a:r>
            <a:br>
              <a:rPr lang="fr-FR" sz="2800" dirty="0" smtClean="0">
                <a:latin typeface="Bookman Old Style" pitchFamily="18" charset="0"/>
              </a:rPr>
            </a:br>
            <a:r>
              <a:rPr lang="fr-FR" sz="2800" dirty="0" smtClean="0">
                <a:latin typeface="Bookman Old Style" pitchFamily="18" charset="0"/>
              </a:rPr>
              <a:t/>
            </a:r>
            <a:br>
              <a:rPr lang="fr-FR" sz="2800" dirty="0" smtClean="0">
                <a:latin typeface="Bookman Old Style" pitchFamily="18" charset="0"/>
              </a:rPr>
            </a:br>
            <a:r>
              <a:rPr lang="fr-FR" sz="2800" dirty="0" smtClean="0">
                <a:latin typeface="Bookman Old Style" pitchFamily="18" charset="0"/>
              </a:rPr>
              <a:t> </a:t>
            </a:r>
            <a:r>
              <a:rPr lang="fr-FR" sz="2800" dirty="0" smtClean="0"/>
              <a:t/>
            </a:r>
            <a:br>
              <a:rPr lang="fr-FR" sz="2800" dirty="0" smtClean="0"/>
            </a:br>
            <a:endParaRPr lang="fr-FR" sz="2800"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anim calcmode="lin" valueType="num">
                                      <p:cBhvr additive="base">
                                        <p:cTn id="11"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928810"/>
            <a:ext cx="8229600" cy="1071562"/>
          </a:xfrm>
        </p:spPr>
        <p:txBody>
          <a:bodyPr>
            <a:noAutofit/>
          </a:bodyPr>
          <a:lstStyle/>
          <a:p>
            <a:r>
              <a:rPr lang="en-US" sz="4000" dirty="0" smtClean="0"/>
              <a:t>&amp; </a:t>
            </a:r>
            <a:br>
              <a:rPr lang="en-US" sz="4000" dirty="0" smtClean="0"/>
            </a:br>
            <a:r>
              <a:rPr lang="fr-FR" sz="4000" dirty="0" smtClean="0"/>
              <a:t>Relance activités CHM</a:t>
            </a:r>
            <a:endParaRPr lang="fr-FR" sz="4000" dirty="0"/>
          </a:p>
        </p:txBody>
      </p:sp>
      <p:sp>
        <p:nvSpPr>
          <p:cNvPr id="4" name="ZoneTexte 3"/>
          <p:cNvSpPr txBox="1"/>
          <p:nvPr/>
        </p:nvSpPr>
        <p:spPr>
          <a:xfrm>
            <a:off x="357159" y="3359538"/>
            <a:ext cx="8572560" cy="2062103"/>
          </a:xfrm>
          <a:prstGeom prst="rect">
            <a:avLst/>
          </a:prstGeom>
          <a:noFill/>
        </p:spPr>
        <p:txBody>
          <a:bodyPr wrap="square" rtlCol="0">
            <a:spAutoFit/>
          </a:bodyPr>
          <a:lstStyle/>
          <a:p>
            <a:r>
              <a:rPr lang="fr-FR" sz="3200" dirty="0" smtClean="0"/>
              <a:t>Il a fallu attendre le nouvel accord-cadre 2014-2019 pour relancer le CHM du Burkina avec  déjà quelques acquis engrangés :</a:t>
            </a:r>
          </a:p>
          <a:p>
            <a:endParaRPr lang="fr-FR" sz="3200" dirty="0">
              <a:solidFill>
                <a:srgbClr val="FF0000"/>
              </a:solidFill>
            </a:endParaRPr>
          </a:p>
        </p:txBody>
      </p:sp>
      <p:sp>
        <p:nvSpPr>
          <p:cNvPr id="7" name="ZoneTexte 6"/>
          <p:cNvSpPr txBox="1"/>
          <p:nvPr/>
        </p:nvSpPr>
        <p:spPr>
          <a:xfrm>
            <a:off x="1571604" y="357166"/>
            <a:ext cx="5357850" cy="1107996"/>
          </a:xfrm>
          <a:prstGeom prst="rect">
            <a:avLst/>
          </a:prstGeom>
          <a:noFill/>
        </p:spPr>
        <p:txBody>
          <a:bodyPr wrap="square" rtlCol="0">
            <a:spAutoFit/>
          </a:bodyPr>
          <a:lstStyle/>
          <a:p>
            <a:pPr algn="ctr"/>
            <a:r>
              <a:rPr lang="fr-FR" sz="6600" b="1"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Pause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285720" y="1214422"/>
            <a:ext cx="8429684" cy="1077218"/>
          </a:xfrm>
          <a:prstGeom prst="rect">
            <a:avLst/>
          </a:prstGeom>
          <a:noFill/>
        </p:spPr>
        <p:txBody>
          <a:bodyPr wrap="square" rtlCol="0">
            <a:spAutoFit/>
          </a:bodyPr>
          <a:lstStyle/>
          <a:p>
            <a:r>
              <a:rPr lang="fr-FR" sz="3200" dirty="0" smtClean="0"/>
              <a:t>Relance du site web du CHM du Burkina:</a:t>
            </a:r>
          </a:p>
          <a:p>
            <a:pPr algn="ctr"/>
            <a:r>
              <a:rPr lang="fr-FR" sz="3200" dirty="0" smtClean="0">
                <a:solidFill>
                  <a:srgbClr val="FF0000"/>
                </a:solidFill>
              </a:rPr>
              <a:t>bf.chm-cbd.net</a:t>
            </a:r>
            <a:endParaRPr lang="fr-FR" sz="3200" dirty="0">
              <a:solidFill>
                <a:srgbClr val="FF0000"/>
              </a:solidFill>
            </a:endParaRPr>
          </a:p>
        </p:txBody>
      </p:sp>
      <p:sp>
        <p:nvSpPr>
          <p:cNvPr id="8" name="ZoneTexte 7"/>
          <p:cNvSpPr txBox="1"/>
          <p:nvPr/>
        </p:nvSpPr>
        <p:spPr>
          <a:xfrm>
            <a:off x="285720" y="3000372"/>
            <a:ext cx="8643998" cy="1077218"/>
          </a:xfrm>
          <a:prstGeom prst="rect">
            <a:avLst/>
          </a:prstGeom>
          <a:noFill/>
        </p:spPr>
        <p:txBody>
          <a:bodyPr wrap="square" rtlCol="0">
            <a:spAutoFit/>
          </a:bodyPr>
          <a:lstStyle/>
          <a:p>
            <a:pPr algn="ctr"/>
            <a:r>
              <a:rPr lang="fr-FR" sz="3200" dirty="0" smtClean="0"/>
              <a:t>Désignation du nouveau gestionnaire du site en décembre 2012</a:t>
            </a:r>
            <a:endParaRPr lang="fr-F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echange_marroc.jpg"/>
          <p:cNvPicPr>
            <a:picLocks noGrp="1" noChangeAspect="1"/>
          </p:cNvPicPr>
          <p:nvPr>
            <p:ph sz="half" idx="1"/>
          </p:nvPr>
        </p:nvPicPr>
        <p:blipFill>
          <a:blip r:embed="rId2" cstate="print"/>
          <a:stretch>
            <a:fillRect/>
          </a:stretch>
        </p:blipFill>
        <p:spPr>
          <a:xfrm>
            <a:off x="142844" y="2000240"/>
            <a:ext cx="4352956" cy="3209141"/>
          </a:xfrm>
        </p:spPr>
      </p:pic>
      <p:pic>
        <p:nvPicPr>
          <p:cNvPr id="13" name="Espace réservé du contenu 12" descr="echanges_marroc.jpg"/>
          <p:cNvPicPr>
            <a:picLocks noGrp="1" noChangeAspect="1"/>
          </p:cNvPicPr>
          <p:nvPr>
            <p:ph sz="half" idx="2"/>
          </p:nvPr>
        </p:nvPicPr>
        <p:blipFill>
          <a:blip r:embed="rId3" cstate="print"/>
          <a:stretch>
            <a:fillRect/>
          </a:stretch>
        </p:blipFill>
        <p:spPr>
          <a:xfrm>
            <a:off x="4648200" y="2000240"/>
            <a:ext cx="4352956" cy="3209141"/>
          </a:xfrm>
        </p:spPr>
      </p:pic>
      <p:sp>
        <p:nvSpPr>
          <p:cNvPr id="6" name="ZoneTexte 5"/>
          <p:cNvSpPr txBox="1"/>
          <p:nvPr/>
        </p:nvSpPr>
        <p:spPr>
          <a:xfrm>
            <a:off x="243910" y="571480"/>
            <a:ext cx="8400056" cy="584775"/>
          </a:xfrm>
          <a:prstGeom prst="rect">
            <a:avLst/>
          </a:prstGeom>
          <a:noFill/>
        </p:spPr>
        <p:txBody>
          <a:bodyPr wrap="none" rtlCol="0">
            <a:spAutoFit/>
          </a:bodyPr>
          <a:lstStyle/>
          <a:p>
            <a:r>
              <a:rPr lang="fr-FR" sz="3200" dirty="0" smtClean="0"/>
              <a:t>Rencontre d’échange d’expériences au Maroc</a:t>
            </a:r>
            <a:endParaRPr lang="fr-F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formation_bruxelles.jpg"/>
          <p:cNvPicPr>
            <a:picLocks noGrp="1" noChangeAspect="1"/>
          </p:cNvPicPr>
          <p:nvPr>
            <p:ph sz="half" idx="1"/>
          </p:nvPr>
        </p:nvPicPr>
        <p:blipFill>
          <a:blip r:embed="rId2" cstate="print"/>
          <a:stretch>
            <a:fillRect/>
          </a:stretch>
        </p:blipFill>
        <p:spPr>
          <a:xfrm>
            <a:off x="214282" y="2348706"/>
            <a:ext cx="4281518" cy="3437748"/>
          </a:xfrm>
        </p:spPr>
      </p:pic>
      <p:pic>
        <p:nvPicPr>
          <p:cNvPr id="9" name="Espace réservé du contenu 8" descr="rencontre_bruxelles.jpg"/>
          <p:cNvPicPr>
            <a:picLocks noGrp="1" noChangeAspect="1"/>
          </p:cNvPicPr>
          <p:nvPr>
            <p:ph sz="half" idx="2"/>
          </p:nvPr>
        </p:nvPicPr>
        <p:blipFill>
          <a:blip r:embed="rId3" cstate="print"/>
          <a:stretch>
            <a:fillRect/>
          </a:stretch>
        </p:blipFill>
        <p:spPr>
          <a:xfrm>
            <a:off x="4648200" y="2348706"/>
            <a:ext cx="4352956" cy="3366310"/>
          </a:xfrm>
        </p:spPr>
      </p:pic>
      <p:sp>
        <p:nvSpPr>
          <p:cNvPr id="4" name="ZoneTexte 3"/>
          <p:cNvSpPr txBox="1"/>
          <p:nvPr/>
        </p:nvSpPr>
        <p:spPr>
          <a:xfrm>
            <a:off x="857224" y="500042"/>
            <a:ext cx="7205819" cy="1200329"/>
          </a:xfrm>
          <a:prstGeom prst="rect">
            <a:avLst/>
          </a:prstGeom>
          <a:noFill/>
        </p:spPr>
        <p:txBody>
          <a:bodyPr wrap="none" rtlCol="0">
            <a:spAutoFit/>
          </a:bodyPr>
          <a:lstStyle/>
          <a:p>
            <a:r>
              <a:rPr lang="fr-FR" sz="3600" dirty="0" smtClean="0"/>
              <a:t>Formation des gestionnaires  PTK </a:t>
            </a:r>
          </a:p>
          <a:p>
            <a:pPr algn="ctr"/>
            <a:r>
              <a:rPr lang="fr-FR" sz="3600" dirty="0" smtClean="0"/>
              <a:t>à Bruxelles</a:t>
            </a:r>
            <a:endParaRPr lang="fr-F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formation_ci.jpg"/>
          <p:cNvPicPr>
            <a:picLocks noGrp="1" noChangeAspect="1"/>
          </p:cNvPicPr>
          <p:nvPr>
            <p:ph sz="half" idx="1"/>
          </p:nvPr>
        </p:nvPicPr>
        <p:blipFill>
          <a:blip r:embed="rId2" cstate="print"/>
          <a:stretch>
            <a:fillRect/>
          </a:stretch>
        </p:blipFill>
        <p:spPr>
          <a:xfrm>
            <a:off x="214282" y="1928802"/>
            <a:ext cx="4281518" cy="3448854"/>
          </a:xfrm>
        </p:spPr>
      </p:pic>
      <p:pic>
        <p:nvPicPr>
          <p:cNvPr id="9" name="Espace réservé du contenu 8" descr="contributeurs_ci.jpg"/>
          <p:cNvPicPr>
            <a:picLocks noGrp="1" noChangeAspect="1"/>
          </p:cNvPicPr>
          <p:nvPr>
            <p:ph sz="half" idx="2"/>
          </p:nvPr>
        </p:nvPicPr>
        <p:blipFill>
          <a:blip r:embed="rId3" cstate="print"/>
          <a:stretch>
            <a:fillRect/>
          </a:stretch>
        </p:blipFill>
        <p:spPr>
          <a:xfrm>
            <a:off x="4648200" y="1928802"/>
            <a:ext cx="4352956" cy="3448854"/>
          </a:xfrm>
        </p:spPr>
      </p:pic>
      <p:sp>
        <p:nvSpPr>
          <p:cNvPr id="4" name="ZoneTexte 3"/>
          <p:cNvSpPr txBox="1"/>
          <p:nvPr/>
        </p:nvSpPr>
        <p:spPr>
          <a:xfrm>
            <a:off x="71406" y="571480"/>
            <a:ext cx="8929750" cy="584775"/>
          </a:xfrm>
          <a:prstGeom prst="rect">
            <a:avLst/>
          </a:prstGeom>
          <a:noFill/>
        </p:spPr>
        <p:txBody>
          <a:bodyPr wrap="square" rtlCol="0">
            <a:spAutoFit/>
          </a:bodyPr>
          <a:lstStyle/>
          <a:p>
            <a:r>
              <a:rPr lang="fr-FR" sz="3200" dirty="0" smtClean="0"/>
              <a:t>Participation  formation des contributeurs en C I</a:t>
            </a:r>
            <a:endParaRPr lang="fr-F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descr="format_ci.jpg"/>
          <p:cNvPicPr>
            <a:picLocks noGrp="1" noChangeAspect="1"/>
          </p:cNvPicPr>
          <p:nvPr>
            <p:ph sz="half" idx="1"/>
          </p:nvPr>
        </p:nvPicPr>
        <p:blipFill>
          <a:blip r:embed="rId2" cstate="print"/>
          <a:stretch>
            <a:fillRect/>
          </a:stretch>
        </p:blipFill>
        <p:spPr>
          <a:xfrm>
            <a:off x="214282" y="1600200"/>
            <a:ext cx="3959454" cy="4525963"/>
          </a:xfrm>
        </p:spPr>
      </p:pic>
      <p:pic>
        <p:nvPicPr>
          <p:cNvPr id="7" name="Espace réservé du contenu 6" descr="form_ci.jpg"/>
          <p:cNvPicPr>
            <a:picLocks noGrp="1" noChangeAspect="1"/>
          </p:cNvPicPr>
          <p:nvPr>
            <p:ph sz="half" idx="2"/>
          </p:nvPr>
        </p:nvPicPr>
        <p:blipFill>
          <a:blip r:embed="rId3" cstate="print"/>
          <a:stretch>
            <a:fillRect/>
          </a:stretch>
        </p:blipFill>
        <p:spPr>
          <a:xfrm>
            <a:off x="4357686" y="1600200"/>
            <a:ext cx="4007050" cy="4525963"/>
          </a:xfrm>
        </p:spPr>
      </p:pic>
      <p:sp>
        <p:nvSpPr>
          <p:cNvPr id="5" name="ZoneTexte 4"/>
          <p:cNvSpPr txBox="1"/>
          <p:nvPr/>
        </p:nvSpPr>
        <p:spPr>
          <a:xfrm>
            <a:off x="285720" y="571480"/>
            <a:ext cx="8706230" cy="523220"/>
          </a:xfrm>
          <a:prstGeom prst="rect">
            <a:avLst/>
          </a:prstGeom>
          <a:noFill/>
        </p:spPr>
        <p:txBody>
          <a:bodyPr wrap="none" rtlCol="0">
            <a:spAutoFit/>
          </a:bodyPr>
          <a:lstStyle/>
          <a:p>
            <a:r>
              <a:rPr lang="fr-FR" sz="2800" dirty="0" smtClean="0"/>
              <a:t>Participation à la formation des contributeurs en C I</a:t>
            </a:r>
            <a:endParaRPr lang="fr-F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espece1.jpg"/>
          <p:cNvPicPr>
            <a:picLocks noGrp="1" noChangeAspect="1"/>
          </p:cNvPicPr>
          <p:nvPr>
            <p:ph sz="half" idx="1"/>
          </p:nvPr>
        </p:nvPicPr>
        <p:blipFill>
          <a:blip r:embed="rId2" cstate="print"/>
          <a:stretch>
            <a:fillRect/>
          </a:stretch>
        </p:blipFill>
        <p:spPr>
          <a:xfrm>
            <a:off x="142844" y="2000241"/>
            <a:ext cx="4352956" cy="3377416"/>
          </a:xfrm>
        </p:spPr>
      </p:pic>
      <p:pic>
        <p:nvPicPr>
          <p:cNvPr id="9" name="Espace réservé du contenu 8" descr="espece2.jpg"/>
          <p:cNvPicPr>
            <a:picLocks noGrp="1" noChangeAspect="1"/>
          </p:cNvPicPr>
          <p:nvPr>
            <p:ph sz="half" idx="2"/>
          </p:nvPr>
        </p:nvPicPr>
        <p:blipFill>
          <a:blip r:embed="rId3" cstate="print"/>
          <a:stretch>
            <a:fillRect/>
          </a:stretch>
        </p:blipFill>
        <p:spPr>
          <a:xfrm>
            <a:off x="4648200" y="2000240"/>
            <a:ext cx="4281518" cy="3377417"/>
          </a:xfrm>
        </p:spPr>
      </p:pic>
      <p:sp>
        <p:nvSpPr>
          <p:cNvPr id="4" name="ZoneTexte 3"/>
          <p:cNvSpPr txBox="1"/>
          <p:nvPr/>
        </p:nvSpPr>
        <p:spPr>
          <a:xfrm>
            <a:off x="142845" y="285728"/>
            <a:ext cx="8929749" cy="954107"/>
          </a:xfrm>
          <a:prstGeom prst="rect">
            <a:avLst/>
          </a:prstGeom>
          <a:noFill/>
        </p:spPr>
        <p:txBody>
          <a:bodyPr wrap="square" rtlCol="0">
            <a:spAutoFit/>
          </a:bodyPr>
          <a:lstStyle/>
          <a:p>
            <a:pPr algn="ctr"/>
            <a:r>
              <a:rPr lang="fr-FR" sz="2800" dirty="0" smtClean="0"/>
              <a:t> Sortie –terrain pour capitalisation des taxons rares</a:t>
            </a:r>
          </a:p>
          <a:p>
            <a:pPr algn="ctr"/>
            <a:r>
              <a:rPr lang="fr-FR" sz="2800" dirty="0" smtClean="0"/>
              <a:t> très localisées dans la partie ouest du Burkina</a:t>
            </a:r>
            <a:endParaRPr lang="fr-F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espece3.jpg"/>
          <p:cNvPicPr>
            <a:picLocks noGrp="1" noChangeAspect="1"/>
          </p:cNvPicPr>
          <p:nvPr>
            <p:ph sz="half" idx="1"/>
          </p:nvPr>
        </p:nvPicPr>
        <p:blipFill>
          <a:blip r:embed="rId2" cstate="print"/>
          <a:stretch>
            <a:fillRect/>
          </a:stretch>
        </p:blipFill>
        <p:spPr>
          <a:xfrm>
            <a:off x="214282" y="2000241"/>
            <a:ext cx="4281518" cy="3377416"/>
          </a:xfrm>
        </p:spPr>
      </p:pic>
      <p:pic>
        <p:nvPicPr>
          <p:cNvPr id="6" name="Espace réservé du contenu 5" descr="espece4.jpg"/>
          <p:cNvPicPr>
            <a:picLocks noGrp="1" noChangeAspect="1"/>
          </p:cNvPicPr>
          <p:nvPr>
            <p:ph sz="half" idx="2"/>
          </p:nvPr>
        </p:nvPicPr>
        <p:blipFill>
          <a:blip r:embed="rId3" cstate="print"/>
          <a:stretch>
            <a:fillRect/>
          </a:stretch>
        </p:blipFill>
        <p:spPr>
          <a:xfrm>
            <a:off x="4648200" y="2000241"/>
            <a:ext cx="4281518" cy="3377416"/>
          </a:xfrm>
        </p:spPr>
      </p:pic>
      <p:sp>
        <p:nvSpPr>
          <p:cNvPr id="7" name="ZoneTexte 6"/>
          <p:cNvSpPr txBox="1"/>
          <p:nvPr/>
        </p:nvSpPr>
        <p:spPr>
          <a:xfrm>
            <a:off x="428596" y="642918"/>
            <a:ext cx="7856638" cy="584775"/>
          </a:xfrm>
          <a:prstGeom prst="rect">
            <a:avLst/>
          </a:prstGeom>
          <a:noFill/>
        </p:spPr>
        <p:txBody>
          <a:bodyPr wrap="none" rtlCol="0">
            <a:spAutoFit/>
          </a:bodyPr>
          <a:lstStyle/>
          <a:p>
            <a:r>
              <a:rPr lang="fr-FR" sz="3200" dirty="0" smtClean="0"/>
              <a:t>Espèces  localisées dans des forêts sacrées:</a:t>
            </a:r>
            <a:endParaRPr lang="fr-F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85720" y="2030450"/>
            <a:ext cx="8572560" cy="3970318"/>
          </a:xfrm>
          <a:prstGeom prst="rect">
            <a:avLst/>
          </a:prstGeom>
          <a:noFill/>
        </p:spPr>
        <p:txBody>
          <a:bodyPr wrap="square" rtlCol="0">
            <a:spAutoFit/>
          </a:bodyPr>
          <a:lstStyle/>
          <a:p>
            <a:r>
              <a:rPr lang="fr-FR" sz="2800" dirty="0" smtClean="0"/>
              <a:t>Le Burkina Faso est un pays sahélien sans débouché maritime. </a:t>
            </a:r>
            <a:r>
              <a:rPr lang="fr-FR" sz="2800" dirty="0" smtClean="0"/>
              <a:t>Il </a:t>
            </a:r>
            <a:r>
              <a:rPr lang="fr-FR" sz="2800" dirty="0" smtClean="0"/>
              <a:t>est fortement influencé par </a:t>
            </a:r>
            <a:r>
              <a:rPr lang="fr-FR" sz="2800" dirty="0" smtClean="0"/>
              <a:t>:</a:t>
            </a:r>
          </a:p>
          <a:p>
            <a:endParaRPr lang="fr-FR" sz="2800" dirty="0" smtClean="0"/>
          </a:p>
          <a:p>
            <a:pPr lvl="0">
              <a:buFont typeface="Wingdings" pitchFamily="2" charset="2"/>
              <a:buChar char="Ø"/>
            </a:pPr>
            <a:r>
              <a:rPr lang="fr-FR" sz="2800" dirty="0" smtClean="0"/>
              <a:t> la matérialisation de plusieurs zones agro-climatiques (au nombre de quatre</a:t>
            </a:r>
            <a:r>
              <a:rPr lang="fr-FR" sz="2800" dirty="0" smtClean="0"/>
              <a:t>)</a:t>
            </a:r>
          </a:p>
          <a:p>
            <a:pPr lvl="0"/>
            <a:endParaRPr lang="fr-FR" sz="2800" dirty="0" smtClean="0"/>
          </a:p>
          <a:p>
            <a:pPr lvl="0">
              <a:buFont typeface="Wingdings" pitchFamily="2" charset="2"/>
              <a:buChar char="Ø"/>
            </a:pPr>
            <a:r>
              <a:rPr lang="fr-FR" sz="2800" dirty="0" smtClean="0"/>
              <a:t>Une longue saison sèche et une courte saison de pluie dans l’année (4/12 mois).</a:t>
            </a:r>
          </a:p>
          <a:p>
            <a:endParaRPr lang="fr-FR" sz="2800" dirty="0"/>
          </a:p>
        </p:txBody>
      </p:sp>
      <p:sp>
        <p:nvSpPr>
          <p:cNvPr id="5" name="Titre 1"/>
          <p:cNvSpPr>
            <a:spLocks noGrp="1"/>
          </p:cNvSpPr>
          <p:nvPr>
            <p:ph type="title"/>
          </p:nvPr>
        </p:nvSpPr>
        <p:spPr>
          <a:xfrm>
            <a:off x="457200" y="274638"/>
            <a:ext cx="8229600" cy="1143000"/>
          </a:xfrm>
        </p:spPr>
        <p:txBody>
          <a:bodyPr>
            <a:normAutofit fontScale="90000"/>
          </a:bodyPr>
          <a:lstStyle/>
          <a:p>
            <a:r>
              <a:rPr lang="fr-FR" b="1" dirty="0" smtClean="0"/>
              <a:t/>
            </a:r>
            <a:br>
              <a:rPr lang="fr-FR" b="1" dirty="0" smtClean="0"/>
            </a:br>
            <a:r>
              <a:rPr lang="fr-FR" b="1" dirty="0" smtClean="0"/>
              <a:t>SITUATION </a:t>
            </a:r>
            <a:r>
              <a:rPr lang="fr-FR" b="1" dirty="0"/>
              <a:t>DU CHM DU BURKINA FASO</a:t>
            </a:r>
            <a:r>
              <a:rPr lang="fr-FR" dirty="0"/>
              <a:t/>
            </a:r>
            <a:br>
              <a:rPr lang="fr-FR" dirty="0"/>
            </a:b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espec5.jpg"/>
          <p:cNvPicPr>
            <a:picLocks noGrp="1" noChangeAspect="1"/>
          </p:cNvPicPr>
          <p:nvPr>
            <p:ph sz="half" idx="1"/>
          </p:nvPr>
        </p:nvPicPr>
        <p:blipFill>
          <a:blip r:embed="rId2" cstate="print"/>
          <a:stretch>
            <a:fillRect/>
          </a:stretch>
        </p:blipFill>
        <p:spPr>
          <a:xfrm>
            <a:off x="428596" y="1600200"/>
            <a:ext cx="3745140" cy="4525963"/>
          </a:xfrm>
        </p:spPr>
      </p:pic>
      <p:pic>
        <p:nvPicPr>
          <p:cNvPr id="6" name="Espace réservé du contenu 5" descr="espec6.jpg"/>
          <p:cNvPicPr>
            <a:picLocks noGrp="1" noChangeAspect="1"/>
          </p:cNvPicPr>
          <p:nvPr>
            <p:ph sz="half" idx="2"/>
          </p:nvPr>
        </p:nvPicPr>
        <p:blipFill>
          <a:blip r:embed="rId3" cstate="print"/>
          <a:stretch>
            <a:fillRect/>
          </a:stretch>
        </p:blipFill>
        <p:spPr>
          <a:xfrm>
            <a:off x="4500562" y="1600200"/>
            <a:ext cx="3864174" cy="4525963"/>
          </a:xfrm>
        </p:spPr>
      </p:pic>
      <p:sp>
        <p:nvSpPr>
          <p:cNvPr id="7" name="ZoneTexte 6"/>
          <p:cNvSpPr txBox="1"/>
          <p:nvPr/>
        </p:nvSpPr>
        <p:spPr>
          <a:xfrm>
            <a:off x="428596" y="642918"/>
            <a:ext cx="7989688" cy="584775"/>
          </a:xfrm>
          <a:prstGeom prst="rect">
            <a:avLst/>
          </a:prstGeom>
          <a:noFill/>
        </p:spPr>
        <p:txBody>
          <a:bodyPr wrap="none" rtlCol="0">
            <a:spAutoFit/>
          </a:bodyPr>
          <a:lstStyle/>
          <a:p>
            <a:r>
              <a:rPr lang="fr-FR" sz="3200" dirty="0" smtClean="0"/>
              <a:t>Espèces  localisées dans des forêts classées:</a:t>
            </a:r>
            <a:endParaRPr lang="fr-F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equipe.jpg"/>
          <p:cNvPicPr>
            <a:picLocks noGrp="1" noChangeAspect="1"/>
          </p:cNvPicPr>
          <p:nvPr>
            <p:ph sz="half" idx="1"/>
          </p:nvPr>
        </p:nvPicPr>
        <p:blipFill>
          <a:blip r:embed="rId2" cstate="print"/>
          <a:stretch>
            <a:fillRect/>
          </a:stretch>
        </p:blipFill>
        <p:spPr>
          <a:xfrm>
            <a:off x="779264" y="1600200"/>
            <a:ext cx="3394472" cy="4525963"/>
          </a:xfrm>
        </p:spPr>
      </p:pic>
      <p:pic>
        <p:nvPicPr>
          <p:cNvPr id="6" name="Espace réservé du contenu 5" descr="equipe2.jpg"/>
          <p:cNvPicPr>
            <a:picLocks noGrp="1" noChangeAspect="1"/>
          </p:cNvPicPr>
          <p:nvPr>
            <p:ph sz="half" idx="2"/>
          </p:nvPr>
        </p:nvPicPr>
        <p:blipFill>
          <a:blip r:embed="rId3" cstate="print"/>
          <a:stretch>
            <a:fillRect/>
          </a:stretch>
        </p:blipFill>
        <p:spPr>
          <a:xfrm>
            <a:off x="4286248" y="1928802"/>
            <a:ext cx="4643470" cy="3929089"/>
          </a:xfrm>
        </p:spPr>
      </p:pic>
      <p:sp>
        <p:nvSpPr>
          <p:cNvPr id="7" name="ZoneTexte 6"/>
          <p:cNvSpPr txBox="1"/>
          <p:nvPr/>
        </p:nvSpPr>
        <p:spPr>
          <a:xfrm>
            <a:off x="142844" y="785794"/>
            <a:ext cx="8810425" cy="584775"/>
          </a:xfrm>
          <a:prstGeom prst="rect">
            <a:avLst/>
          </a:prstGeom>
          <a:noFill/>
        </p:spPr>
        <p:txBody>
          <a:bodyPr wrap="none" rtlCol="0">
            <a:spAutoFit/>
          </a:bodyPr>
          <a:lstStyle/>
          <a:p>
            <a:r>
              <a:rPr lang="fr-FR" sz="3200" dirty="0" smtClean="0"/>
              <a:t>Quelques échantillons ont fait l’objet d’herbier: </a:t>
            </a:r>
            <a:endParaRPr lang="fr-F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graine2.jpg"/>
          <p:cNvPicPr>
            <a:picLocks noGrp="1" noChangeAspect="1"/>
          </p:cNvPicPr>
          <p:nvPr>
            <p:ph sz="half" idx="1"/>
          </p:nvPr>
        </p:nvPicPr>
        <p:blipFill>
          <a:blip r:embed="rId2" cstate="print"/>
          <a:stretch>
            <a:fillRect/>
          </a:stretch>
        </p:blipFill>
        <p:spPr>
          <a:xfrm>
            <a:off x="457200" y="2348707"/>
            <a:ext cx="4038600" cy="3028949"/>
          </a:xfrm>
        </p:spPr>
      </p:pic>
      <p:pic>
        <p:nvPicPr>
          <p:cNvPr id="6" name="Espace réservé du contenu 5" descr="graine1.jpg"/>
          <p:cNvPicPr>
            <a:picLocks noGrp="1" noChangeAspect="1"/>
          </p:cNvPicPr>
          <p:nvPr>
            <p:ph sz="half" idx="2"/>
          </p:nvPr>
        </p:nvPicPr>
        <p:blipFill>
          <a:blip r:embed="rId3" cstate="print"/>
          <a:stretch>
            <a:fillRect/>
          </a:stretch>
        </p:blipFill>
        <p:spPr>
          <a:xfrm>
            <a:off x="4648200" y="2348707"/>
            <a:ext cx="4038600" cy="3028949"/>
          </a:xfrm>
        </p:spPr>
      </p:pic>
      <p:sp>
        <p:nvSpPr>
          <p:cNvPr id="7" name="ZoneTexte 6"/>
          <p:cNvSpPr txBox="1"/>
          <p:nvPr/>
        </p:nvSpPr>
        <p:spPr>
          <a:xfrm>
            <a:off x="1034332" y="785794"/>
            <a:ext cx="6609502" cy="1077218"/>
          </a:xfrm>
          <a:prstGeom prst="rect">
            <a:avLst/>
          </a:prstGeom>
          <a:noFill/>
        </p:spPr>
        <p:txBody>
          <a:bodyPr wrap="none" rtlCol="0">
            <a:spAutoFit/>
          </a:bodyPr>
          <a:lstStyle/>
          <a:p>
            <a:r>
              <a:rPr lang="fr-FR" sz="3200" dirty="0" smtClean="0"/>
              <a:t>Quelques graines ont été prélevées </a:t>
            </a:r>
          </a:p>
          <a:p>
            <a:r>
              <a:rPr lang="fr-FR" sz="3200" dirty="0" smtClean="0"/>
              <a:t>           pour la reproduction </a:t>
            </a:r>
            <a:endParaRPr lang="fr-F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descr="site2.jpg"/>
          <p:cNvPicPr>
            <a:picLocks noGrp="1" noChangeAspect="1"/>
          </p:cNvPicPr>
          <p:nvPr>
            <p:ph sz="half" idx="1"/>
          </p:nvPr>
        </p:nvPicPr>
        <p:blipFill>
          <a:blip r:embed="rId2" cstate="print"/>
          <a:stretch>
            <a:fillRect/>
          </a:stretch>
        </p:blipFill>
        <p:spPr>
          <a:xfrm>
            <a:off x="142844" y="2000241"/>
            <a:ext cx="4352956" cy="3377416"/>
          </a:xfrm>
        </p:spPr>
      </p:pic>
      <p:pic>
        <p:nvPicPr>
          <p:cNvPr id="7" name="Espace réservé du contenu 6" descr="site5.jpg"/>
          <p:cNvPicPr>
            <a:picLocks noGrp="1" noChangeAspect="1"/>
          </p:cNvPicPr>
          <p:nvPr>
            <p:ph sz="half" idx="2"/>
          </p:nvPr>
        </p:nvPicPr>
        <p:blipFill>
          <a:blip r:embed="rId3" cstate="print"/>
          <a:stretch>
            <a:fillRect/>
          </a:stretch>
        </p:blipFill>
        <p:spPr>
          <a:xfrm>
            <a:off x="4648200" y="2000240"/>
            <a:ext cx="4352956" cy="3377417"/>
          </a:xfrm>
        </p:spPr>
      </p:pic>
      <p:sp>
        <p:nvSpPr>
          <p:cNvPr id="5" name="ZoneTexte 4"/>
          <p:cNvSpPr txBox="1"/>
          <p:nvPr/>
        </p:nvSpPr>
        <p:spPr>
          <a:xfrm>
            <a:off x="327266" y="500042"/>
            <a:ext cx="8316700" cy="1077218"/>
          </a:xfrm>
          <a:prstGeom prst="rect">
            <a:avLst/>
          </a:prstGeom>
          <a:noFill/>
        </p:spPr>
        <p:txBody>
          <a:bodyPr wrap="none" rtlCol="0">
            <a:spAutoFit/>
          </a:bodyPr>
          <a:lstStyle/>
          <a:p>
            <a:pPr algn="ctr"/>
            <a:r>
              <a:rPr lang="fr-FR" sz="3200" dirty="0" smtClean="0"/>
              <a:t>Cela a engendré l’opportunité et la nécessité </a:t>
            </a:r>
          </a:p>
          <a:p>
            <a:pPr algn="ctr"/>
            <a:r>
              <a:rPr lang="fr-FR" sz="3200" b="1" dirty="0" smtClean="0">
                <a:effectLst>
                  <a:outerShdw blurRad="38100" dist="38100" dir="2700000" algn="tl">
                    <a:srgbClr val="000000">
                      <a:alpha val="43137"/>
                    </a:srgbClr>
                  </a:outerShdw>
                </a:effectLst>
              </a:rPr>
              <a:t>d’un appel à projet </a:t>
            </a:r>
            <a:endParaRPr lang="fr-FR" sz="32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DSC00386.jpg"/>
          <p:cNvPicPr>
            <a:picLocks noGrp="1" noChangeAspect="1"/>
          </p:cNvPicPr>
          <p:nvPr>
            <p:ph sz="half" idx="1"/>
          </p:nvPr>
        </p:nvPicPr>
        <p:blipFill>
          <a:blip r:embed="rId2" cstate="print"/>
          <a:stretch>
            <a:fillRect/>
          </a:stretch>
        </p:blipFill>
        <p:spPr>
          <a:xfrm>
            <a:off x="457200" y="2348707"/>
            <a:ext cx="4038600" cy="3028949"/>
          </a:xfrm>
        </p:spPr>
      </p:pic>
      <p:pic>
        <p:nvPicPr>
          <p:cNvPr id="6" name="Espace réservé du contenu 5" descr="espece7.jpg"/>
          <p:cNvPicPr>
            <a:picLocks noGrp="1" noChangeAspect="1"/>
          </p:cNvPicPr>
          <p:nvPr>
            <p:ph sz="half" idx="2"/>
          </p:nvPr>
        </p:nvPicPr>
        <p:blipFill>
          <a:blip r:embed="rId3" cstate="print"/>
          <a:stretch>
            <a:fillRect/>
          </a:stretch>
        </p:blipFill>
        <p:spPr>
          <a:xfrm>
            <a:off x="4970264" y="1600200"/>
            <a:ext cx="3394472" cy="4525963"/>
          </a:xfrm>
        </p:spPr>
      </p:pic>
      <p:sp>
        <p:nvSpPr>
          <p:cNvPr id="7" name="ZoneTexte 6"/>
          <p:cNvSpPr txBox="1"/>
          <p:nvPr/>
        </p:nvSpPr>
        <p:spPr>
          <a:xfrm>
            <a:off x="561863" y="785794"/>
            <a:ext cx="7367723" cy="584775"/>
          </a:xfrm>
          <a:prstGeom prst="rect">
            <a:avLst/>
          </a:prstGeom>
          <a:noFill/>
        </p:spPr>
        <p:txBody>
          <a:bodyPr wrap="none" rtlCol="0">
            <a:spAutoFit/>
          </a:bodyPr>
          <a:lstStyle/>
          <a:p>
            <a:r>
              <a:rPr lang="fr-FR" sz="3200" dirty="0" smtClean="0"/>
              <a:t>Echantillons de l’habitat du bois sacré : </a:t>
            </a:r>
            <a:endParaRPr lang="fr-F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site1.jpg"/>
          <p:cNvPicPr>
            <a:picLocks noGrp="1" noChangeAspect="1"/>
          </p:cNvPicPr>
          <p:nvPr>
            <p:ph sz="half" idx="1"/>
          </p:nvPr>
        </p:nvPicPr>
        <p:blipFill>
          <a:blip r:embed="rId2" cstate="print"/>
          <a:stretch>
            <a:fillRect/>
          </a:stretch>
        </p:blipFill>
        <p:spPr>
          <a:xfrm>
            <a:off x="500034" y="1643050"/>
            <a:ext cx="7786742" cy="4929222"/>
          </a:xfrm>
        </p:spPr>
      </p:pic>
      <p:sp>
        <p:nvSpPr>
          <p:cNvPr id="4" name="ZoneTexte 3"/>
          <p:cNvSpPr txBox="1"/>
          <p:nvPr/>
        </p:nvSpPr>
        <p:spPr>
          <a:xfrm>
            <a:off x="214282" y="571480"/>
            <a:ext cx="8787983" cy="523220"/>
          </a:xfrm>
          <a:prstGeom prst="rect">
            <a:avLst/>
          </a:prstGeom>
          <a:noFill/>
        </p:spPr>
        <p:txBody>
          <a:bodyPr wrap="none" rtlCol="0">
            <a:spAutoFit/>
          </a:bodyPr>
          <a:lstStyle/>
          <a:p>
            <a:r>
              <a:rPr lang="fr-FR" sz="2800" dirty="0" smtClean="0"/>
              <a:t>Justification de l’appel à projet sur le site du bois sacré</a:t>
            </a:r>
            <a:endParaRPr lang="fr-F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15"/>
          <p:cNvSpPr>
            <a:spLocks noChangeArrowheads="1" noChangeShapeType="1" noTextEdit="1"/>
          </p:cNvSpPr>
          <p:nvPr/>
        </p:nvSpPr>
        <p:spPr bwMode="auto">
          <a:xfrm>
            <a:off x="500034" y="0"/>
            <a:ext cx="7489825" cy="2016125"/>
          </a:xfrm>
          <a:prstGeom prst="rect">
            <a:avLst/>
          </a:prstGeom>
        </p:spPr>
        <p:txBody>
          <a:bodyPr wrap="none" fromWordArt="1">
            <a:prstTxWarp prst="textSlantUp">
              <a:avLst>
                <a:gd name="adj" fmla="val 32056"/>
              </a:avLst>
            </a:prstTxWarp>
          </a:bodyPr>
          <a:lstStyle/>
          <a:p>
            <a:pPr algn="ct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Je vous remercie</a:t>
            </a:r>
          </a:p>
        </p:txBody>
      </p:sp>
      <p:pic>
        <p:nvPicPr>
          <p:cNvPr id="5" name="Espace réservé du contenu 4" descr="DSC00420.JPG"/>
          <p:cNvPicPr>
            <a:picLocks noGrp="1" noChangeAspect="1"/>
          </p:cNvPicPr>
          <p:nvPr>
            <p:ph idx="1"/>
          </p:nvPr>
        </p:nvPicPr>
        <p:blipFill>
          <a:blip r:embed="rId2" cstate="print"/>
          <a:stretch>
            <a:fillRect/>
          </a:stretch>
        </p:blipFill>
        <p:spPr>
          <a:xfrm>
            <a:off x="1643042" y="2071678"/>
            <a:ext cx="6019365" cy="4514523"/>
          </a:xfrm>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2"/>
          <a:srcRect/>
          <a:stretch>
            <a:fillRect/>
          </a:stretch>
        </p:blipFill>
        <p:spPr bwMode="auto">
          <a:xfrm>
            <a:off x="214282" y="285728"/>
            <a:ext cx="8715436" cy="62865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b="1" dirty="0" smtClean="0"/>
              <a:t>SITUATION </a:t>
            </a:r>
            <a:r>
              <a:rPr lang="fr-FR" b="1" dirty="0"/>
              <a:t>DU CHM DU BURKINA FASO</a:t>
            </a:r>
            <a:r>
              <a:rPr lang="fr-FR" dirty="0"/>
              <a:t/>
            </a:r>
            <a:br>
              <a:rPr lang="fr-FR" dirty="0"/>
            </a:br>
            <a:endParaRPr lang="fr-FR" dirty="0"/>
          </a:p>
        </p:txBody>
      </p:sp>
      <p:pic>
        <p:nvPicPr>
          <p:cNvPr id="4" name="Espace réservé du contenu 3"/>
          <p:cNvPicPr>
            <a:picLocks noGrp="1"/>
          </p:cNvPicPr>
          <p:nvPr>
            <p:ph idx="1"/>
          </p:nvPr>
        </p:nvPicPr>
        <p:blipFill>
          <a:blip r:embed="rId2"/>
          <a:stretch>
            <a:fillRect/>
          </a:stretch>
        </p:blipFill>
        <p:spPr bwMode="auto">
          <a:xfrm>
            <a:off x="1496559" y="1600200"/>
            <a:ext cx="6150882" cy="470852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2910" y="0"/>
            <a:ext cx="7772400" cy="2214578"/>
          </a:xfrm>
        </p:spPr>
        <p:txBody>
          <a:bodyPr>
            <a:normAutofit fontScale="90000"/>
          </a:bodyPr>
          <a:lstStyle/>
          <a:p>
            <a:r>
              <a:rPr lang="fr-FR" b="1" dirty="0" smtClean="0"/>
              <a:t/>
            </a:r>
            <a:br>
              <a:rPr lang="fr-FR" b="1" dirty="0" smtClean="0"/>
            </a:br>
            <a:r>
              <a:rPr lang="fr-FR" b="1" dirty="0" smtClean="0"/>
              <a:t>SITUATION DU CHM DU BURKINA FASO</a:t>
            </a:r>
            <a:r>
              <a:rPr lang="fr-FR" dirty="0" smtClean="0"/>
              <a:t/>
            </a:r>
            <a:br>
              <a:rPr lang="fr-FR" dirty="0" smtClean="0"/>
            </a:br>
            <a:endParaRPr lang="fr-FR" dirty="0"/>
          </a:p>
        </p:txBody>
      </p:sp>
      <p:sp>
        <p:nvSpPr>
          <p:cNvPr id="3" name="Sous-titre 2"/>
          <p:cNvSpPr>
            <a:spLocks noGrp="1"/>
          </p:cNvSpPr>
          <p:nvPr>
            <p:ph type="subTitle" idx="1"/>
          </p:nvPr>
        </p:nvSpPr>
        <p:spPr>
          <a:xfrm>
            <a:off x="0" y="1714488"/>
            <a:ext cx="8643998" cy="2286016"/>
          </a:xfrm>
        </p:spPr>
        <p:txBody>
          <a:bodyPr>
            <a:normAutofit lnSpcReduction="10000"/>
          </a:bodyPr>
          <a:lstStyle/>
          <a:p>
            <a:pPr algn="just"/>
            <a:r>
              <a:rPr lang="fr-FR" dirty="0"/>
              <a:t>Tout cet ensemble d’état naturel le rend assez vulnérable, mais présente une grande variété de sa diversité biologique.</a:t>
            </a:r>
          </a:p>
          <a:p>
            <a:r>
              <a:rPr lang="fr-FR" dirty="0"/>
              <a:t>Cette situation interpelle tous les acteurs à tous les niveaux </a:t>
            </a:r>
          </a:p>
        </p:txBody>
      </p:sp>
      <p:sp>
        <p:nvSpPr>
          <p:cNvPr id="4" name="ZoneTexte 3"/>
          <p:cNvSpPr txBox="1"/>
          <p:nvPr/>
        </p:nvSpPr>
        <p:spPr>
          <a:xfrm>
            <a:off x="214282" y="4000504"/>
            <a:ext cx="8501122" cy="2831544"/>
          </a:xfrm>
          <a:prstGeom prst="rect">
            <a:avLst/>
          </a:prstGeom>
          <a:noFill/>
        </p:spPr>
        <p:txBody>
          <a:bodyPr wrap="square" rtlCol="0">
            <a:spAutoFit/>
          </a:bodyPr>
          <a:lstStyle/>
          <a:p>
            <a:r>
              <a:rPr lang="fr-FR" sz="3200" dirty="0">
                <a:solidFill>
                  <a:schemeClr val="tx1">
                    <a:tint val="75000"/>
                  </a:schemeClr>
                </a:solidFill>
              </a:rPr>
              <a:t>Depuis l’entrée en vigueur, le 29 décembre 1993, de la Convention sur la Diversité Biologique, le Burkina Faso s’est résolument engagé dans la voie de l’application de ce traité dont il est Partie contractante.</a:t>
            </a:r>
          </a:p>
          <a:p>
            <a:endParaRPr lang="fr-FR"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down)">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down)">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14282" y="357166"/>
            <a:ext cx="8572560" cy="3214710"/>
          </a:xfrm>
        </p:spPr>
        <p:txBody>
          <a:bodyPr>
            <a:normAutofit fontScale="90000"/>
          </a:bodyPr>
          <a:lstStyle/>
          <a:p>
            <a:pPr algn="just"/>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cap="none" dirty="0" smtClean="0">
                <a:solidFill>
                  <a:schemeClr val="tx1"/>
                </a:solidFill>
                <a:effectLst/>
                <a:latin typeface="+mn-lt"/>
                <a:ea typeface="+mn-ea"/>
                <a:cs typeface="+mn-cs"/>
              </a:rPr>
              <a:t>La </a:t>
            </a:r>
            <a:r>
              <a:rPr lang="fr-FR" sz="3100" cap="none" dirty="0">
                <a:solidFill>
                  <a:schemeClr val="tx1"/>
                </a:solidFill>
                <a:effectLst/>
                <a:latin typeface="+mn-lt"/>
                <a:ea typeface="+mn-ea"/>
                <a:cs typeface="+mn-cs"/>
              </a:rPr>
              <a:t>diversité biologique, en tant que principale matière première qui entretient la vie de la population, subit depuis un certains temps des pressions jamais égalées. Cette situation a et aura pour conséquences des dommages parfois </a:t>
            </a:r>
            <a:r>
              <a:rPr lang="fr-FR" sz="3100" cap="none" dirty="0" smtClean="0">
                <a:solidFill>
                  <a:schemeClr val="tx1"/>
                </a:solidFill>
                <a:effectLst/>
                <a:latin typeface="+mn-lt"/>
                <a:ea typeface="+mn-ea"/>
                <a:cs typeface="+mn-cs"/>
              </a:rPr>
              <a:t>irréparables:</a:t>
            </a:r>
            <a:r>
              <a:rPr lang="fr-FR" sz="3100" cap="none" dirty="0">
                <a:effectLst/>
                <a:latin typeface="+mn-lt"/>
              </a:rPr>
              <a:t> </a:t>
            </a:r>
            <a:r>
              <a:rPr lang="fr-FR" dirty="0">
                <a:effectLst>
                  <a:outerShdw blurRad="38100" dist="38100" dir="2700000" algn="tl">
                    <a:srgbClr val="000000">
                      <a:alpha val="43137"/>
                    </a:srgbClr>
                  </a:outerShdw>
                </a:effectLst>
                <a:latin typeface="+mn-lt"/>
              </a:rPr>
              <a:t/>
            </a:r>
            <a:br>
              <a:rPr lang="fr-FR" dirty="0">
                <a:effectLst>
                  <a:outerShdw blurRad="38100" dist="38100" dir="2700000" algn="tl">
                    <a:srgbClr val="000000">
                      <a:alpha val="43137"/>
                    </a:srgbClr>
                  </a:outerShdw>
                </a:effectLst>
                <a:latin typeface="+mn-lt"/>
              </a:rPr>
            </a:br>
            <a:endParaRPr lang="fr-FR" dirty="0">
              <a:effectLst>
                <a:outerShdw blurRad="38100" dist="38100" dir="2700000" algn="tl">
                  <a:srgbClr val="000000">
                    <a:alpha val="43137"/>
                  </a:srgbClr>
                </a:outerShdw>
              </a:effectLst>
              <a:latin typeface="+mn-lt"/>
            </a:endParaRPr>
          </a:p>
        </p:txBody>
      </p:sp>
      <p:sp>
        <p:nvSpPr>
          <p:cNvPr id="3" name="Sous-titre 2"/>
          <p:cNvSpPr>
            <a:spLocks noGrp="1"/>
          </p:cNvSpPr>
          <p:nvPr>
            <p:ph type="subTitle" idx="1"/>
          </p:nvPr>
        </p:nvSpPr>
        <p:spPr>
          <a:xfrm>
            <a:off x="500034" y="4214818"/>
            <a:ext cx="8215370" cy="2143140"/>
          </a:xfrm>
        </p:spPr>
        <p:txBody>
          <a:bodyPr/>
          <a:lstStyle/>
          <a:p>
            <a:pPr lvl="0" algn="l">
              <a:buFont typeface="Wingdings" pitchFamily="2" charset="2"/>
              <a:buChar char="ü"/>
            </a:pPr>
            <a:r>
              <a:rPr lang="fr-FR" b="1" dirty="0" smtClean="0"/>
              <a:t> les </a:t>
            </a:r>
            <a:r>
              <a:rPr lang="fr-FR" b="1" dirty="0"/>
              <a:t>populations du Sud, confrontées à la pauvreté généralisée, opèrent des prélèvements des ressources biologiques, au delà des normes acceptables, afin d’assurer leur survie ;</a:t>
            </a:r>
          </a:p>
          <a:p>
            <a:endParaRPr lang="fr-FR" dirty="0"/>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14282" y="214291"/>
            <a:ext cx="8572560" cy="3214709"/>
          </a:xfrm>
        </p:spPr>
        <p:txBody>
          <a:bodyPr>
            <a:normAutofit/>
          </a:bodyPr>
          <a:lstStyle/>
          <a:p>
            <a:pPr lvl="0" algn="l">
              <a:buFont typeface="Wingdings" pitchFamily="2" charset="2"/>
              <a:buChar char="ü"/>
            </a:pPr>
            <a:r>
              <a:rPr lang="fr-FR" sz="3100" dirty="0" smtClean="0">
                <a:solidFill>
                  <a:schemeClr val="tx1"/>
                </a:solidFill>
                <a:effectLst/>
              </a:rPr>
              <a:t> </a:t>
            </a:r>
            <a:r>
              <a:rPr lang="fr-FR" sz="3200" cap="none" dirty="0" smtClean="0">
                <a:solidFill>
                  <a:schemeClr val="tx1"/>
                </a:solidFill>
                <a:latin typeface="+mn-lt"/>
                <a:ea typeface="+mn-ea"/>
                <a:cs typeface="+mn-cs"/>
              </a:rPr>
              <a:t>celles </a:t>
            </a:r>
            <a:r>
              <a:rPr lang="fr-FR" sz="3200" cap="none" dirty="0">
                <a:solidFill>
                  <a:schemeClr val="tx1"/>
                </a:solidFill>
                <a:latin typeface="+mn-lt"/>
                <a:ea typeface="+mn-ea"/>
                <a:cs typeface="+mn-cs"/>
              </a:rPr>
              <a:t>du Nord, souvent dotées de technologies nécessaires(le </a:t>
            </a:r>
            <a:r>
              <a:rPr lang="fr-FR" sz="3200" cap="none" dirty="0" err="1">
                <a:solidFill>
                  <a:schemeClr val="tx1"/>
                </a:solidFill>
                <a:latin typeface="+mn-lt"/>
                <a:ea typeface="+mn-ea"/>
                <a:cs typeface="+mn-cs"/>
              </a:rPr>
              <a:t>Zaî</a:t>
            </a:r>
            <a:r>
              <a:rPr lang="fr-FR" sz="3200" cap="none" dirty="0">
                <a:solidFill>
                  <a:schemeClr val="tx1"/>
                </a:solidFill>
                <a:latin typeface="+mn-lt"/>
                <a:ea typeface="+mn-ea"/>
                <a:cs typeface="+mn-cs"/>
              </a:rPr>
              <a:t>), exploitent intensément les ressources biologiques afin d’assurer leur croissance économique. </a:t>
            </a:r>
            <a:r>
              <a:rPr lang="fr-FR" b="1" dirty="0">
                <a:solidFill>
                  <a:schemeClr val="tx1"/>
                </a:solidFill>
                <a:effectLst/>
              </a:rPr>
              <a:t/>
            </a:r>
            <a:br>
              <a:rPr lang="fr-FR" b="1" dirty="0">
                <a:solidFill>
                  <a:schemeClr val="tx1"/>
                </a:solidFill>
                <a:effectLst/>
              </a:rPr>
            </a:br>
            <a:endParaRPr lang="fr-FR" dirty="0">
              <a:solidFill>
                <a:schemeClr val="tx1"/>
              </a:solidFill>
              <a:effectLst/>
            </a:endParaRPr>
          </a:p>
        </p:txBody>
      </p:sp>
      <p:sp>
        <p:nvSpPr>
          <p:cNvPr id="3" name="Sous-titre 2"/>
          <p:cNvSpPr>
            <a:spLocks noGrp="1"/>
          </p:cNvSpPr>
          <p:nvPr>
            <p:ph type="subTitle" idx="1"/>
          </p:nvPr>
        </p:nvSpPr>
        <p:spPr>
          <a:xfrm>
            <a:off x="3500430" y="3214686"/>
            <a:ext cx="5286412" cy="2000264"/>
          </a:xfrm>
        </p:spPr>
        <p:txBody>
          <a:bodyPr>
            <a:normAutofit fontScale="92500" lnSpcReduction="10000"/>
          </a:bodyPr>
          <a:lstStyle/>
          <a:p>
            <a:pPr algn="l"/>
            <a:r>
              <a:rPr lang="fr-FR" dirty="0" smtClean="0"/>
              <a:t>                                      </a:t>
            </a:r>
          </a:p>
          <a:p>
            <a:pPr algn="l"/>
            <a:endParaRPr lang="fr-FR" dirty="0"/>
          </a:p>
          <a:p>
            <a:pPr algn="l"/>
            <a:r>
              <a:rPr lang="fr-FR" dirty="0" smtClean="0"/>
              <a:t>                                 </a:t>
            </a:r>
            <a:r>
              <a:rPr lang="fr-FR" sz="4400" dirty="0" smtClean="0">
                <a:latin typeface="Bookman Old Style" pitchFamily="18" charset="0"/>
              </a:rPr>
              <a:t>ORIENTATIONS</a:t>
            </a:r>
            <a:endParaRPr lang="fr-FR" sz="4400" dirty="0">
              <a:latin typeface="Bookman Old Style" pitchFamily="18" charset="0"/>
            </a:endParaRPr>
          </a:p>
        </p:txBody>
      </p:sp>
      <p:sp>
        <p:nvSpPr>
          <p:cNvPr id="4" name="Flèche droite 3"/>
          <p:cNvSpPr/>
          <p:nvPr/>
        </p:nvSpPr>
        <p:spPr>
          <a:xfrm>
            <a:off x="285720" y="4143380"/>
            <a:ext cx="2286016" cy="1143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2643182"/>
            <a:ext cx="8443914" cy="4000528"/>
          </a:xfrm>
        </p:spPr>
        <p:txBody>
          <a:bodyPr>
            <a:normAutofit/>
          </a:bodyPr>
          <a:lstStyle/>
          <a:p>
            <a:pPr algn="just">
              <a:buNone/>
            </a:pPr>
            <a:r>
              <a:rPr lang="fr-FR" dirty="0" smtClean="0"/>
              <a:t>    dont </a:t>
            </a:r>
            <a:r>
              <a:rPr lang="fr-FR" dirty="0"/>
              <a:t>l’objectif final recherché est </a:t>
            </a:r>
            <a:r>
              <a:rPr lang="fr-FR" dirty="0" smtClean="0"/>
              <a:t>d’aboutir à une amélioration </a:t>
            </a:r>
            <a:r>
              <a:rPr lang="fr-FR" dirty="0"/>
              <a:t>continue de la situation écologique du pays, une réduction de l’érosion du patrimoine génétique des espèces animales et végétales et un éveil de la  conscience collective nationale sur les enjeux de la perte de la diversité biologique. </a:t>
            </a:r>
          </a:p>
        </p:txBody>
      </p:sp>
      <p:sp>
        <p:nvSpPr>
          <p:cNvPr id="4" name="ZoneTexte 3"/>
          <p:cNvSpPr txBox="1"/>
          <p:nvPr/>
        </p:nvSpPr>
        <p:spPr>
          <a:xfrm>
            <a:off x="500034" y="785794"/>
            <a:ext cx="8286808" cy="1077218"/>
          </a:xfrm>
          <a:prstGeom prst="rect">
            <a:avLst/>
          </a:prstGeom>
          <a:noFill/>
        </p:spPr>
        <p:txBody>
          <a:bodyPr wrap="square" rtlCol="0">
            <a:spAutoFit/>
          </a:bodyPr>
          <a:lstStyle/>
          <a:p>
            <a:r>
              <a:rPr lang="fr-FR" sz="3200" dirty="0"/>
              <a:t>Une stratégie et un plan d’action existent et sont en phase de révision</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229600" cy="2543180"/>
          </a:xfrm>
        </p:spPr>
        <p:txBody>
          <a:bodyPr>
            <a:normAutofit/>
          </a:bodyPr>
          <a:lstStyle/>
          <a:p>
            <a:pPr algn="ctr">
              <a:buNone/>
            </a:pPr>
            <a:r>
              <a:rPr lang="fr-FR" sz="3200" dirty="0" smtClean="0"/>
              <a:t>Validation du 5</a:t>
            </a:r>
            <a:r>
              <a:rPr lang="fr-FR" sz="3200" baseline="30000" dirty="0" smtClean="0"/>
              <a:t>ème</a:t>
            </a:r>
            <a:r>
              <a:rPr lang="fr-FR" sz="3200" dirty="0" smtClean="0"/>
              <a:t> rapport nation du Burkina Faso sur la diversité biologique prévu pour le 06 mai 2014 à Ouagadougou</a:t>
            </a:r>
            <a:endParaRPr lang="fr-F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654164"/>
          </a:xfrm>
        </p:spPr>
        <p:txBody>
          <a:bodyPr>
            <a:normAutofit/>
          </a:bodyPr>
          <a:lstStyle/>
          <a:p>
            <a:r>
              <a:rPr lang="fr-FR" dirty="0" smtClean="0"/>
              <a:t/>
            </a:r>
            <a:br>
              <a:rPr lang="fr-FR" dirty="0" smtClean="0"/>
            </a:br>
            <a:endParaRPr lang="fr-FR" dirty="0"/>
          </a:p>
        </p:txBody>
      </p:sp>
      <p:sp>
        <p:nvSpPr>
          <p:cNvPr id="3" name="Espace réservé du contenu 2"/>
          <p:cNvSpPr>
            <a:spLocks noGrp="1"/>
          </p:cNvSpPr>
          <p:nvPr>
            <p:ph idx="1"/>
          </p:nvPr>
        </p:nvSpPr>
        <p:spPr>
          <a:xfrm>
            <a:off x="500034" y="1928802"/>
            <a:ext cx="8229600" cy="1143008"/>
          </a:xfrm>
        </p:spPr>
        <p:txBody>
          <a:bodyPr/>
          <a:lstStyle/>
          <a:p>
            <a:pPr algn="just">
              <a:buNone/>
            </a:pPr>
            <a:r>
              <a:rPr lang="fr-FR" dirty="0" smtClean="0"/>
              <a:t>mai 2006;  Activités de sensibilisation à l'écocitoyenneté dans 5 régions du Burkina </a:t>
            </a:r>
          </a:p>
          <a:p>
            <a:pPr algn="just">
              <a:buNone/>
            </a:pPr>
            <a:endParaRPr lang="fr-FR" dirty="0"/>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1025" name="WordArt 1" descr="Marbre blanc"/>
          <p:cNvSpPr>
            <a:spLocks noChangeArrowheads="1" noChangeShapeType="1" noTextEdit="1"/>
          </p:cNvSpPr>
          <p:nvPr/>
        </p:nvSpPr>
        <p:spPr bwMode="auto">
          <a:xfrm>
            <a:off x="1357290" y="928670"/>
            <a:ext cx="5619750" cy="6477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rtl="0"/>
            <a:r>
              <a:rPr lang="fr-FR" sz="3600" kern="10" spc="0" dirty="0" smtClean="0">
                <a:ln w="9525">
                  <a:round/>
                  <a:headEnd/>
                  <a:tailEnd/>
                </a:ln>
                <a:blipFill dpi="0" rotWithShape="0">
                  <a:blip r:embed="rId2"/>
                  <a:srcRect/>
                  <a:tile tx="0" ty="0" sx="100000" sy="100000" flip="none" algn="tl"/>
                </a:blipFill>
                <a:effectLst/>
                <a:latin typeface="Arial Black"/>
              </a:rPr>
              <a:t>ACTIONS CONCRETES</a:t>
            </a:r>
            <a:endParaRPr lang="fr-FR" sz="3600" kern="10" spc="0" dirty="0">
              <a:ln w="9525">
                <a:round/>
                <a:headEnd/>
                <a:tailEnd/>
              </a:ln>
              <a:blipFill dpi="0" rotWithShape="0">
                <a:blip r:embed="rId2"/>
                <a:srcRect/>
                <a:tile tx="0" ty="0" sx="100000" sy="100000" flip="none" algn="tl"/>
              </a:blipFill>
              <a:effectLst/>
              <a:latin typeface="Arial Black"/>
            </a:endParaRPr>
          </a:p>
        </p:txBody>
      </p:sp>
      <p:pic>
        <p:nvPicPr>
          <p:cNvPr id="6" name="Image 5" descr="region eco"/>
          <p:cNvPicPr/>
          <p:nvPr/>
        </p:nvPicPr>
        <p:blipFill>
          <a:blip r:embed="rId3" cstate="print"/>
          <a:srcRect/>
          <a:stretch>
            <a:fillRect/>
          </a:stretch>
        </p:blipFill>
        <p:spPr bwMode="auto">
          <a:xfrm>
            <a:off x="571472" y="3786190"/>
            <a:ext cx="3571900" cy="2500330"/>
          </a:xfrm>
          <a:prstGeom prst="rect">
            <a:avLst/>
          </a:prstGeom>
          <a:noFill/>
        </p:spPr>
      </p:pic>
      <p:pic>
        <p:nvPicPr>
          <p:cNvPr id="7" name="Image 6"/>
          <p:cNvPicPr/>
          <p:nvPr/>
        </p:nvPicPr>
        <p:blipFill>
          <a:blip r:embed="rId4"/>
          <a:srcRect/>
          <a:stretch>
            <a:fillRect/>
          </a:stretch>
        </p:blipFill>
        <p:spPr bwMode="auto">
          <a:xfrm>
            <a:off x="4857752" y="3857628"/>
            <a:ext cx="3429024" cy="2500330"/>
          </a:xfrm>
          <a:prstGeom prst="rect">
            <a:avLst/>
          </a:prstGeom>
          <a:noFill/>
          <a:ln w="9525">
            <a:noFill/>
            <a:miter lim="800000"/>
            <a:headEnd/>
            <a:tailEnd/>
          </a:ln>
        </p:spPr>
      </p:pic>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5">
                                            <p:txEl>
                                              <p:pRg st="0" end="0"/>
                                            </p:txEl>
                                          </p:spTgt>
                                        </p:tgtEl>
                                        <p:attrNameLst>
                                          <p:attrName>style.visibility</p:attrName>
                                        </p:attrNameLst>
                                      </p:cBhvr>
                                      <p:to>
                                        <p:strVal val="visible"/>
                                      </p:to>
                                    </p:set>
                                    <p:anim calcmode="lin" valueType="num">
                                      <p:cBhvr additive="base">
                                        <p:cTn id="7" dur="500" fill="hold"/>
                                        <p:tgtEl>
                                          <p:spTgt spid="10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025" grpId="0" build="allAtOnce"/>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448</TotalTime>
  <Words>463</Words>
  <Application>Microsoft Office PowerPoint</Application>
  <PresentationFormat>Affichage à l'écran (4:3)</PresentationFormat>
  <Paragraphs>58</Paragraphs>
  <Slides>27</Slides>
  <Notes>0</Notes>
  <HiddenSlides>0</HiddenSlides>
  <MMClips>0</MMClips>
  <ScaleCrop>false</ScaleCrop>
  <HeadingPairs>
    <vt:vector size="4" baseType="variant">
      <vt:variant>
        <vt:lpstr>Thème</vt:lpstr>
      </vt:variant>
      <vt:variant>
        <vt:i4>1</vt:i4>
      </vt:variant>
      <vt:variant>
        <vt:lpstr>Titres des diapositives</vt:lpstr>
      </vt:variant>
      <vt:variant>
        <vt:i4>27</vt:i4>
      </vt:variant>
    </vt:vector>
  </HeadingPairs>
  <TitlesOfParts>
    <vt:vector size="28" baseType="lpstr">
      <vt:lpstr>Apex</vt:lpstr>
      <vt:lpstr> SITUATION DU CHM DU BURKINA FASO </vt:lpstr>
      <vt:lpstr> SITUATION DU CHM DU BURKINA FASO </vt:lpstr>
      <vt:lpstr> SITUATION DU CHM DU BURKINA FASO </vt:lpstr>
      <vt:lpstr> SITUATION DU CHM DU BURKINA FASO </vt:lpstr>
      <vt:lpstr>           La diversité biologique, en tant que principale matière première qui entretient la vie de la population, subit depuis un certains temps des pressions jamais égalées. Cette situation a et aura pour conséquences des dommages parfois irréparables:  </vt:lpstr>
      <vt:lpstr> celles du Nord, souvent dotées de technologies nécessaires(le Zaî), exploitent intensément les ressources biologiques afin d’assurer leur croissance économique.  </vt:lpstr>
      <vt:lpstr>Diapositive 7</vt:lpstr>
      <vt:lpstr>Diapositive 8</vt:lpstr>
      <vt:lpstr> </vt:lpstr>
      <vt:lpstr>Des réseaux de gestion d’informations ont été créés</vt:lpstr>
      <vt:lpstr>Diapositive 11</vt:lpstr>
      <vt:lpstr>&amp;  Relance activités CHM</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SITUATION DU CHM DU BURKINA FASO</dc:title>
  <dc:creator>HP</dc:creator>
  <cp:lastModifiedBy>HP</cp:lastModifiedBy>
  <cp:revision>77</cp:revision>
  <dcterms:created xsi:type="dcterms:W3CDTF">2013-12-12T10:12:56Z</dcterms:created>
  <dcterms:modified xsi:type="dcterms:W3CDTF">2014-05-06T10:52:06Z</dcterms:modified>
</cp:coreProperties>
</file>