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4" r:id="rId3"/>
    <p:sldId id="276" r:id="rId4"/>
    <p:sldId id="277" r:id="rId5"/>
    <p:sldId id="278" r:id="rId6"/>
    <p:sldId id="288" r:id="rId7"/>
    <p:sldId id="287" r:id="rId8"/>
    <p:sldId id="280" r:id="rId9"/>
    <p:sldId id="265" r:id="rId10"/>
    <p:sldId id="258" r:id="rId11"/>
    <p:sldId id="279" r:id="rId12"/>
    <p:sldId id="275" r:id="rId13"/>
    <p:sldId id="281" r:id="rId14"/>
    <p:sldId id="282" r:id="rId15"/>
    <p:sldId id="259" r:id="rId16"/>
    <p:sldId id="260" r:id="rId17"/>
    <p:sldId id="268" r:id="rId18"/>
    <p:sldId id="285" r:id="rId19"/>
    <p:sldId id="263" r:id="rId20"/>
    <p:sldId id="266" r:id="rId21"/>
    <p:sldId id="289" r:id="rId22"/>
    <p:sldId id="290" r:id="rId23"/>
    <p:sldId id="267" r:id="rId24"/>
    <p:sldId id="270" r:id="rId25"/>
    <p:sldId id="271" r:id="rId26"/>
    <p:sldId id="273" r:id="rId27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F0F36-23F4-4550-A3BF-9D9347FDFFAE}" type="datetimeFigureOut">
              <a:rPr lang="fr-FR" smtClean="0"/>
              <a:pPr/>
              <a:t>05/05/2014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913BA6-EC40-40B6-B80A-0BD58B62EBA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913BA6-EC40-40B6-B80A-0BD58B62EBA8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16BC9-FB2A-43BE-8992-2BE2A167B7B1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20782-4846-4B79-B12A-26BCDCFA0D9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0A15C-B0CA-4C72-B50A-B712E1B08D23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2B78B-0F45-4BAA-83C7-3DBF21AC2D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E84B-F69D-4C53-BFE2-10E6F1E928F4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F6A9A-32CA-4A37-9D48-F4EB7919E96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1756-D12C-4D08-B367-B5922A4D687E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31E57-7622-4F4D-9E7B-76BFD84D4A4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34C93-B50D-4345-82B9-E61DC7136617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6B745-235A-4961-89B3-FFC3749B663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6FB12-6523-4B2F-A1FA-ADF891DB0D87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A72FF-0CED-4FDD-A049-72339974EC2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69E89-F1C0-479C-A325-FF0A4E1E3523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40A48-7817-41C9-9476-F911D9EA086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C85F0-C5F0-4DE7-9888-1015195959D5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F37FD-46FA-4F31-938E-3AF98F33AF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26213-58A0-41AA-9F05-53A79B0391F1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8E7D2-CE32-4647-B921-2CC52593095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887E4-DABF-4FDC-B58E-E6D5E1523A02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78FB0-8A28-4BA7-88E3-1F634D42A00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F6529-4147-4524-9C05-DAECA12BF162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DCAE5-2A95-4C0A-AE36-7102021559B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5E9A0D-8834-409F-A48C-211910D681C2}" type="datetime1">
              <a:rPr lang="fr-FR" smtClean="0"/>
              <a:pPr>
                <a:defRPr/>
              </a:pPr>
              <a:t>05/05/2014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C5672B-21A0-4295-84C2-219CC3BE42C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ZoneTexte 3"/>
          <p:cNvSpPr txBox="1">
            <a:spLocks noChangeArrowheads="1"/>
          </p:cNvSpPr>
          <p:nvPr/>
        </p:nvSpPr>
        <p:spPr bwMode="auto">
          <a:xfrm>
            <a:off x="4286248" y="6149975"/>
            <a:ext cx="46434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Calibri" pitchFamily="34" charset="0"/>
              </a:rPr>
              <a:t>Dr. Ouattara </a:t>
            </a:r>
            <a:r>
              <a:rPr lang="fr-FR" sz="2000" b="1" dirty="0" err="1">
                <a:solidFill>
                  <a:srgbClr val="FF0000"/>
                </a:solidFill>
                <a:latin typeface="Calibri" pitchFamily="34" charset="0"/>
              </a:rPr>
              <a:t>Djakalia</a:t>
            </a:r>
            <a:r>
              <a:rPr lang="fr-FR" sz="2000" b="1" dirty="0">
                <a:solidFill>
                  <a:srgbClr val="FF0000"/>
                </a:solidFill>
                <a:latin typeface="Calibri" pitchFamily="34" charset="0"/>
              </a:rPr>
              <a:t>, </a:t>
            </a:r>
          </a:p>
          <a:p>
            <a:pPr algn="ctr"/>
            <a:r>
              <a:rPr lang="fr-FR" sz="2000" b="1" dirty="0" smtClean="0">
                <a:solidFill>
                  <a:srgbClr val="FF0000"/>
                </a:solidFill>
                <a:latin typeface="Calibri" pitchFamily="34" charset="0"/>
              </a:rPr>
              <a:t>Assistant au Point Focal CHM </a:t>
            </a:r>
            <a:endParaRPr lang="fr-FR" sz="2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052" name="Picture 6" descr="100_5273"/>
          <p:cNvPicPr>
            <a:picLocks noChangeAspect="1" noChangeArrowheads="1"/>
          </p:cNvPicPr>
          <p:nvPr/>
        </p:nvPicPr>
        <p:blipFill>
          <a:blip r:embed="rId2"/>
          <a:srcRect l="13147" r="18365"/>
          <a:stretch>
            <a:fillRect/>
          </a:stretch>
        </p:blipFill>
        <p:spPr bwMode="auto">
          <a:xfrm>
            <a:off x="71438" y="2500306"/>
            <a:ext cx="4143375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7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0"/>
            <a:ext cx="8072438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357686" y="5000636"/>
            <a:ext cx="478634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Rencontre des pays francophones du réseau CHM partenaires de la Coopération Belge</a:t>
            </a:r>
            <a:endParaRPr lang="fr-FR" dirty="0" smtClean="0"/>
          </a:p>
          <a:p>
            <a:pPr algn="ctr"/>
            <a:r>
              <a:rPr lang="es-ES" b="1" dirty="0" err="1" smtClean="0">
                <a:solidFill>
                  <a:srgbClr val="002060"/>
                </a:solidFill>
              </a:rPr>
              <a:t>Buéa</a:t>
            </a:r>
            <a:r>
              <a:rPr lang="es-ES" b="1" dirty="0" smtClean="0">
                <a:solidFill>
                  <a:srgbClr val="002060"/>
                </a:solidFill>
              </a:rPr>
              <a:t>, </a:t>
            </a:r>
            <a:r>
              <a:rPr lang="es-ES" b="1" dirty="0" err="1" smtClean="0">
                <a:solidFill>
                  <a:srgbClr val="002060"/>
                </a:solidFill>
              </a:rPr>
              <a:t>Cameroun</a:t>
            </a:r>
            <a:r>
              <a:rPr lang="es-ES" b="1" dirty="0" smtClean="0">
                <a:solidFill>
                  <a:srgbClr val="002060"/>
                </a:solidFill>
              </a:rPr>
              <a:t>, 5-9 </a:t>
            </a:r>
            <a:r>
              <a:rPr lang="es-ES" b="1" dirty="0" err="1" smtClean="0">
                <a:solidFill>
                  <a:srgbClr val="002060"/>
                </a:solidFill>
              </a:rPr>
              <a:t>Mai</a:t>
            </a:r>
            <a:r>
              <a:rPr lang="es-ES" b="1" dirty="0" smtClean="0">
                <a:solidFill>
                  <a:srgbClr val="002060"/>
                </a:solidFill>
              </a:rPr>
              <a:t> 2014</a:t>
            </a:r>
            <a:endParaRPr lang="fr-FR" b="1" dirty="0" smtClean="0">
              <a:solidFill>
                <a:srgbClr val="002060"/>
              </a:solidFill>
            </a:endParaRPr>
          </a:p>
          <a:p>
            <a:pPr algn="ctr"/>
            <a:r>
              <a:rPr lang="fr-FR" b="1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endParaRPr lang="fr-FR" b="1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8" name="Picture 2" descr="Blas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9554" y="0"/>
            <a:ext cx="1214446" cy="1131644"/>
          </a:xfrm>
          <a:prstGeom prst="rect">
            <a:avLst/>
          </a:prstGeom>
          <a:noFill/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429124" y="2500306"/>
            <a:ext cx="4500594" cy="24622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dirty="0" smtClean="0">
                <a:solidFill>
                  <a:srgbClr val="002060"/>
                </a:solidFill>
                <a:latin typeface="Cambria" pitchFamily="18" charset="0"/>
                <a:cs typeface="Segoe UI" pitchFamily="34" charset="0"/>
              </a:rPr>
              <a:t>MISE EN ŒUVRE DU CHM EN COTE D’IVOIRE</a:t>
            </a:r>
          </a:p>
          <a:p>
            <a:pPr algn="ctr">
              <a:spcBef>
                <a:spcPct val="50000"/>
              </a:spcBef>
            </a:pPr>
            <a:r>
              <a:rPr lang="fr-FR" sz="2800" b="1" dirty="0" smtClean="0">
                <a:latin typeface="Cambria" pitchFamily="18" charset="0"/>
                <a:cs typeface="Segoe UI" pitchFamily="34" charset="0"/>
              </a:rPr>
              <a:t>APPROCHE D’ IMPLICATION DES ACTEURS NATIONAUX</a:t>
            </a:r>
            <a:endParaRPr lang="fr-FR" sz="2800" b="1" dirty="0">
              <a:latin typeface="Cambria" pitchFamily="18" charset="0"/>
              <a:cs typeface="Segoe UI" pitchFamily="34" charset="0"/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E20782-4846-4B79-B12A-26BCDCFA0D99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15752"/>
          <a:stretch>
            <a:fillRect/>
          </a:stretch>
        </p:blipFill>
        <p:spPr bwMode="auto">
          <a:xfrm>
            <a:off x="71438" y="1928813"/>
            <a:ext cx="7637462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TOSHIBA\Desktop\VROH\CHM\photos-Milene\SAM_0241.JPG"/>
          <p:cNvPicPr>
            <a:picLocks noChangeAspect="1" noChangeArrowheads="1"/>
          </p:cNvPicPr>
          <p:nvPr/>
        </p:nvPicPr>
        <p:blipFill>
          <a:blip r:embed="rId3"/>
          <a:srcRect l="11719" t="8865" r="16406" b="16666"/>
          <a:stretch>
            <a:fillRect/>
          </a:stretch>
        </p:blipFill>
        <p:spPr bwMode="auto">
          <a:xfrm>
            <a:off x="5214938" y="1071563"/>
            <a:ext cx="38608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ZoneTexte 6"/>
          <p:cNvSpPr txBox="1">
            <a:spLocks noChangeArrowheads="1"/>
          </p:cNvSpPr>
          <p:nvPr/>
        </p:nvSpPr>
        <p:spPr bwMode="auto">
          <a:xfrm>
            <a:off x="0" y="14285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  <a:latin typeface="Calibri" pitchFamily="34" charset="0"/>
              </a:rPr>
              <a:t>2</a:t>
            </a:r>
            <a:r>
              <a:rPr lang="fr-FR" sz="2400" b="1" dirty="0" smtClean="0">
                <a:solidFill>
                  <a:srgbClr val="FF0000"/>
                </a:solidFill>
                <a:latin typeface="Calibri" pitchFamily="34" charset="0"/>
              </a:rPr>
              <a:t>. </a:t>
            </a:r>
            <a:r>
              <a:rPr lang="fr-FR" sz="2400" b="1" dirty="0" smtClean="0">
                <a:solidFill>
                  <a:srgbClr val="00B050"/>
                </a:solidFill>
                <a:latin typeface="Calibri" pitchFamily="34" charset="0"/>
              </a:rPr>
              <a:t>RENFORCEMENT DES CAPACITÉS DES CONTRIBUTEURS SUR LA PTK</a:t>
            </a:r>
            <a:endParaRPr lang="fr-FR" sz="20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715000" y="4889384"/>
            <a:ext cx="3357563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fr-FR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Objectifs de la formation :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buFontTx/>
              <a:buChar char="•"/>
              <a:defRPr/>
            </a:pPr>
            <a:r>
              <a:rPr lang="fr-FR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Former/Recycler les contributeurs nationaux à l’utilisation aisée du PTK CHM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27" name="ZoneTexte 8"/>
          <p:cNvSpPr txBox="1">
            <a:spLocks noChangeArrowheads="1"/>
          </p:cNvSpPr>
          <p:nvPr/>
        </p:nvSpPr>
        <p:spPr bwMode="auto">
          <a:xfrm>
            <a:off x="71438" y="857232"/>
            <a:ext cx="5143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fr-FR" b="1" dirty="0">
                <a:solidFill>
                  <a:srgbClr val="0070C0"/>
                </a:solidFill>
                <a:latin typeface="Calibri" pitchFamily="34" charset="0"/>
              </a:rPr>
              <a:t>Atelier de formation </a:t>
            </a:r>
            <a:r>
              <a:rPr lang="fr-FR" b="1" dirty="0" smtClean="0">
                <a:solidFill>
                  <a:srgbClr val="0070C0"/>
                </a:solidFill>
                <a:latin typeface="Calibri" pitchFamily="34" charset="0"/>
              </a:rPr>
              <a:t>de 16 </a:t>
            </a:r>
            <a:r>
              <a:rPr lang="fr-FR" b="1" dirty="0">
                <a:solidFill>
                  <a:srgbClr val="0070C0"/>
                </a:solidFill>
                <a:latin typeface="Calibri" pitchFamily="34" charset="0"/>
              </a:rPr>
              <a:t>Contributeurs du CHM sur la PTK du 17 au 20 décembre 2013, CAMPC, Abidjan, Côte d’Ivoire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TOSHIBA\Desktop\VROH\CHM\photos-Milene\SAM_0230.JPG"/>
          <p:cNvPicPr>
            <a:picLocks noChangeAspect="1" noChangeArrowheads="1"/>
          </p:cNvPicPr>
          <p:nvPr/>
        </p:nvPicPr>
        <p:blipFill>
          <a:blip r:embed="rId2"/>
          <a:srcRect l="18750" t="17708"/>
          <a:stretch>
            <a:fillRect/>
          </a:stretch>
        </p:blipFill>
        <p:spPr bwMode="auto">
          <a:xfrm>
            <a:off x="285720" y="3571876"/>
            <a:ext cx="413857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TOSHIBA\Desktop\VROH\CHM\photos-Milene\SAM_02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7"/>
            <a:ext cx="4000528" cy="300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4786314" y="3220050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Quelques prises de vue de la session de formation </a:t>
            </a:r>
          </a:p>
          <a:p>
            <a:pPr algn="ctr"/>
            <a:r>
              <a:rPr lang="fr-FR" b="1" dirty="0" smtClean="0"/>
              <a:t>17-20 </a:t>
            </a:r>
            <a:r>
              <a:rPr lang="fr-FR" b="1" dirty="0" err="1" smtClean="0"/>
              <a:t>Déc</a:t>
            </a:r>
            <a:r>
              <a:rPr lang="fr-FR" b="1" dirty="0" smtClean="0"/>
              <a:t> 2013</a:t>
            </a:r>
            <a:endParaRPr lang="fr-FR" b="1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/>
        </p:nvGrpSpPr>
        <p:grpSpPr>
          <a:xfrm>
            <a:off x="4495817" y="571480"/>
            <a:ext cx="3933835" cy="5301952"/>
            <a:chOff x="2219325" y="137778"/>
            <a:chExt cx="4857750" cy="5735654"/>
          </a:xfrm>
        </p:grpSpPr>
        <p:pic>
          <p:nvPicPr>
            <p:cNvPr id="5" name="Image 4" descr="PUB CHM 2.jpg"/>
            <p:cNvPicPr/>
            <p:nvPr/>
          </p:nvPicPr>
          <p:blipFill>
            <a:blip r:embed="rId2" cstate="print"/>
            <a:srcRect l="24246" t="3685" r="53042" b="7072"/>
            <a:stretch>
              <a:fillRect/>
            </a:stretch>
          </p:blipFill>
          <p:spPr>
            <a:xfrm rot="16200000">
              <a:off x="4150377" y="-1778969"/>
              <a:ext cx="1005205" cy="4838700"/>
            </a:xfrm>
            <a:prstGeom prst="rect">
              <a:avLst/>
            </a:prstGeom>
          </p:spPr>
        </p:pic>
        <p:pic>
          <p:nvPicPr>
            <p:cNvPr id="6" name="Image 5" descr="PUB CHM 3.jpg"/>
            <p:cNvPicPr/>
            <p:nvPr/>
          </p:nvPicPr>
          <p:blipFill>
            <a:blip r:embed="rId3"/>
            <a:srcRect l="10786" t="33967" b="33818"/>
            <a:stretch>
              <a:fillRect/>
            </a:stretch>
          </p:blipFill>
          <p:spPr>
            <a:xfrm rot="16200000">
              <a:off x="2279967" y="1076325"/>
              <a:ext cx="4736465" cy="4857750"/>
            </a:xfrm>
            <a:prstGeom prst="rect">
              <a:avLst/>
            </a:prstGeom>
          </p:spPr>
        </p:pic>
      </p:grpSp>
      <p:sp>
        <p:nvSpPr>
          <p:cNvPr id="8" name="ZoneTexte 7"/>
          <p:cNvSpPr txBox="1"/>
          <p:nvPr/>
        </p:nvSpPr>
        <p:spPr>
          <a:xfrm>
            <a:off x="428596" y="2285992"/>
            <a:ext cx="4000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3.</a:t>
            </a:r>
            <a:r>
              <a:rPr lang="fr-FR" sz="2000" b="1" dirty="0" smtClean="0"/>
              <a:t> </a:t>
            </a:r>
            <a:r>
              <a:rPr lang="fr-FR" sz="2000" b="1" dirty="0" smtClean="0">
                <a:solidFill>
                  <a:srgbClr val="00B050"/>
                </a:solidFill>
              </a:rPr>
              <a:t>IMPLICATION DES MÉDIAS DANS LES ACTIVITÉS CHM</a:t>
            </a:r>
            <a:endParaRPr lang="fr-FR" sz="2000" b="1" dirty="0">
              <a:solidFill>
                <a:srgbClr val="00B050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85720" y="214290"/>
            <a:ext cx="864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FF0000"/>
                </a:solidFill>
              </a:rPr>
              <a:t>4</a:t>
            </a:r>
            <a:r>
              <a:rPr lang="fr-FR" sz="2800" b="1" dirty="0" smtClean="0"/>
              <a:t>. </a:t>
            </a:r>
            <a:r>
              <a:rPr lang="fr-FR" sz="2400" b="1" dirty="0" smtClean="0">
                <a:solidFill>
                  <a:srgbClr val="00B050"/>
                </a:solidFill>
              </a:rPr>
              <a:t>MISE EN PLACE D’UNE CELLULE NATIONALE C.H.M </a:t>
            </a:r>
          </a:p>
          <a:p>
            <a:r>
              <a:rPr lang="fr-FR" sz="2400" b="1" dirty="0" smtClean="0">
                <a:solidFill>
                  <a:srgbClr val="00B050"/>
                </a:solidFill>
              </a:rPr>
              <a:t>      (</a:t>
            </a:r>
            <a:r>
              <a:rPr lang="fr-FR" sz="2400" b="1" dirty="0" smtClean="0">
                <a:solidFill>
                  <a:srgbClr val="00B0F0"/>
                </a:solidFill>
              </a:rPr>
              <a:t>05 animateurs</a:t>
            </a:r>
            <a:r>
              <a:rPr lang="fr-FR" sz="2400" b="1" dirty="0" smtClean="0">
                <a:solidFill>
                  <a:srgbClr val="00B050"/>
                </a:solidFill>
              </a:rPr>
              <a:t>)</a:t>
            </a:r>
            <a:endParaRPr lang="fr-FR" sz="2800" b="1" dirty="0">
              <a:solidFill>
                <a:srgbClr val="00B05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85720" y="1265244"/>
            <a:ext cx="8858280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	</a:t>
            </a:r>
            <a:r>
              <a:rPr lang="fr-FR" sz="2800" b="1" dirty="0" smtClean="0"/>
              <a:t>O</a:t>
            </a:r>
            <a:r>
              <a:rPr lang="fr-FR" sz="2400" b="1" dirty="0" smtClean="0"/>
              <a:t>bjet : Meilleure animation du site</a:t>
            </a:r>
            <a:endParaRPr lang="fr-FR" sz="2800" b="1" dirty="0" smtClean="0"/>
          </a:p>
          <a:p>
            <a:pPr>
              <a:buFontTx/>
              <a:buChar char="-"/>
            </a:pPr>
            <a:endParaRPr lang="fr-FR" sz="500" b="1" dirty="0" smtClean="0"/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Coordination des contributions;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Participer aux activités du PF CBD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Partage /Diffusion d’informations;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Visites aux contributeurs/Coaching privé;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Félicitations et Interpellations les contributeurs;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Autres activités (Exposés, conférences débats, sorties   	d’études, sorties détentes);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Soutien aux acteurs en cas d’évènements </a:t>
            </a:r>
          </a:p>
          <a:p>
            <a:pPr lvl="1">
              <a:buClr>
                <a:srgbClr val="FF0000"/>
              </a:buClr>
            </a:pPr>
            <a:r>
              <a:rPr lang="fr-FR" sz="2400" dirty="0"/>
              <a:t> </a:t>
            </a:r>
            <a:r>
              <a:rPr lang="fr-FR" sz="2400" dirty="0" smtClean="0"/>
              <a:t>    familiaux/professionnels;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Faire la liaison avec les différents partenaires;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Participer aux rencontres nationales et internationales;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fr-FR" sz="2400" dirty="0" smtClean="0"/>
              <a:t> Mobiliser des ressources pour le CHM national</a:t>
            </a:r>
          </a:p>
          <a:p>
            <a:endParaRPr lang="fr-FR" dirty="0"/>
          </a:p>
        </p:txBody>
      </p:sp>
      <p:pic>
        <p:nvPicPr>
          <p:cNvPr id="6" name="Image 7" descr="SAM_0917.JPG"/>
          <p:cNvPicPr>
            <a:picLocks noChangeAspect="1" noChangeArrowheads="1"/>
          </p:cNvPicPr>
          <p:nvPr/>
        </p:nvPicPr>
        <p:blipFill>
          <a:blip r:embed="rId2" cstate="print"/>
          <a:srcRect t="17889"/>
          <a:stretch>
            <a:fillRect/>
          </a:stretch>
        </p:blipFill>
        <p:spPr bwMode="auto">
          <a:xfrm>
            <a:off x="6643703" y="1214422"/>
            <a:ext cx="2286016" cy="1737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85720" y="214290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</a:rPr>
              <a:t>5. </a:t>
            </a:r>
            <a:r>
              <a:rPr lang="fr-FR" sz="2400" b="1" dirty="0" smtClean="0">
                <a:solidFill>
                  <a:srgbClr val="00B050"/>
                </a:solidFill>
              </a:rPr>
              <a:t>INSTAURATION « </a:t>
            </a:r>
            <a:r>
              <a:rPr lang="fr-FR" sz="2400" b="1" dirty="0" smtClean="0">
                <a:solidFill>
                  <a:schemeClr val="accent6"/>
                </a:solidFill>
              </a:rPr>
              <a:t>DES MARDIS</a:t>
            </a:r>
            <a:r>
              <a:rPr lang="fr-FR" sz="2400" b="1" dirty="0" smtClean="0">
                <a:solidFill>
                  <a:srgbClr val="00B050"/>
                </a:solidFill>
              </a:rPr>
              <a:t> » DU CHM</a:t>
            </a:r>
            <a:endParaRPr lang="fr-FR" sz="2400" b="1" dirty="0">
              <a:solidFill>
                <a:srgbClr val="00B050"/>
              </a:solidFill>
            </a:endParaRPr>
          </a:p>
        </p:txBody>
      </p:sp>
      <p:sp>
        <p:nvSpPr>
          <p:cNvPr id="6" name="ZoneTexte 5"/>
          <p:cNvSpPr txBox="1">
            <a:spLocks noChangeArrowheads="1"/>
          </p:cNvSpPr>
          <p:nvPr/>
        </p:nvSpPr>
        <p:spPr bwMode="auto">
          <a:xfrm>
            <a:off x="214345" y="1331601"/>
            <a:ext cx="8929687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b="1" dirty="0" smtClean="0">
                <a:solidFill>
                  <a:srgbClr val="00B050"/>
                </a:solidFill>
                <a:latin typeface="Calibri" pitchFamily="34" charset="0"/>
              </a:rPr>
              <a:t>Le mardi de la semaine, chaque contributeur doit :</a:t>
            </a:r>
            <a:endParaRPr lang="fr-FR" sz="2400" b="1" dirty="0">
              <a:solidFill>
                <a:srgbClr val="00B05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2400" b="1" dirty="0" smtClean="0">
                <a:latin typeface="Calibri" pitchFamily="34" charset="0"/>
              </a:rPr>
              <a:t> Se </a:t>
            </a:r>
            <a:r>
              <a:rPr lang="fr-FR" sz="2400" b="1" dirty="0">
                <a:latin typeface="Calibri" pitchFamily="34" charset="0"/>
              </a:rPr>
              <a:t>rappeler du </a:t>
            </a:r>
            <a:r>
              <a:rPr lang="fr-FR" sz="2400" b="1" dirty="0" smtClean="0">
                <a:latin typeface="Calibri" pitchFamily="34" charset="0"/>
              </a:rPr>
              <a:t>C.H.M.;</a:t>
            </a:r>
            <a:endParaRPr lang="fr-FR" sz="2400" b="1" dirty="0">
              <a:latin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2400" b="1" dirty="0" smtClean="0">
                <a:solidFill>
                  <a:srgbClr val="C00000"/>
                </a:solidFill>
                <a:latin typeface="Calibri" pitchFamily="34" charset="0"/>
              </a:rPr>
              <a:t> Faire un ajout sur le site;</a:t>
            </a:r>
            <a:endParaRPr lang="fr-FR" sz="2400" b="1" dirty="0">
              <a:solidFill>
                <a:srgbClr val="C0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2400" b="1" dirty="0" smtClean="0">
                <a:latin typeface="Calibri" pitchFamily="34" charset="0"/>
              </a:rPr>
              <a:t>Exprimer ses difficultés personnelles  sur le PTK;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2400" b="1" dirty="0" smtClean="0">
                <a:solidFill>
                  <a:srgbClr val="C00000"/>
                </a:solidFill>
                <a:latin typeface="Calibri" pitchFamily="34" charset="0"/>
              </a:rPr>
              <a:t>Avoir </a:t>
            </a:r>
            <a:r>
              <a:rPr lang="fr-FR" sz="2400" b="1" dirty="0">
                <a:solidFill>
                  <a:srgbClr val="C00000"/>
                </a:solidFill>
                <a:latin typeface="Calibri" pitchFamily="34" charset="0"/>
              </a:rPr>
              <a:t>des nouvelles des </a:t>
            </a:r>
            <a:r>
              <a:rPr lang="fr-FR" sz="2400" b="1" dirty="0" smtClean="0">
                <a:solidFill>
                  <a:srgbClr val="C00000"/>
                </a:solidFill>
                <a:latin typeface="Calibri" pitchFamily="34" charset="0"/>
              </a:rPr>
              <a:t>autres contributeurs;</a:t>
            </a:r>
            <a:endParaRPr lang="fr-FR" sz="24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7" name="Flèche vers le bas 6"/>
          <p:cNvSpPr/>
          <p:nvPr/>
        </p:nvSpPr>
        <p:spPr>
          <a:xfrm>
            <a:off x="4143372" y="4357694"/>
            <a:ext cx="785818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643042" y="5610541"/>
            <a:ext cx="6000792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Call center tous les Dimanches à 20 H </a:t>
            </a:r>
            <a:endParaRPr lang="fr-FR" sz="2400" b="1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/>
          <a:srcRect l="2390" t="27567" b="13095"/>
          <a:stretch>
            <a:fillRect/>
          </a:stretch>
        </p:blipFill>
        <p:spPr bwMode="auto">
          <a:xfrm>
            <a:off x="322294" y="1428754"/>
            <a:ext cx="8750300" cy="5143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ZoneTexte 7"/>
          <p:cNvSpPr txBox="1">
            <a:spLocks noChangeArrowheads="1"/>
          </p:cNvSpPr>
          <p:nvPr/>
        </p:nvSpPr>
        <p:spPr bwMode="auto">
          <a:xfrm>
            <a:off x="428596" y="214290"/>
            <a:ext cx="74295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3200" b="1" dirty="0" smtClean="0">
                <a:solidFill>
                  <a:srgbClr val="C00000"/>
                </a:solidFill>
                <a:latin typeface="Calibri" pitchFamily="34" charset="0"/>
              </a:rPr>
              <a:t>6</a:t>
            </a:r>
            <a:r>
              <a:rPr lang="fr-FR" sz="2000" b="1" dirty="0" smtClean="0">
                <a:solidFill>
                  <a:srgbClr val="C00000"/>
                </a:solidFill>
                <a:latin typeface="Calibri" pitchFamily="34" charset="0"/>
              </a:rPr>
              <a:t>. </a:t>
            </a:r>
            <a:r>
              <a:rPr lang="fr-FR" sz="2400" b="1" dirty="0" smtClean="0">
                <a:solidFill>
                  <a:srgbClr val="00B050"/>
                </a:solidFill>
                <a:latin typeface="Calibri" pitchFamily="34" charset="0"/>
              </a:rPr>
              <a:t>MISE EN PLACE D’UN SYSTÈME D’ÉVALUATION  </a:t>
            </a:r>
            <a:endParaRPr lang="fr-FR" sz="24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57224" y="785794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2000" b="1" dirty="0" smtClean="0">
                <a:solidFill>
                  <a:schemeClr val="tx2"/>
                </a:solidFill>
              </a:rPr>
              <a:t> Evaluation du site  </a:t>
            </a:r>
            <a:r>
              <a:rPr lang="fr-FR" sz="2000" b="1" dirty="0" err="1" smtClean="0">
                <a:solidFill>
                  <a:schemeClr val="tx2"/>
                </a:solidFill>
              </a:rPr>
              <a:t>Déc</a:t>
            </a:r>
            <a:r>
              <a:rPr lang="fr-FR" sz="2000" b="1" dirty="0" smtClean="0">
                <a:solidFill>
                  <a:schemeClr val="tx2"/>
                </a:solidFill>
              </a:rPr>
              <a:t> 13- </a:t>
            </a:r>
            <a:r>
              <a:rPr lang="fr-FR" sz="2000" b="1" dirty="0" err="1" smtClean="0">
                <a:solidFill>
                  <a:schemeClr val="tx2"/>
                </a:solidFill>
              </a:rPr>
              <a:t>Janv</a:t>
            </a:r>
            <a:r>
              <a:rPr lang="fr-FR" sz="2000" b="1" dirty="0" smtClean="0">
                <a:solidFill>
                  <a:schemeClr val="tx2"/>
                </a:solidFill>
              </a:rPr>
              <a:t>-Février 2014</a:t>
            </a:r>
          </a:p>
          <a:p>
            <a:pPr>
              <a:buFont typeface="Wingdings" pitchFamily="2" charset="2"/>
              <a:buChar char="q"/>
            </a:pPr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12370" b="15463"/>
          <a:stretch>
            <a:fillRect/>
          </a:stretch>
        </p:blipFill>
        <p:spPr bwMode="auto">
          <a:xfrm>
            <a:off x="71438" y="857232"/>
            <a:ext cx="9072562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ZoneTexte 6"/>
          <p:cNvSpPr txBox="1">
            <a:spLocks noChangeArrowheads="1"/>
          </p:cNvSpPr>
          <p:nvPr/>
        </p:nvSpPr>
        <p:spPr bwMode="auto">
          <a:xfrm>
            <a:off x="285720" y="285728"/>
            <a:ext cx="85011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tx2"/>
                </a:solidFill>
                <a:latin typeface="Calibri" pitchFamily="34" charset="0"/>
              </a:rPr>
              <a:t> Evaluation des </a:t>
            </a:r>
            <a:r>
              <a:rPr lang="fr-FR" sz="2400" b="1" dirty="0">
                <a:solidFill>
                  <a:schemeClr val="tx2"/>
                </a:solidFill>
                <a:latin typeface="Calibri" pitchFamily="34" charset="0"/>
              </a:rPr>
              <a:t>contributeurs par </a:t>
            </a:r>
            <a:r>
              <a:rPr lang="fr-FR" sz="2400" b="1" dirty="0" smtClean="0">
                <a:solidFill>
                  <a:schemeClr val="tx2"/>
                </a:solidFill>
                <a:latin typeface="Calibri" pitchFamily="34" charset="0"/>
              </a:rPr>
              <a:t>répertoire </a:t>
            </a:r>
            <a:r>
              <a:rPr lang="fr-FR" sz="2400" b="1" dirty="0" err="1" smtClean="0">
                <a:solidFill>
                  <a:schemeClr val="tx2"/>
                </a:solidFill>
                <a:latin typeface="Calibri" pitchFamily="34" charset="0"/>
              </a:rPr>
              <a:t>Déc</a:t>
            </a:r>
            <a:r>
              <a:rPr lang="fr-FR" sz="2400" b="1" dirty="0" smtClean="0">
                <a:solidFill>
                  <a:schemeClr val="tx2"/>
                </a:solidFill>
                <a:latin typeface="Calibri" pitchFamily="34" charset="0"/>
              </a:rPr>
              <a:t> 13 </a:t>
            </a:r>
            <a:r>
              <a:rPr lang="fr-FR" sz="2400" b="1" dirty="0" err="1" smtClean="0">
                <a:solidFill>
                  <a:schemeClr val="tx2"/>
                </a:solidFill>
                <a:latin typeface="Calibri" pitchFamily="34" charset="0"/>
              </a:rPr>
              <a:t>Janv</a:t>
            </a:r>
            <a:r>
              <a:rPr lang="fr-FR" sz="2400" b="1" dirty="0" smtClean="0">
                <a:solidFill>
                  <a:schemeClr val="tx2"/>
                </a:solidFill>
                <a:latin typeface="Calibri" pitchFamily="34" charset="0"/>
              </a:rPr>
              <a:t>-</a:t>
            </a:r>
            <a:r>
              <a:rPr lang="fr-FR" sz="2400" b="1" dirty="0" err="1" smtClean="0">
                <a:solidFill>
                  <a:schemeClr val="tx2"/>
                </a:solidFill>
                <a:latin typeface="Calibri" pitchFamily="34" charset="0"/>
              </a:rPr>
              <a:t>fév</a:t>
            </a:r>
            <a:r>
              <a:rPr lang="fr-FR" sz="2400" b="1" dirty="0" smtClean="0">
                <a:solidFill>
                  <a:schemeClr val="tx2"/>
                </a:solidFill>
                <a:latin typeface="Calibri" pitchFamily="34" charset="0"/>
              </a:rPr>
              <a:t> 14 </a:t>
            </a:r>
            <a:endParaRPr lang="fr-FR" sz="24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ZoneTexte 4"/>
          <p:cNvSpPr txBox="1">
            <a:spLocks noChangeArrowheads="1"/>
          </p:cNvSpPr>
          <p:nvPr/>
        </p:nvSpPr>
        <p:spPr bwMode="auto">
          <a:xfrm>
            <a:off x="0" y="285728"/>
            <a:ext cx="914399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C00000"/>
                </a:solidFill>
                <a:latin typeface="Calibri" pitchFamily="34" charset="0"/>
              </a:rPr>
              <a:t>7.</a:t>
            </a:r>
            <a:r>
              <a:rPr lang="fr-FR" sz="2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fr-FR" sz="2400" b="1" dirty="0" smtClean="0">
                <a:solidFill>
                  <a:srgbClr val="00B050"/>
                </a:solidFill>
                <a:latin typeface="Calibri" pitchFamily="34" charset="0"/>
              </a:rPr>
              <a:t>ATELIER DE RECYCLAGE DES CONTRIBUTEURS SUR LE PTK </a:t>
            </a:r>
          </a:p>
          <a:p>
            <a:r>
              <a:rPr lang="fr-FR" sz="2400" b="1" dirty="0" smtClean="0">
                <a:solidFill>
                  <a:srgbClr val="00B050"/>
                </a:solidFill>
                <a:latin typeface="Calibri" pitchFamily="34" charset="0"/>
              </a:rPr>
              <a:t>        FÉVRIER  2014</a:t>
            </a:r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71438" y="1357298"/>
            <a:ext cx="414337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Calibri" pitchFamily="34" charset="0"/>
              </a:rPr>
              <a:t>Objectifs: </a:t>
            </a:r>
          </a:p>
          <a:p>
            <a:pPr algn="ctr">
              <a:buFont typeface="Wingdings" pitchFamily="2" charset="2"/>
              <a:buChar char="v"/>
            </a:pPr>
            <a:r>
              <a:rPr lang="fr-FR" sz="2400" b="1" dirty="0" smtClean="0">
                <a:latin typeface="Calibri" pitchFamily="34" charset="0"/>
              </a:rPr>
              <a:t>Décrire les </a:t>
            </a:r>
            <a:r>
              <a:rPr lang="fr-FR" sz="2400" b="1" dirty="0">
                <a:latin typeface="Calibri" pitchFamily="34" charset="0"/>
              </a:rPr>
              <a:t>problèmes rencontrés par les contributeurs </a:t>
            </a:r>
          </a:p>
          <a:p>
            <a:pPr algn="ctr"/>
            <a:endParaRPr lang="fr-FR" sz="1200" dirty="0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fr-FR" sz="2400" b="1" dirty="0">
                <a:solidFill>
                  <a:srgbClr val="0070C0"/>
                </a:solidFill>
                <a:latin typeface="Calibri" pitchFamily="34" charset="0"/>
              </a:rPr>
              <a:t>Faire des exercices de renforcement/recyclage pour résoudre les difficultés</a:t>
            </a: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fr-FR" sz="2400" b="1" dirty="0" smtClean="0">
                <a:latin typeface="Calibri" pitchFamily="34" charset="0"/>
              </a:rPr>
              <a:t>Responsabiliser les contributeurs sur les tâches/répertoires  </a:t>
            </a:r>
            <a:endParaRPr lang="fr-FR" sz="2400" b="1" dirty="0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endParaRPr lang="fr-FR" sz="1200" b="1" dirty="0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fr-FR" sz="2400" b="1" dirty="0" smtClean="0">
                <a:solidFill>
                  <a:srgbClr val="0070C0"/>
                </a:solidFill>
                <a:latin typeface="Calibri" pitchFamily="34" charset="0"/>
              </a:rPr>
              <a:t>Partager les résultats de la première évaluation trimestrielle</a:t>
            </a:r>
            <a:endParaRPr lang="fr-FR" sz="2400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8198" name="Image 5" descr="SAM_05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371725"/>
            <a:ext cx="4786346" cy="370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14281" y="714369"/>
          <a:ext cx="8643998" cy="5857903"/>
        </p:xfrm>
        <a:graphic>
          <a:graphicData uri="http://schemas.openxmlformats.org/drawingml/2006/table">
            <a:tbl>
              <a:tblPr/>
              <a:tblGrid>
                <a:gridCol w="1710883"/>
                <a:gridCol w="1710883"/>
                <a:gridCol w="2611116"/>
                <a:gridCol w="2611116"/>
              </a:tblGrid>
              <a:tr h="177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REPERTOIRE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SOUS-REPERTOIRE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RESPONSABLE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AUTRES ACTEURS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177512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CONVENTION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Cartagena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KONE Augustin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Mme AMARI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Nagoya/APA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Mme AMARI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KONE Augustin, KONKON Gilles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Plan stratégique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PEDIA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N’GUESSAN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</a:tr>
              <a:tr h="355025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BIODIVERSITE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Aires protégées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DIARRA Youssouf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N’DA Degrâce, SANKARE, Ali MANGARA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Faune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SANKARE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ZORO, SYLLA, AKPATOU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0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Flore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N’GUESSAN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VROH, ADOU Kouablan, KOMOE Koffi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0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Ecosystèmes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ADOU Constant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VROH, EGNANKOU, KOMOE, SANKARE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Biodiversité agricole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Edmond KOFFI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ADOU Yao ; VROH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</a:tr>
              <a:tr h="177512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MISE EN ŒUVRE DE LA CONVENTION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Monographie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N’GUESSAN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PEDIA, VROH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Documents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PEDIA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KONE Augustin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Lois, codes, décrets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PEDIA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N’DA Degrâce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</a:tr>
              <a:tr h="17751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COOPERATION ETCHNIQUE ET SCIENTIFIQUE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Projets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DJAK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PEDIA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Ateliers régionaux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PEDIA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N’GUESSAN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Partenaires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N’GUESSAN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PEDIA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0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Articles scientifiques et techniques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N’GUESSAN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SANKARE, SYLLA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</a:tr>
              <a:tr h="355025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INFORMATIONS ET LIENS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Liens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TIEBRE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KOUTOUAN Milène, YIAN Claver, Clovis, VROH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0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Sensibilisation environnementale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EGNANKOU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TOURE Moussa, KONE Inza, DJAK, KOMOE, ADOU Constant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Informations 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YIAN Claver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KOUTOUAN Milène, VROH, Clovis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0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Géopoints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VROH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KOUTOUAN Milène, YIAN Claver,  Clovis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7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</a:tr>
              <a:tr h="177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>
                          <a:latin typeface="Cambria"/>
                          <a:ea typeface="Calibri"/>
                          <a:cs typeface="Times New Roman"/>
                        </a:rPr>
                        <a:t>PHOTOS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Photos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latin typeface="Cambria"/>
                          <a:ea typeface="Calibri"/>
                          <a:cs typeface="Times New Roman"/>
                        </a:rPr>
                        <a:t>SANKARE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dirty="0">
                          <a:latin typeface="Cambria"/>
                          <a:ea typeface="Calibri"/>
                          <a:cs typeface="Times New Roman"/>
                        </a:rPr>
                        <a:t>SYLLA, ADOU </a:t>
                      </a:r>
                      <a:r>
                        <a:rPr lang="fr-FR" sz="700" dirty="0" err="1">
                          <a:latin typeface="Cambria"/>
                          <a:ea typeface="Calibri"/>
                          <a:cs typeface="Times New Roman"/>
                        </a:rPr>
                        <a:t>Kouablan</a:t>
                      </a:r>
                      <a:endParaRPr lang="fr-F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1142976" y="142852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002060"/>
                </a:solidFill>
              </a:rPr>
              <a:t>RESPONSABILISATION DES CONTRIBUTEURS</a:t>
            </a:r>
            <a:endParaRPr lang="fr-FR" b="1" dirty="0">
              <a:solidFill>
                <a:srgbClr val="00206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ZoneTexte 5"/>
          <p:cNvSpPr txBox="1">
            <a:spLocks noChangeArrowheads="1"/>
          </p:cNvSpPr>
          <p:nvPr/>
        </p:nvSpPr>
        <p:spPr bwMode="auto">
          <a:xfrm>
            <a:off x="142875" y="71414"/>
            <a:ext cx="8786813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fr-FR" sz="2800" b="1" dirty="0">
                <a:solidFill>
                  <a:srgbClr val="C00000"/>
                </a:solidFill>
                <a:latin typeface="Calibri" pitchFamily="34" charset="0"/>
              </a:rPr>
              <a:t>8</a:t>
            </a:r>
            <a:r>
              <a:rPr lang="fr-FR" sz="2800" b="1" dirty="0" smtClean="0">
                <a:solidFill>
                  <a:srgbClr val="C00000"/>
                </a:solidFill>
                <a:latin typeface="Calibri" pitchFamily="34" charset="0"/>
              </a:rPr>
              <a:t>. </a:t>
            </a:r>
            <a:r>
              <a:rPr lang="fr-FR" sz="2400" b="1" dirty="0" smtClean="0">
                <a:solidFill>
                  <a:srgbClr val="00B050"/>
                </a:solidFill>
                <a:latin typeface="Calibri" pitchFamily="34" charset="0"/>
              </a:rPr>
              <a:t>ORGANISATION D’UNE CONFÉRENCE/DÉBAT AUX MEMBRES DU CLUB DES SCIENCES BIOLOGIQUES DE L’UNIVERSITÉ FÉLIX HOUPHOUËT-BOIGNY: </a:t>
            </a:r>
            <a:r>
              <a:rPr lang="fr-FR" sz="2400" dirty="0" smtClean="0">
                <a:solidFill>
                  <a:srgbClr val="00B050"/>
                </a:solidFill>
                <a:latin typeface="Calibri" pitchFamily="34" charset="0"/>
              </a:rPr>
              <a:t>09 AVRIL 2014</a:t>
            </a:r>
            <a:endParaRPr lang="fr-FR" sz="20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428596" y="1285860"/>
            <a:ext cx="4214842" cy="27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  <a:latin typeface="Calibri" pitchFamily="34" charset="0"/>
              </a:rPr>
              <a:t>THÈME: </a:t>
            </a:r>
          </a:p>
          <a:p>
            <a:pPr algn="ctr"/>
            <a:r>
              <a:rPr lang="fr-FR" sz="2400" b="1" dirty="0" smtClean="0">
                <a:solidFill>
                  <a:srgbClr val="0070C0"/>
                </a:solidFill>
                <a:latin typeface="Calibri" pitchFamily="34" charset="0"/>
              </a:rPr>
              <a:t>« Le </a:t>
            </a:r>
            <a:r>
              <a:rPr lang="fr-FR" sz="2400" b="1" dirty="0">
                <a:solidFill>
                  <a:srgbClr val="0070C0"/>
                </a:solidFill>
                <a:latin typeface="Calibri" pitchFamily="34" charset="0"/>
              </a:rPr>
              <a:t>CHM, Quelle contribution à la formation de l’étudiant en Sciences Biologiques </a:t>
            </a:r>
            <a:r>
              <a:rPr lang="fr-FR" sz="2400" b="1" dirty="0" smtClean="0">
                <a:solidFill>
                  <a:srgbClr val="0070C0"/>
                </a:solidFill>
                <a:latin typeface="Calibri" pitchFamily="34" charset="0"/>
              </a:rPr>
              <a:t>? »</a:t>
            </a:r>
            <a:endParaRPr lang="fr-FR" sz="2400" b="1" dirty="0">
              <a:solidFill>
                <a:srgbClr val="0070C0"/>
              </a:solidFill>
              <a:latin typeface="Calibri" pitchFamily="34" charset="0"/>
            </a:endParaRPr>
          </a:p>
          <a:p>
            <a:pPr algn="ctr"/>
            <a:endParaRPr lang="fr-FR" sz="300" b="1" dirty="0">
              <a:solidFill>
                <a:srgbClr val="0070C0"/>
              </a:solidFill>
              <a:latin typeface="Calibri" pitchFamily="34" charset="0"/>
            </a:endParaRPr>
          </a:p>
          <a:p>
            <a:pPr algn="just"/>
            <a:r>
              <a:rPr lang="fr-FR" sz="2400" b="1" dirty="0">
                <a:latin typeface="Calibri" pitchFamily="34" charset="0"/>
              </a:rPr>
              <a:t>Objectif: Présenter </a:t>
            </a:r>
            <a:r>
              <a:rPr lang="fr-FR" sz="2400" b="1" dirty="0" smtClean="0">
                <a:latin typeface="Calibri" pitchFamily="34" charset="0"/>
              </a:rPr>
              <a:t>les opportunités du </a:t>
            </a:r>
            <a:r>
              <a:rPr lang="fr-FR" sz="2400" b="1" dirty="0">
                <a:latin typeface="Calibri" pitchFamily="34" charset="0"/>
              </a:rPr>
              <a:t>site </a:t>
            </a:r>
            <a:r>
              <a:rPr lang="fr-FR" sz="2400" b="1" dirty="0" smtClean="0">
                <a:latin typeface="Calibri" pitchFamily="34" charset="0"/>
              </a:rPr>
              <a:t>aux étudiants, </a:t>
            </a:r>
            <a:endParaRPr lang="fr-FR" sz="2400" dirty="0">
              <a:latin typeface="Calibri" pitchFamily="34" charset="0"/>
            </a:endParaRPr>
          </a:p>
        </p:txBody>
      </p:sp>
      <p:pic>
        <p:nvPicPr>
          <p:cNvPr id="11269" name="Image 5" descr="SAM_0914.JPG"/>
          <p:cNvPicPr>
            <a:picLocks noChangeAspect="1" noChangeArrowheads="1"/>
          </p:cNvPicPr>
          <p:nvPr/>
        </p:nvPicPr>
        <p:blipFill>
          <a:blip r:embed="rId2"/>
          <a:srcRect t="12135"/>
          <a:stretch>
            <a:fillRect/>
          </a:stretch>
        </p:blipFill>
        <p:spPr bwMode="auto">
          <a:xfrm>
            <a:off x="5000628" y="1071547"/>
            <a:ext cx="39243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5214942" y="4643446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pic>
        <p:nvPicPr>
          <p:cNvPr id="12" name="Image 11" descr="SAM_08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4143404"/>
            <a:ext cx="3929058" cy="2571744"/>
          </a:xfrm>
          <a:prstGeom prst="rect">
            <a:avLst/>
          </a:prstGeom>
        </p:spPr>
      </p:pic>
      <p:pic>
        <p:nvPicPr>
          <p:cNvPr id="14" name="Image 13" descr="SAM_09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1" y="4179074"/>
            <a:ext cx="3571900" cy="2678925"/>
          </a:xfrm>
          <a:prstGeom prst="rect">
            <a:avLst/>
          </a:prstGeom>
        </p:spPr>
      </p:pic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285720" y="274621"/>
            <a:ext cx="8229600" cy="796925"/>
          </a:xfrm>
        </p:spPr>
        <p:txBody>
          <a:bodyPr/>
          <a:lstStyle/>
          <a:p>
            <a:pPr eaLnBrk="1" hangingPunct="1"/>
            <a:r>
              <a:rPr lang="fr-FR" b="1" dirty="0" smtClean="0"/>
              <a:t>PLAN DE L’EXPOSÉ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438" y="1214422"/>
            <a:ext cx="9001125" cy="4525963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r-FR" dirty="0" smtClean="0">
                <a:latin typeface="+mj-lt"/>
              </a:rPr>
              <a:t>Brève présentation de la Côte d’Ivoire</a:t>
            </a: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r-FR" dirty="0" smtClean="0">
                <a:latin typeface="+mj-lt"/>
              </a:rPr>
              <a:t>Bref aperçu des difficultés de fonctionnement du CHM avant décembre 2013</a:t>
            </a: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r-FR" dirty="0" smtClean="0">
                <a:latin typeface="+mj-lt"/>
              </a:rPr>
              <a:t>Principales activités de redynamisation (</a:t>
            </a:r>
            <a:r>
              <a:rPr lang="fr-FR" dirty="0" err="1" smtClean="0">
                <a:latin typeface="+mj-lt"/>
              </a:rPr>
              <a:t>Déc</a:t>
            </a:r>
            <a:r>
              <a:rPr lang="fr-FR" dirty="0" smtClean="0">
                <a:latin typeface="+mj-lt"/>
              </a:rPr>
              <a:t> 2013-Avril 2014)</a:t>
            </a: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r-FR" dirty="0" smtClean="0">
                <a:latin typeface="+mj-lt"/>
              </a:rPr>
              <a:t>Activités à réaliser d’ici à la fin 2014</a:t>
            </a: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r-FR" dirty="0" smtClean="0">
                <a:latin typeface="+mj-lt"/>
              </a:rPr>
              <a:t>Recommandations</a:t>
            </a: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r-FR" dirty="0" smtClean="0">
              <a:latin typeface="+mj-lt"/>
            </a:endParaRP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r-FR" dirty="0" smtClean="0">
              <a:latin typeface="+mj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285720" y="2782669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QUELQUES  ACQUIS</a:t>
            </a:r>
            <a:endParaRPr lang="fr-FR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428595" y="714352"/>
          <a:ext cx="8215371" cy="5323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29"/>
                <a:gridCol w="2000264"/>
                <a:gridCol w="2214578"/>
              </a:tblGrid>
              <a:tr h="642943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INDICATEURS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AVANT 2012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AUJOURD’HUI</a:t>
                      </a:r>
                      <a:endParaRPr lang="fr-FR" sz="2400" dirty="0"/>
                    </a:p>
                  </a:txBody>
                  <a:tcPr/>
                </a:tc>
              </a:tr>
              <a:tr h="642943"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Nombres</a:t>
                      </a:r>
                      <a:r>
                        <a:rPr lang="fr-FR" sz="2400" b="1" baseline="0" dirty="0" smtClean="0"/>
                        <a:t> de contributeurs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09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18</a:t>
                      </a:r>
                      <a:endParaRPr lang="fr-FR" sz="2400" b="1" dirty="0"/>
                    </a:p>
                  </a:txBody>
                  <a:tcPr/>
                </a:tc>
              </a:tr>
              <a:tr h="642943"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Contributeurs</a:t>
                      </a:r>
                      <a:r>
                        <a:rPr lang="fr-FR" sz="2400" b="1" baseline="0" dirty="0" smtClean="0"/>
                        <a:t> actifs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01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11</a:t>
                      </a:r>
                      <a:endParaRPr lang="fr-FR" sz="2400" b="1" dirty="0"/>
                    </a:p>
                  </a:txBody>
                  <a:tcPr/>
                </a:tc>
              </a:tr>
              <a:tr h="642943"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Nombre de réunions des contributeurs /an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00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04</a:t>
                      </a:r>
                      <a:endParaRPr lang="fr-FR" sz="2400" b="1" dirty="0"/>
                    </a:p>
                  </a:txBody>
                  <a:tcPr/>
                </a:tc>
              </a:tr>
              <a:tr h="642943">
                <a:tc>
                  <a:txBody>
                    <a:bodyPr/>
                    <a:lstStyle/>
                    <a:p>
                      <a:r>
                        <a:rPr lang="fr-FR" sz="2400" b="1" dirty="0" smtClean="0"/>
                        <a:t>Nombre</a:t>
                      </a:r>
                      <a:r>
                        <a:rPr lang="fr-FR" sz="2400" b="1" baseline="0" dirty="0" smtClean="0"/>
                        <a:t> de visiteurs du site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 b="1" dirty="0"/>
                    </a:p>
                  </a:txBody>
                  <a:tcPr/>
                </a:tc>
              </a:tr>
              <a:tr h="64294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4294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4294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214414" y="2643182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PERSPECTIVES </a:t>
            </a:r>
          </a:p>
          <a:p>
            <a:pPr algn="ctr"/>
            <a:r>
              <a:rPr lang="fr-FR" sz="3600" b="1" dirty="0" smtClean="0"/>
              <a:t>Horizon 2014</a:t>
            </a:r>
            <a:endParaRPr lang="fr-FR" sz="36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contenu 2"/>
          <p:cNvSpPr>
            <a:spLocks noGrp="1"/>
          </p:cNvSpPr>
          <p:nvPr>
            <p:ph idx="1"/>
          </p:nvPr>
        </p:nvSpPr>
        <p:spPr>
          <a:xfrm>
            <a:off x="142875" y="1857375"/>
            <a:ext cx="8858250" cy="4757738"/>
          </a:xfrm>
        </p:spPr>
        <p:txBody>
          <a:bodyPr/>
          <a:lstStyle/>
          <a:p>
            <a:pPr algn="just" eaLnBrk="1" hangingPunct="1">
              <a:lnSpc>
                <a:spcPct val="200000"/>
              </a:lnSpc>
              <a:buFont typeface="Wingdings" pitchFamily="2" charset="2"/>
              <a:buChar char="v"/>
            </a:pPr>
            <a:r>
              <a:rPr lang="fr-FR" sz="2000" b="1" dirty="0" smtClean="0"/>
              <a:t>2</a:t>
            </a:r>
            <a:r>
              <a:rPr lang="fr-FR" sz="2000" b="1" baseline="30000" dirty="0" smtClean="0"/>
              <a:t>ème</a:t>
            </a:r>
            <a:r>
              <a:rPr lang="fr-FR" sz="2000" b="1" dirty="0" smtClean="0"/>
              <a:t> réunion trimestrielle des contributeurs  : 13 Juin 2014</a:t>
            </a:r>
          </a:p>
          <a:p>
            <a:pPr algn="just" eaLnBrk="1" hangingPunct="1">
              <a:lnSpc>
                <a:spcPct val="200000"/>
              </a:lnSpc>
              <a:buFont typeface="Wingdings" pitchFamily="2" charset="2"/>
              <a:buChar char="v"/>
            </a:pPr>
            <a:r>
              <a:rPr lang="fr-FR" sz="2000" b="1" dirty="0" smtClean="0"/>
              <a:t>Présentation du CHM aux Hommes de presse et Média : Bulletin d’informations du CHM  : 09 Août 2014</a:t>
            </a:r>
          </a:p>
          <a:p>
            <a:pPr algn="just" eaLnBrk="1" hangingPunct="1">
              <a:lnSpc>
                <a:spcPct val="200000"/>
              </a:lnSpc>
              <a:buFont typeface="Wingdings" pitchFamily="2" charset="2"/>
              <a:buChar char="v"/>
            </a:pPr>
            <a:r>
              <a:rPr lang="fr-FR" sz="2000" b="1" dirty="0" smtClean="0"/>
              <a:t>Sensibilisation des structures de recherche (CNRA, ANADER, ICRAF, CSRS, …)</a:t>
            </a:r>
          </a:p>
          <a:p>
            <a:pPr algn="just" eaLnBrk="1" hangingPunct="1">
              <a:lnSpc>
                <a:spcPct val="200000"/>
              </a:lnSpc>
              <a:buFont typeface="Wingdings" pitchFamily="2" charset="2"/>
              <a:buChar char="v"/>
            </a:pPr>
            <a:r>
              <a:rPr lang="fr-FR" sz="2000" b="1" dirty="0" smtClean="0"/>
              <a:t>Information/sensibilisation des travailleurs de la Police forestière : Juillet 2014</a:t>
            </a: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857250" y="71438"/>
            <a:ext cx="7358063" cy="4286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 smtClean="0"/>
              <a:t>Le CHM ivoirien : quelques activités prioritaires à réaliser</a:t>
            </a:r>
          </a:p>
        </p:txBody>
      </p:sp>
      <p:sp>
        <p:nvSpPr>
          <p:cNvPr id="13316" name="ZoneTexte 5"/>
          <p:cNvSpPr txBox="1">
            <a:spLocks noChangeArrowheads="1"/>
          </p:cNvSpPr>
          <p:nvPr/>
        </p:nvSpPr>
        <p:spPr bwMode="auto">
          <a:xfrm>
            <a:off x="142875" y="946150"/>
            <a:ext cx="5286375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rgbClr val="C00000"/>
                </a:solidFill>
                <a:latin typeface="Calibri" pitchFamily="34" charset="0"/>
              </a:rPr>
              <a:t>Activités à réaliser d’ici à la fin 2014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71438" y="2000250"/>
            <a:ext cx="90011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r-FR" b="1">
                <a:solidFill>
                  <a:srgbClr val="0070C0"/>
                </a:solidFill>
                <a:latin typeface="Calibri" pitchFamily="34" charset="0"/>
              </a:rPr>
              <a:t>Engager des négociations en vue de la signature de protocoles d‘accords pour le partage des informations sur la biodiversité avec les acteurs identifiés qui en détiennent </a:t>
            </a:r>
            <a:r>
              <a:rPr lang="fr-FR" b="1">
                <a:latin typeface="Calibri" pitchFamily="34" charset="0"/>
              </a:rPr>
              <a:t>(centre de recherche, laboratoire, Ministères)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endParaRPr lang="fr-FR" b="1">
              <a:latin typeface="Calibri" pitchFamily="34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r-FR" b="1">
                <a:latin typeface="Calibri" pitchFamily="34" charset="0"/>
              </a:rPr>
              <a:t> </a:t>
            </a:r>
            <a:r>
              <a:rPr lang="fr-FR" b="1">
                <a:solidFill>
                  <a:srgbClr val="0070C0"/>
                </a:solidFill>
                <a:latin typeface="Calibri" pitchFamily="34" charset="0"/>
              </a:rPr>
              <a:t>Poursuivre le recensement des experts ivoiriens pour les lister de manière exhaustive par domaine et sous-domaine thématique de la biodiversité</a:t>
            </a:r>
            <a:r>
              <a:rPr lang="fr-FR">
                <a:latin typeface="Calibri" pitchFamily="34" charset="0"/>
              </a:rPr>
              <a:t>. </a:t>
            </a:r>
            <a:r>
              <a:rPr lang="fr-FR" b="1">
                <a:latin typeface="Calibri" pitchFamily="34" charset="0"/>
              </a:rPr>
              <a:t>Il s’agit ici de contribuer à la mise en place du « réseau de connaissances sur la diversité biologique ». </a:t>
            </a: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42875" y="71438"/>
            <a:ext cx="8858250" cy="6429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 smtClean="0"/>
              <a:t>Le CHM ivoirien: </a:t>
            </a:r>
            <a:r>
              <a:rPr lang="fr-FR" sz="2400" b="1" dirty="0" smtClean="0">
                <a:solidFill>
                  <a:srgbClr val="FF0000"/>
                </a:solidFill>
              </a:rPr>
              <a:t>Recommandations pour la poursuite des efforts de redynamisation</a:t>
            </a:r>
          </a:p>
        </p:txBody>
      </p:sp>
      <p:sp>
        <p:nvSpPr>
          <p:cNvPr id="14340" name="ZoneTexte 5"/>
          <p:cNvSpPr txBox="1">
            <a:spLocks noChangeArrowheads="1"/>
          </p:cNvSpPr>
          <p:nvPr/>
        </p:nvSpPr>
        <p:spPr bwMode="auto">
          <a:xfrm>
            <a:off x="142875" y="1017588"/>
            <a:ext cx="2643188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>
                <a:solidFill>
                  <a:srgbClr val="C00000"/>
                </a:solidFill>
                <a:latin typeface="Calibri" pitchFamily="34" charset="0"/>
              </a:rPr>
              <a:t>Recommandations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24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oneTexte 5"/>
          <p:cNvSpPr txBox="1">
            <a:spLocks noChangeArrowheads="1"/>
          </p:cNvSpPr>
          <p:nvPr/>
        </p:nvSpPr>
        <p:spPr bwMode="auto">
          <a:xfrm>
            <a:off x="142875" y="928688"/>
            <a:ext cx="2643188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>
                <a:solidFill>
                  <a:srgbClr val="C00000"/>
                </a:solidFill>
                <a:latin typeface="Calibri" pitchFamily="34" charset="0"/>
              </a:rPr>
              <a:t>Recommandations</a:t>
            </a:r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71438" y="1636713"/>
            <a:ext cx="9001125" cy="458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r-FR" b="1" dirty="0">
                <a:solidFill>
                  <a:srgbClr val="0070C0"/>
                </a:solidFill>
                <a:latin typeface="Calibri" pitchFamily="34" charset="0"/>
              </a:rPr>
              <a:t>Établir le lien avec le  CE APA, le CE Biosécurité et toute autre activité en rapport avec la biodiversité qui a cours en Côte d’Ivoire).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b="1" dirty="0">
                <a:latin typeface="Calibri" pitchFamily="34" charset="0"/>
              </a:rPr>
              <a:t>Il s‘agit de faire du CHM un instrument déterminant dans la mise en œuvre de la CBD.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fr-FR" b="1" dirty="0" smtClean="0">
                <a:solidFill>
                  <a:srgbClr val="0070C0"/>
                </a:solidFill>
                <a:latin typeface="Calibri" pitchFamily="34" charset="0"/>
              </a:rPr>
              <a:t>Renforcer </a:t>
            </a:r>
            <a:r>
              <a:rPr lang="fr-FR" b="1" dirty="0">
                <a:solidFill>
                  <a:srgbClr val="0070C0"/>
                </a:solidFill>
                <a:latin typeface="Calibri" pitchFamily="34" charset="0"/>
              </a:rPr>
              <a:t>la capacité des membre de la cellule CHM sur :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fr-FR" b="1" dirty="0">
                <a:latin typeface="Calibri" pitchFamily="34" charset="0"/>
              </a:rPr>
              <a:t>les rapports  entre les différentes conventions,  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fr-FR" b="1" dirty="0">
                <a:latin typeface="Calibri" pitchFamily="34" charset="0"/>
              </a:rPr>
              <a:t>les objectifs des différents centre d’échange sur la BD,  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fr-FR" b="1" dirty="0">
                <a:latin typeface="Calibri" pitchFamily="34" charset="0"/>
              </a:rPr>
              <a:t>les méthodes de sensibilisation/communication du public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fr-FR" b="1" dirty="0">
                <a:latin typeface="Calibri" pitchFamily="34" charset="0"/>
              </a:rPr>
              <a:t>la place du CHM dans la convention sur la Diversité Biologique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fr-FR" b="1" dirty="0">
                <a:latin typeface="Calibri" pitchFamily="34" charset="0"/>
              </a:rPr>
              <a:t>L’encrage du CHM dans les objectifs d’</a:t>
            </a:r>
            <a:r>
              <a:rPr lang="fr-FR" b="1" dirty="0" err="1">
                <a:latin typeface="Calibri" pitchFamily="34" charset="0"/>
              </a:rPr>
              <a:t>Aïchi</a:t>
            </a:r>
            <a:endParaRPr lang="fr-FR" b="1" dirty="0">
              <a:latin typeface="Calibri" pitchFamily="34" charset="0"/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142875" y="71438"/>
            <a:ext cx="8858250" cy="642937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r-FR" sz="2400" b="1">
                <a:latin typeface="+mj-lt"/>
                <a:ea typeface="+mj-ea"/>
                <a:cs typeface="+mj-cs"/>
              </a:rPr>
              <a:t>Le CHM ivoirien: </a:t>
            </a:r>
            <a:r>
              <a:rPr lang="fr-FR" sz="2400" b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Recommandations pour la poursuite des efforts de redynamisation</a:t>
            </a:r>
            <a:endParaRPr lang="fr-FR" sz="24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25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-71438"/>
            <a:ext cx="8358188" cy="69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143000" y="642938"/>
            <a:ext cx="5929313" cy="1571625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1000"/>
              </a:spcAft>
              <a:defRPr/>
            </a:pPr>
            <a:r>
              <a:rPr lang="fr-FR" sz="4400" b="1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Merci pour </a:t>
            </a:r>
          </a:p>
          <a:p>
            <a:pPr algn="ctr" fontAlgn="auto">
              <a:spcBef>
                <a:spcPts val="0"/>
              </a:spcBef>
              <a:spcAft>
                <a:spcPts val="1000"/>
              </a:spcAft>
              <a:defRPr/>
            </a:pPr>
            <a:r>
              <a:rPr lang="fr-FR" sz="4400" b="1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votre aimable attention</a:t>
            </a:r>
            <a:endParaRPr lang="fr-FR" sz="5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7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3425" y="-71438"/>
            <a:ext cx="20605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26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986838" y="428625"/>
          <a:ext cx="6884602" cy="5286391"/>
        </p:xfrm>
        <a:graphic>
          <a:graphicData uri="http://schemas.openxmlformats.org/presentationml/2006/ole">
            <p:oleObj spid="_x0000_s1026" name="PDF" r:id="rId3" imgW="0" imgH="0" progId="FoxitReader.Document">
              <p:embed/>
            </p:oleObj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857224" y="6072206"/>
            <a:ext cx="7286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/>
              <a:t>SITUATION GEOGRAPHIQUE DE LA CI</a:t>
            </a:r>
            <a:endParaRPr lang="fr-FR" sz="20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85720" y="285728"/>
            <a:ext cx="885828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B050"/>
                </a:solidFill>
              </a:rPr>
              <a:t>CÔTE D’IVOIRE </a:t>
            </a:r>
            <a:r>
              <a:rPr lang="fr-FR" sz="4000" dirty="0" smtClean="0"/>
              <a:t>:</a:t>
            </a:r>
          </a:p>
          <a:p>
            <a:pPr>
              <a:buClr>
                <a:srgbClr val="FF0000"/>
              </a:buClr>
            </a:pPr>
            <a:endParaRPr lang="fr-FR" sz="2600" dirty="0" smtClean="0"/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600" dirty="0"/>
              <a:t>	</a:t>
            </a:r>
            <a:r>
              <a:rPr lang="fr-FR" sz="2600" dirty="0" smtClean="0"/>
              <a:t>Superficie 		: 322 462 Km2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600" dirty="0"/>
              <a:t>	</a:t>
            </a:r>
            <a:r>
              <a:rPr lang="fr-FR" sz="2600" dirty="0" smtClean="0"/>
              <a:t>Population 		: 23. 202.000 </a:t>
            </a:r>
            <a:r>
              <a:rPr lang="fr-FR" sz="2600" dirty="0" err="1" smtClean="0"/>
              <a:t>hbts</a:t>
            </a:r>
            <a:endParaRPr lang="fr-FR" sz="2600" dirty="0" smtClean="0"/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600" dirty="0"/>
              <a:t>	</a:t>
            </a:r>
            <a:r>
              <a:rPr lang="fr-FR" sz="2600" dirty="0" smtClean="0"/>
              <a:t>Langue officielle 	: Français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600" dirty="0"/>
              <a:t>	</a:t>
            </a:r>
            <a:r>
              <a:rPr lang="fr-FR" sz="2600" dirty="0" smtClean="0"/>
              <a:t>Façade maritime 	: 520 kms 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600" dirty="0"/>
              <a:t>	</a:t>
            </a:r>
            <a:r>
              <a:rPr lang="fr-FR" sz="2600" dirty="0" smtClean="0"/>
              <a:t>Climat 		: Chaud et Humide 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600" dirty="0"/>
              <a:t>	</a:t>
            </a:r>
            <a:r>
              <a:rPr lang="fr-FR" sz="2600" dirty="0" smtClean="0"/>
              <a:t>Ecologie		:04 grandes écorégions 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600" dirty="0"/>
              <a:t>	</a:t>
            </a:r>
            <a:r>
              <a:rPr lang="fr-FR" sz="2600" dirty="0" smtClean="0"/>
              <a:t>Patrimoine forestier : Environ 3.000.000 d’ha </a:t>
            </a:r>
            <a:r>
              <a:rPr lang="fr-FR" sz="2600" dirty="0"/>
              <a:t>	</a:t>
            </a:r>
            <a:r>
              <a:rPr lang="fr-FR" sz="2600" dirty="0" smtClean="0"/>
              <a:t>Flore 			: 3790 espèces de P. Sup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600" dirty="0"/>
              <a:t>	F</a:t>
            </a:r>
            <a:r>
              <a:rPr lang="fr-FR" sz="2600" dirty="0" smtClean="0"/>
              <a:t>aune  		: 6994 espèces de faune terrestre 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600" dirty="0"/>
              <a:t>	</a:t>
            </a:r>
            <a:r>
              <a:rPr lang="fr-FR" sz="2600" dirty="0" smtClean="0"/>
              <a:t>Aires protégées	:08 parcs nationaux, 300 réserves </a:t>
            </a:r>
          </a:p>
          <a:p>
            <a:pPr>
              <a:buClr>
                <a:srgbClr val="FF0000"/>
              </a:buClr>
            </a:pPr>
            <a:r>
              <a:rPr lang="fr-FR" sz="2600" dirty="0" smtClean="0"/>
              <a:t>                                         naturelles (15 réserves </a:t>
            </a:r>
            <a:r>
              <a:rPr lang="fr-FR" sz="2000" dirty="0" smtClean="0"/>
              <a:t>botaniques)</a:t>
            </a:r>
            <a:endParaRPr lang="fr-FR" sz="2600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d/dc/Elephant_near_ndutu.jpg/220px-Elephant_near_ndut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4714908" cy="5643602"/>
          </a:xfrm>
          <a:prstGeom prst="rect">
            <a:avLst/>
          </a:prstGeom>
          <a:noFill/>
        </p:spPr>
      </p:pic>
      <p:sp>
        <p:nvSpPr>
          <p:cNvPr id="5" name="ZoneTexte 4"/>
          <p:cNvSpPr txBox="1"/>
          <p:nvPr/>
        </p:nvSpPr>
        <p:spPr>
          <a:xfrm>
            <a:off x="5715008" y="1714488"/>
            <a:ext cx="29289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/>
              <a:t>Eléphant : Animal le plus emblématique</a:t>
            </a:r>
            <a:endParaRPr lang="fr-FR" sz="2800" b="1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000100" y="3571876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chemeClr val="bg1"/>
                </a:solidFill>
              </a:rPr>
              <a:t>IMPLEMENTATION DU CHM EN COTE D’IVOIRE</a:t>
            </a:r>
            <a:endParaRPr lang="fr-FR" sz="4400" b="1" dirty="0">
              <a:solidFill>
                <a:schemeClr val="bg1"/>
              </a:solidFill>
            </a:endParaRPr>
          </a:p>
        </p:txBody>
      </p:sp>
      <p:pic>
        <p:nvPicPr>
          <p:cNvPr id="6" name="Image 5" descr="P12101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2518172" cy="3357562"/>
          </a:xfrm>
          <a:prstGeom prst="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28596" y="500042"/>
            <a:ext cx="8305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  <a:cs typeface="Segoe UI" pitchFamily="34" charset="0"/>
              </a:rPr>
              <a:t>PROBLEME PRINCIPAL A RESOUDRE APRES LA CRISE IVOIRIENNE</a:t>
            </a:r>
            <a:endParaRPr lang="fr-FR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mbria" pitchFamily="18" charset="0"/>
              <a:cs typeface="Segoe UI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85720" y="2143116"/>
            <a:ext cx="8305800" cy="148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fr-FR" sz="2400" b="1" dirty="0" smtClean="0">
                <a:latin typeface="Segoe UI" pitchFamily="34" charset="0"/>
                <a:cs typeface="Segoe UI" pitchFamily="34" charset="0"/>
              </a:rPr>
              <a:t>ABSENCE D’UNE STRATÉGIE OPÉRATIONNELLE D’ÉCHANGE D’INFORMATIONS SUR LA DIVERSITÉ BIOLOGIQUE ET D’ANIMATION DU SITE NATIONAL</a:t>
            </a:r>
            <a:endParaRPr lang="fr-FR" sz="2400" b="1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6" name="Flèche vers le bas 5"/>
          <p:cNvSpPr/>
          <p:nvPr/>
        </p:nvSpPr>
        <p:spPr>
          <a:xfrm>
            <a:off x="3857620" y="4000504"/>
            <a:ext cx="1000132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357158" y="5548986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/>
              <a:t>CHM : </a:t>
            </a:r>
            <a:r>
              <a:rPr lang="fr-FR" sz="2800" b="1" dirty="0" smtClean="0">
                <a:solidFill>
                  <a:srgbClr val="FF0000"/>
                </a:solidFill>
              </a:rPr>
              <a:t>Mal /Peu connu et sous utilisé jusqu’en fin 2012.</a:t>
            </a:r>
            <a:endParaRPr lang="fr-FR" sz="2800" b="1" dirty="0">
              <a:solidFill>
                <a:srgbClr val="FF0000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428596" y="2643182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APPROCHE POUR UNE MEILLEURE IMPLICATION DES ACTEURS NATIONAUX: REDYNAMISATION DU CHM IVOIRIEN</a:t>
            </a:r>
            <a:endParaRPr lang="fr-FR" sz="2400" b="1" dirty="0"/>
          </a:p>
        </p:txBody>
      </p:sp>
      <p:pic>
        <p:nvPicPr>
          <p:cNvPr id="3" name="Image 2" descr="EPSN008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71414"/>
            <a:ext cx="3143272" cy="214314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Image 4" descr="singe"/>
          <p:cNvPicPr/>
          <p:nvPr/>
        </p:nvPicPr>
        <p:blipFill>
          <a:blip r:embed="rId3"/>
          <a:srcRect t="16762"/>
          <a:stretch>
            <a:fillRect/>
          </a:stretch>
        </p:blipFill>
        <p:spPr bwMode="auto">
          <a:xfrm>
            <a:off x="5715008" y="4214818"/>
            <a:ext cx="3357586" cy="257176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Djack\Djak Abou\Djak\Photo Bruxelles\DSC022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053621"/>
            <a:ext cx="5643602" cy="4232899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1071538" y="357166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00B050"/>
                </a:solidFill>
              </a:rPr>
              <a:t>REDYNAMISER LE POINT FOCAL NATIONAL : FORMATION DU GESTIONNAIRE EN BELGIQUE (SEPTEMBRE 2013)</a:t>
            </a:r>
            <a:endParaRPr lang="fr-FR" sz="2400" b="1" dirty="0">
              <a:solidFill>
                <a:srgbClr val="00B05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42910" y="230667"/>
            <a:ext cx="714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solidFill>
                  <a:srgbClr val="FF0000"/>
                </a:solidFill>
              </a:rPr>
              <a:t>1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31E57-7622-4F4D-9E7B-76BFD84D4A4F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888</Words>
  <Application>Microsoft Office PowerPoint</Application>
  <PresentationFormat>Affichage à l'écran (4:3)</PresentationFormat>
  <Paragraphs>218</Paragraphs>
  <Slides>26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8" baseType="lpstr">
      <vt:lpstr>Thème Office</vt:lpstr>
      <vt:lpstr>PDF</vt:lpstr>
      <vt:lpstr>Diapositive 1</vt:lpstr>
      <vt:lpstr>PLAN DE L’EXPOSÉ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Le CHM ivoirien : quelques activités prioritaires à réaliser</vt:lpstr>
      <vt:lpstr>Le CHM ivoirien: Recommandations pour la poursuite des efforts de redynamisation</vt:lpstr>
      <vt:lpstr>Diapositive 25</vt:lpstr>
      <vt:lpstr>Diapositive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TOSHIBA</dc:creator>
  <cp:lastModifiedBy>user</cp:lastModifiedBy>
  <cp:revision>59</cp:revision>
  <dcterms:created xsi:type="dcterms:W3CDTF">2014-05-04T10:28:17Z</dcterms:created>
  <dcterms:modified xsi:type="dcterms:W3CDTF">2014-05-05T10:06:48Z</dcterms:modified>
</cp:coreProperties>
</file>