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67" r:id="rId5"/>
    <p:sldId id="259" r:id="rId6"/>
    <p:sldId id="260" r:id="rId7"/>
    <p:sldId id="265" r:id="rId8"/>
    <p:sldId id="266" r:id="rId9"/>
    <p:sldId id="261" r:id="rId10"/>
    <p:sldId id="262" r:id="rId11"/>
    <p:sldId id="268" r:id="rId12"/>
    <p:sldId id="269" r:id="rId13"/>
    <p:sldId id="270" r:id="rId14"/>
    <p:sldId id="263" r:id="rId15"/>
    <p:sldId id="264"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0CBD10-0E4E-4A6B-ACB5-AB78129DDC00}" type="datetimeFigureOut">
              <a:rPr lang="fr-FR" smtClean="0"/>
              <a:t>11/03/2013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C6AEC9-9C22-4EC3-A1D5-3D6EB783B640}" type="slidenum">
              <a:rPr lang="fr-FR" smtClean="0"/>
              <a:t>‹N°›</a:t>
            </a:fld>
            <a:endParaRPr lang="fr-FR"/>
          </a:p>
        </p:txBody>
      </p:sp>
    </p:spTree>
    <p:extLst>
      <p:ext uri="{BB962C8B-B14F-4D97-AF65-F5344CB8AC3E}">
        <p14:creationId xmlns:p14="http://schemas.microsoft.com/office/powerpoint/2010/main" val="853009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defTabSz="914324">
              <a:defRPr sz="2200">
                <a:solidFill>
                  <a:schemeClr val="tx1"/>
                </a:solidFill>
                <a:latin typeface="Times New Roman" pitchFamily="18" charset="0"/>
              </a:defRPr>
            </a:lvl1pPr>
            <a:lvl2pPr marL="685743" indent="-263747" defTabSz="914324">
              <a:defRPr sz="2200">
                <a:solidFill>
                  <a:schemeClr val="tx1"/>
                </a:solidFill>
                <a:latin typeface="Times New Roman" pitchFamily="18" charset="0"/>
              </a:defRPr>
            </a:lvl2pPr>
            <a:lvl3pPr marL="1054989" indent="-210998" defTabSz="914324">
              <a:defRPr sz="2200">
                <a:solidFill>
                  <a:schemeClr val="tx1"/>
                </a:solidFill>
                <a:latin typeface="Times New Roman" pitchFamily="18" charset="0"/>
              </a:defRPr>
            </a:lvl3pPr>
            <a:lvl4pPr marL="1476985" indent="-210998" defTabSz="914324">
              <a:defRPr sz="2200">
                <a:solidFill>
                  <a:schemeClr val="tx1"/>
                </a:solidFill>
                <a:latin typeface="Times New Roman" pitchFamily="18" charset="0"/>
              </a:defRPr>
            </a:lvl4pPr>
            <a:lvl5pPr marL="1898980" indent="-210998" defTabSz="914324">
              <a:defRPr sz="2200">
                <a:solidFill>
                  <a:schemeClr val="tx1"/>
                </a:solidFill>
                <a:latin typeface="Times New Roman" pitchFamily="18" charset="0"/>
              </a:defRPr>
            </a:lvl5pPr>
            <a:lvl6pPr marL="2320976" indent="-210998" defTabSz="914324" eaLnBrk="0" fontAlgn="base" hangingPunct="0">
              <a:spcBef>
                <a:spcPct val="0"/>
              </a:spcBef>
              <a:spcAft>
                <a:spcPct val="0"/>
              </a:spcAft>
              <a:defRPr sz="2200">
                <a:solidFill>
                  <a:schemeClr val="tx1"/>
                </a:solidFill>
                <a:latin typeface="Times New Roman" pitchFamily="18" charset="0"/>
              </a:defRPr>
            </a:lvl6pPr>
            <a:lvl7pPr marL="2742971" indent="-210998" defTabSz="914324" eaLnBrk="0" fontAlgn="base" hangingPunct="0">
              <a:spcBef>
                <a:spcPct val="0"/>
              </a:spcBef>
              <a:spcAft>
                <a:spcPct val="0"/>
              </a:spcAft>
              <a:defRPr sz="2200">
                <a:solidFill>
                  <a:schemeClr val="tx1"/>
                </a:solidFill>
                <a:latin typeface="Times New Roman" pitchFamily="18" charset="0"/>
              </a:defRPr>
            </a:lvl7pPr>
            <a:lvl8pPr marL="3164967" indent="-210998" defTabSz="914324" eaLnBrk="0" fontAlgn="base" hangingPunct="0">
              <a:spcBef>
                <a:spcPct val="0"/>
              </a:spcBef>
              <a:spcAft>
                <a:spcPct val="0"/>
              </a:spcAft>
              <a:defRPr sz="2200">
                <a:solidFill>
                  <a:schemeClr val="tx1"/>
                </a:solidFill>
                <a:latin typeface="Times New Roman" pitchFamily="18" charset="0"/>
              </a:defRPr>
            </a:lvl8pPr>
            <a:lvl9pPr marL="3586963" indent="-210998" defTabSz="914324" eaLnBrk="0" fontAlgn="base" hangingPunct="0">
              <a:spcBef>
                <a:spcPct val="0"/>
              </a:spcBef>
              <a:spcAft>
                <a:spcPct val="0"/>
              </a:spcAft>
              <a:defRPr sz="2200">
                <a:solidFill>
                  <a:schemeClr val="tx1"/>
                </a:solidFill>
                <a:latin typeface="Times New Roman" pitchFamily="18" charset="0"/>
              </a:defRPr>
            </a:lvl9pPr>
          </a:lstStyle>
          <a:p>
            <a:fld id="{C74E841A-89AD-42E2-A3A9-178C545007D2}" type="slidenum">
              <a:rPr lang="en-GB" sz="1200"/>
              <a:pPr/>
              <a:t>14</a:t>
            </a:fld>
            <a:endParaRPr lang="en-GB"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11/03/2013</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11/03/2013</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11/03/2013</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85800" y="609600"/>
            <a:ext cx="7772400" cy="1143000"/>
          </a:xfr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685800" y="1981200"/>
            <a:ext cx="3810000" cy="4114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981200"/>
            <a:ext cx="3810000" cy="4114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78BFFCA-81BB-4418-9507-E4313C877764}" type="slidenum">
              <a:rPr lang="en-US"/>
              <a:pPr>
                <a:defRPr/>
              </a:pPr>
              <a:t>‹N°›</a:t>
            </a:fld>
            <a:endParaRPr lang="en-US"/>
          </a:p>
        </p:txBody>
      </p:sp>
    </p:spTree>
    <p:extLst>
      <p:ext uri="{BB962C8B-B14F-4D97-AF65-F5344CB8AC3E}">
        <p14:creationId xmlns:p14="http://schemas.microsoft.com/office/powerpoint/2010/main" val="372652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11/03/2013</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t>11/03/2013</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t>11/03/2013</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t>11/03/2013</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t>11/03/2013</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t>11/03/2013</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t>11/03/2013</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t>11/03/2013</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tile tx="0" ty="0" sx="100000" sy="100000" flip="none" algn="tl"/>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t>11/03/2013</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COMPARAISON%20AVEC%20LES%20INDICATEURS%20DU%20NBSAP.doc"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ETAT%20DES%20LIEUX%20DU%20PROCESSUS%20APA%20AU%20CAMEROUN%20ET%20SES%20RELATIONS%20AVEC%20LE%20CHM%20CAMEROUN%20NTEP.doc"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R&#201;SULTATS%20DE%20L'ENQU&#202;TE.do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7504" y="116632"/>
            <a:ext cx="8928992" cy="1152128"/>
          </a:xfrm>
        </p:spPr>
        <p:txBody>
          <a:bodyPr>
            <a:normAutofit/>
          </a:bodyPr>
          <a:lstStyle/>
          <a:p>
            <a:r>
              <a:rPr lang="fr-FR" sz="3000" b="1" dirty="0" smtClean="0">
                <a:solidFill>
                  <a:srgbClr val="FF0000"/>
                </a:solidFill>
                <a:effectLst>
                  <a:outerShdw blurRad="38100" dist="38100" dir="2700000" algn="tl">
                    <a:srgbClr val="000000">
                      <a:alpha val="43137"/>
                    </a:srgbClr>
                  </a:outerShdw>
                </a:effectLst>
              </a:rPr>
              <a:t>RENCONTRE DES PARTENAIRES CHM DE LA BELGIQUE </a:t>
            </a:r>
            <a:r>
              <a:rPr lang="fr-FR" sz="3200" b="1" dirty="0" smtClean="0">
                <a:solidFill>
                  <a:srgbClr val="FF0000"/>
                </a:solidFill>
                <a:effectLst>
                  <a:outerShdw blurRad="38100" dist="38100" dir="2700000" algn="tl">
                    <a:srgbClr val="000000">
                      <a:alpha val="43137"/>
                    </a:srgbClr>
                  </a:outerShdw>
                </a:effectLst>
              </a:rPr>
              <a:t>Marrakech</a:t>
            </a:r>
            <a:r>
              <a:rPr lang="fr-FR" sz="3200" b="1" dirty="0">
                <a:solidFill>
                  <a:srgbClr val="FF0000"/>
                </a:solidFill>
                <a:effectLst>
                  <a:outerShdw blurRad="38100" dist="38100" dir="2700000" algn="tl">
                    <a:srgbClr val="000000">
                      <a:alpha val="43137"/>
                    </a:srgbClr>
                  </a:outerShdw>
                </a:effectLst>
              </a:rPr>
              <a:t>, 11-14 mars 2013</a:t>
            </a:r>
          </a:p>
        </p:txBody>
      </p:sp>
      <p:sp useBgFill="1">
        <p:nvSpPr>
          <p:cNvPr id="3" name="Sous-titre 2"/>
          <p:cNvSpPr>
            <a:spLocks noGrp="1"/>
          </p:cNvSpPr>
          <p:nvPr>
            <p:ph type="subTitle" idx="1"/>
          </p:nvPr>
        </p:nvSpPr>
        <p:spPr>
          <a:xfrm>
            <a:off x="179512" y="1844824"/>
            <a:ext cx="8784976" cy="4896544"/>
          </a:xfrm>
        </p:spPr>
        <p:txBody>
          <a:bodyPr>
            <a:normAutofit/>
          </a:bodyPr>
          <a:lstStyle/>
          <a:p>
            <a:endParaRPr lang="fr-FR" dirty="0" smtClean="0"/>
          </a:p>
          <a:p>
            <a:r>
              <a:rPr lang="fr-FR" b="1" dirty="0" smtClean="0">
                <a:solidFill>
                  <a:srgbClr val="0070C0"/>
                </a:solidFill>
                <a:effectLst>
                  <a:outerShdw blurRad="38100" dist="38100" dir="2700000" algn="tl">
                    <a:srgbClr val="000000">
                      <a:alpha val="43137"/>
                    </a:srgbClr>
                  </a:outerShdw>
                </a:effectLst>
              </a:rPr>
              <a:t>RÉSULTATS DE L'ÉTUDE DE RÉFÉRENCE POUR LA RÉCOLTE EFFECTIVE DE DONNÉES SUR LA SENSIBILISATION DU PUBLIC CAMEROUNAIS À L’ÉGARD DE LA BIODIVERSITÉ PAR L’UTILISATION D'INDICATEURS DÉFINIS AU PRÉALABLE</a:t>
            </a:r>
          </a:p>
          <a:p>
            <a:endParaRPr lang="de-DE" b="1" dirty="0" smtClean="0">
              <a:solidFill>
                <a:schemeClr val="tx1"/>
              </a:solidFill>
              <a:effectLst>
                <a:outerShdw blurRad="38100" dist="38100" dir="2700000" algn="tl">
                  <a:srgbClr val="000000">
                    <a:alpha val="43137"/>
                  </a:srgbClr>
                </a:outerShdw>
              </a:effectLst>
            </a:endParaRPr>
          </a:p>
          <a:p>
            <a:r>
              <a:rPr lang="de-DE" i="1" dirty="0" smtClean="0">
                <a:solidFill>
                  <a:schemeClr val="tx1"/>
                </a:solidFill>
                <a:effectLst>
                  <a:outerShdw blurRad="38100" dist="38100" dir="2700000" algn="tl">
                    <a:srgbClr val="000000">
                      <a:alpha val="43137"/>
                    </a:srgbClr>
                  </a:outerShdw>
                </a:effectLst>
                <a:latin typeface="Garamond" pitchFamily="18" charset="0"/>
              </a:rPr>
              <a:t>Par Rigobert NTEP, Point </a:t>
            </a:r>
            <a:r>
              <a:rPr lang="de-DE" i="1" dirty="0" err="1" smtClean="0">
                <a:solidFill>
                  <a:schemeClr val="tx1"/>
                </a:solidFill>
                <a:effectLst>
                  <a:outerShdw blurRad="38100" dist="38100" dir="2700000" algn="tl">
                    <a:srgbClr val="000000">
                      <a:alpha val="43137"/>
                    </a:srgbClr>
                  </a:outerShdw>
                </a:effectLst>
                <a:latin typeface="Garamond" pitchFamily="18" charset="0"/>
              </a:rPr>
              <a:t>Focal</a:t>
            </a:r>
            <a:r>
              <a:rPr lang="de-DE" i="1" dirty="0" smtClean="0">
                <a:solidFill>
                  <a:schemeClr val="tx1"/>
                </a:solidFill>
                <a:effectLst>
                  <a:outerShdw blurRad="38100" dist="38100" dir="2700000" algn="tl">
                    <a:srgbClr val="000000">
                      <a:alpha val="43137"/>
                    </a:srgbClr>
                  </a:outerShdw>
                </a:effectLst>
                <a:latin typeface="Garamond" pitchFamily="18" charset="0"/>
              </a:rPr>
              <a:t> National</a:t>
            </a:r>
            <a:endParaRPr lang="fr-FR" i="1" dirty="0">
              <a:solidFill>
                <a:schemeClr val="tx1"/>
              </a:solidFill>
              <a:effectLst>
                <a:outerShdw blurRad="38100" dist="38100" dir="2700000" algn="tl">
                  <a:srgbClr val="000000">
                    <a:alpha val="43137"/>
                  </a:srgbClr>
                </a:outerShdw>
              </a:effectLst>
              <a:latin typeface="Garamond" pitchFamily="18" charset="0"/>
            </a:endParaRPr>
          </a:p>
        </p:txBody>
      </p:sp>
    </p:spTree>
    <p:extLst>
      <p:ext uri="{BB962C8B-B14F-4D97-AF65-F5344CB8AC3E}">
        <p14:creationId xmlns:p14="http://schemas.microsoft.com/office/powerpoint/2010/main" val="40656858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504" y="274638"/>
            <a:ext cx="8928992" cy="706090"/>
          </a:xfrm>
        </p:spPr>
        <p:txBody>
          <a:bodyPr>
            <a:normAutofit fontScale="90000"/>
          </a:bodyPr>
          <a:lstStyle/>
          <a:p>
            <a:r>
              <a:rPr lang="de-DE" b="1" dirty="0" smtClean="0">
                <a:solidFill>
                  <a:srgbClr val="0070C0"/>
                </a:solidFill>
                <a:effectLst>
                  <a:outerShdw blurRad="38100" dist="38100" dir="2700000" algn="tl">
                    <a:srgbClr val="000000">
                      <a:alpha val="43137"/>
                    </a:srgbClr>
                  </a:outerShdw>
                </a:effectLst>
              </a:rPr>
              <a:t/>
            </a:r>
            <a:br>
              <a:rPr lang="de-DE" b="1" dirty="0" smtClean="0">
                <a:solidFill>
                  <a:srgbClr val="0070C0"/>
                </a:solidFill>
                <a:effectLst>
                  <a:outerShdw blurRad="38100" dist="38100" dir="2700000" algn="tl">
                    <a:srgbClr val="000000">
                      <a:alpha val="43137"/>
                    </a:srgbClr>
                  </a:outerShdw>
                </a:effectLst>
              </a:rPr>
            </a:br>
            <a:r>
              <a:rPr lang="de-DE" sz="3600" b="1" dirty="0" smtClean="0">
                <a:solidFill>
                  <a:srgbClr val="FF0000"/>
                </a:solidFill>
                <a:effectLst>
                  <a:outerShdw blurRad="38100" dist="38100" dir="2700000" algn="tl">
                    <a:srgbClr val="000000">
                      <a:alpha val="43137"/>
                    </a:srgbClr>
                  </a:outerShdw>
                </a:effectLst>
              </a:rPr>
              <a:t>CONCLUSION </a:t>
            </a:r>
            <a:r>
              <a:rPr lang="de-DE" sz="3600" b="1" dirty="0">
                <a:solidFill>
                  <a:srgbClr val="FF0000"/>
                </a:solidFill>
                <a:effectLst>
                  <a:outerShdw blurRad="38100" dist="38100" dir="2700000" algn="tl">
                    <a:srgbClr val="000000">
                      <a:alpha val="43137"/>
                    </a:srgbClr>
                  </a:outerShdw>
                </a:effectLst>
              </a:rPr>
              <a:t>ET QUELQUES RECOMMANDATIONS</a:t>
            </a:r>
            <a:r>
              <a:rPr lang="de-DE" b="1" dirty="0">
                <a:solidFill>
                  <a:srgbClr val="FF0000"/>
                </a:solidFill>
                <a:effectLst>
                  <a:outerShdw blurRad="38100" dist="38100" dir="2700000" algn="tl">
                    <a:srgbClr val="000000">
                      <a:alpha val="43137"/>
                    </a:srgbClr>
                  </a:outerShdw>
                </a:effectLst>
              </a:rPr>
              <a:t/>
            </a:r>
            <a:br>
              <a:rPr lang="de-DE" b="1" dirty="0">
                <a:solidFill>
                  <a:srgbClr val="FF0000"/>
                </a:solidFill>
                <a:effectLst>
                  <a:outerShdw blurRad="38100" dist="38100" dir="2700000" algn="tl">
                    <a:srgbClr val="000000">
                      <a:alpha val="43137"/>
                    </a:srgbClr>
                  </a:outerShdw>
                </a:effectLst>
              </a:rPr>
            </a:br>
            <a:endParaRPr lang="fr-FR" dirty="0">
              <a:solidFill>
                <a:srgbClr val="FF0000"/>
              </a:solidFill>
            </a:endParaRPr>
          </a:p>
        </p:txBody>
      </p:sp>
      <p:sp>
        <p:nvSpPr>
          <p:cNvPr id="3" name="Espace réservé du contenu 2"/>
          <p:cNvSpPr>
            <a:spLocks noGrp="1"/>
          </p:cNvSpPr>
          <p:nvPr>
            <p:ph idx="1"/>
          </p:nvPr>
        </p:nvSpPr>
        <p:spPr>
          <a:xfrm>
            <a:off x="179512" y="980728"/>
            <a:ext cx="8784976" cy="5616624"/>
          </a:xfrm>
        </p:spPr>
        <p:txBody>
          <a:bodyPr>
            <a:normAutofit fontScale="85000" lnSpcReduction="20000"/>
          </a:bodyPr>
          <a:lstStyle/>
          <a:p>
            <a:pPr marL="0" indent="0">
              <a:buNone/>
            </a:pPr>
            <a:r>
              <a:rPr lang="fr-FR" sz="2600" dirty="0" smtClean="0"/>
              <a:t>L’étude a entre autres permis de faire une </a:t>
            </a:r>
            <a:r>
              <a:rPr lang="fr-FR" sz="2600" dirty="0" smtClean="0">
                <a:hlinkClick r:id="rId2" action="ppaction://hlinkfile"/>
              </a:rPr>
              <a:t>comparaison</a:t>
            </a:r>
            <a:r>
              <a:rPr lang="fr-FR" sz="2600" dirty="0" smtClean="0"/>
              <a:t> avec les indicateurs retenus  en matière de sensibilisation dans </a:t>
            </a:r>
            <a:r>
              <a:rPr lang="fr-FR" sz="2600" dirty="0"/>
              <a:t>le Plan d’Action National sur la Conservation de la biodiversité</a:t>
            </a:r>
            <a:r>
              <a:rPr lang="fr-FR" sz="2600" dirty="0" smtClean="0"/>
              <a:t> (NBSAP/SPAN) et d’en dégager quelques forces </a:t>
            </a:r>
            <a:r>
              <a:rPr lang="fr-FR" sz="2600" dirty="0"/>
              <a:t>et </a:t>
            </a:r>
            <a:r>
              <a:rPr lang="fr-FR" sz="2600" dirty="0" smtClean="0"/>
              <a:t>faiblesses :</a:t>
            </a:r>
          </a:p>
          <a:p>
            <a:pPr marL="0" indent="0">
              <a:buNone/>
            </a:pPr>
            <a:endParaRPr lang="fr-FR" sz="2600" dirty="0" smtClean="0"/>
          </a:p>
          <a:p>
            <a:endParaRPr lang="fr-FR" dirty="0" smtClean="0"/>
          </a:p>
          <a:p>
            <a:endParaRPr lang="fr-FR" dirty="0" smtClean="0"/>
          </a:p>
          <a:p>
            <a:endParaRPr lang="fr-FR" dirty="0" smtClean="0"/>
          </a:p>
          <a:p>
            <a:endParaRPr lang="fr-FR" dirty="0"/>
          </a:p>
          <a:p>
            <a:endParaRPr lang="fr-FR" dirty="0" smtClean="0"/>
          </a:p>
          <a:p>
            <a:endParaRPr lang="fr-FR" dirty="0"/>
          </a:p>
          <a:p>
            <a:pPr marL="0" indent="0">
              <a:buNone/>
            </a:pPr>
            <a:r>
              <a:rPr lang="fr-FR" dirty="0" smtClean="0"/>
              <a:t>Afin </a:t>
            </a:r>
            <a:r>
              <a:rPr lang="fr-FR" dirty="0"/>
              <a:t>d’atteindre l’objectif I d’</a:t>
            </a:r>
            <a:r>
              <a:rPr lang="fr-FR" dirty="0" err="1"/>
              <a:t>Aïchi</a:t>
            </a:r>
            <a:r>
              <a:rPr lang="fr-FR" dirty="0"/>
              <a:t>, il est nécessaire de prendre en compte les besoins en matière de sensibilisation du public sur l’importance de la biodiversité. Des recommandations ont d’ailleurs été formulées dans ce sens. </a:t>
            </a:r>
          </a:p>
        </p:txBody>
      </p:sp>
      <p:graphicFrame>
        <p:nvGraphicFramePr>
          <p:cNvPr id="6" name="Tableau 5"/>
          <p:cNvGraphicFramePr>
            <a:graphicFrameLocks noGrp="1"/>
          </p:cNvGraphicFramePr>
          <p:nvPr>
            <p:extLst>
              <p:ext uri="{D42A27DB-BD31-4B8C-83A1-F6EECF244321}">
                <p14:modId xmlns:p14="http://schemas.microsoft.com/office/powerpoint/2010/main" val="288486042"/>
              </p:ext>
            </p:extLst>
          </p:nvPr>
        </p:nvGraphicFramePr>
        <p:xfrm>
          <a:off x="755576" y="2132856"/>
          <a:ext cx="7776864" cy="2664296"/>
        </p:xfrm>
        <a:graphic>
          <a:graphicData uri="http://schemas.openxmlformats.org/drawingml/2006/table">
            <a:tbl>
              <a:tblPr firstRow="1" firstCol="1" bandRow="1">
                <a:tableStyleId>{5C22544A-7EE6-4342-B048-85BDC9FD1C3A}</a:tableStyleId>
              </a:tblPr>
              <a:tblGrid>
                <a:gridCol w="3888432"/>
                <a:gridCol w="3888432"/>
              </a:tblGrid>
              <a:tr h="412384">
                <a:tc>
                  <a:txBody>
                    <a:bodyPr/>
                    <a:lstStyle/>
                    <a:p>
                      <a:pPr algn="ctr">
                        <a:lnSpc>
                          <a:spcPct val="150000"/>
                        </a:lnSpc>
                        <a:spcAft>
                          <a:spcPts val="0"/>
                        </a:spcAft>
                      </a:pPr>
                      <a:r>
                        <a:rPr lang="fr-FR" sz="1100" dirty="0">
                          <a:effectLst/>
                        </a:rPr>
                        <a:t>Points forts du SPAN/DB</a:t>
                      </a:r>
                      <a:endParaRPr lang="fr-FR" sz="1100" dirty="0">
                        <a:effectLst/>
                        <a:latin typeface="Calibri"/>
                        <a:ea typeface="Calibri"/>
                        <a:cs typeface="Times New Roman"/>
                      </a:endParaRPr>
                    </a:p>
                  </a:txBody>
                  <a:tcPr marL="68580" marR="68580" marT="0" marB="0"/>
                </a:tc>
                <a:tc>
                  <a:txBody>
                    <a:bodyPr/>
                    <a:lstStyle/>
                    <a:p>
                      <a:pPr algn="ctr">
                        <a:lnSpc>
                          <a:spcPct val="150000"/>
                        </a:lnSpc>
                        <a:spcAft>
                          <a:spcPts val="0"/>
                        </a:spcAft>
                      </a:pPr>
                      <a:r>
                        <a:rPr lang="fr-FR" sz="1100">
                          <a:effectLst/>
                        </a:rPr>
                        <a:t>Points faibles du SPAN/DB</a:t>
                      </a:r>
                      <a:endParaRPr lang="fr-FR" sz="1100">
                        <a:effectLst/>
                        <a:latin typeface="Calibri"/>
                        <a:ea typeface="Calibri"/>
                        <a:cs typeface="Times New Roman"/>
                      </a:endParaRPr>
                    </a:p>
                  </a:txBody>
                  <a:tcPr marL="68580" marR="68580" marT="0" marB="0"/>
                </a:tc>
              </a:tr>
              <a:tr h="2251912">
                <a:tc>
                  <a:txBody>
                    <a:bodyPr/>
                    <a:lstStyle/>
                    <a:p>
                      <a:pPr marL="342900" lvl="0" indent="-342900" algn="just">
                        <a:lnSpc>
                          <a:spcPct val="150000"/>
                        </a:lnSpc>
                        <a:spcAft>
                          <a:spcPts val="0"/>
                        </a:spcAft>
                        <a:buFont typeface="Symbol"/>
                        <a:buChar char=""/>
                      </a:pPr>
                      <a:r>
                        <a:rPr lang="fr-FR" sz="1600" dirty="0">
                          <a:effectLst/>
                        </a:rPr>
                        <a:t>Couvre tous les objectifs d’Aichi ;</a:t>
                      </a:r>
                    </a:p>
                    <a:p>
                      <a:pPr marL="342900" lvl="0" indent="-342900" algn="just">
                        <a:lnSpc>
                          <a:spcPct val="150000"/>
                        </a:lnSpc>
                        <a:spcAft>
                          <a:spcPts val="0"/>
                        </a:spcAft>
                        <a:buFont typeface="Symbol"/>
                        <a:buChar char=""/>
                      </a:pPr>
                      <a:r>
                        <a:rPr lang="fr-FR" sz="1600" dirty="0">
                          <a:effectLst/>
                        </a:rPr>
                        <a:t>Donne une orientation de la conservation de la biodiversité ;</a:t>
                      </a:r>
                    </a:p>
                    <a:p>
                      <a:pPr marL="342900" lvl="0" indent="-342900" algn="just">
                        <a:lnSpc>
                          <a:spcPct val="150000"/>
                        </a:lnSpc>
                        <a:spcAft>
                          <a:spcPts val="0"/>
                        </a:spcAft>
                        <a:buFont typeface="Symbol"/>
                        <a:buChar char=""/>
                      </a:pPr>
                      <a:r>
                        <a:rPr lang="fr-FR" sz="1600" dirty="0">
                          <a:effectLst/>
                        </a:rPr>
                        <a:t>Assure la promotion et la protection de la biodiversité.</a:t>
                      </a:r>
                      <a:endParaRPr lang="fr-FR" sz="1600" dirty="0">
                        <a:effectLst/>
                        <a:latin typeface="Calibri"/>
                        <a:ea typeface="Calibri"/>
                        <a:cs typeface="Times New Roman"/>
                      </a:endParaRPr>
                    </a:p>
                  </a:txBody>
                  <a:tcPr marL="68580" marR="68580" marT="0" marB="0"/>
                </a:tc>
                <a:tc>
                  <a:txBody>
                    <a:bodyPr/>
                    <a:lstStyle/>
                    <a:p>
                      <a:pPr marL="342900" lvl="0" indent="-342900" algn="just">
                        <a:lnSpc>
                          <a:spcPct val="150000"/>
                        </a:lnSpc>
                        <a:spcAft>
                          <a:spcPts val="0"/>
                        </a:spcAft>
                        <a:buFont typeface="Symbol"/>
                        <a:buChar char=""/>
                      </a:pPr>
                      <a:r>
                        <a:rPr lang="fr-FR" sz="1600" dirty="0">
                          <a:effectLst/>
                        </a:rPr>
                        <a:t>Faible nombre d’indicateurs de perception de la biodiversité ;</a:t>
                      </a:r>
                    </a:p>
                    <a:p>
                      <a:pPr marL="342900" lvl="0" indent="-342900" algn="just">
                        <a:lnSpc>
                          <a:spcPct val="150000"/>
                        </a:lnSpc>
                        <a:spcAft>
                          <a:spcPts val="0"/>
                        </a:spcAft>
                        <a:buFont typeface="Symbol"/>
                        <a:buChar char=""/>
                      </a:pPr>
                      <a:r>
                        <a:rPr lang="fr-FR" sz="1600" dirty="0">
                          <a:effectLst/>
                        </a:rPr>
                        <a:t>L’état de la sensibilisation des acteurs sur l’importance de la biodiversité n’a pas été pris en compte dans la phase du diagnostic</a:t>
                      </a:r>
                      <a:endParaRPr lang="fr-FR"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813617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 calcmode="lin" valueType="num">
                                      <p:cBhvr additive="base">
                                        <p:cTn id="24"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504" y="274638"/>
            <a:ext cx="8928992" cy="706090"/>
          </a:xfrm>
        </p:spPr>
        <p:txBody>
          <a:bodyPr>
            <a:normAutofit fontScale="90000"/>
          </a:bodyPr>
          <a:lstStyle/>
          <a:p>
            <a:r>
              <a:rPr lang="de-DE" b="1" dirty="0" smtClean="0">
                <a:solidFill>
                  <a:srgbClr val="0070C0"/>
                </a:solidFill>
                <a:effectLst>
                  <a:outerShdw blurRad="38100" dist="38100" dir="2700000" algn="tl">
                    <a:srgbClr val="000000">
                      <a:alpha val="43137"/>
                    </a:srgbClr>
                  </a:outerShdw>
                </a:effectLst>
              </a:rPr>
              <a:t/>
            </a:r>
            <a:br>
              <a:rPr lang="de-DE" b="1" dirty="0" smtClean="0">
                <a:solidFill>
                  <a:srgbClr val="0070C0"/>
                </a:solidFill>
                <a:effectLst>
                  <a:outerShdw blurRad="38100" dist="38100" dir="2700000" algn="tl">
                    <a:srgbClr val="000000">
                      <a:alpha val="43137"/>
                    </a:srgbClr>
                  </a:outerShdw>
                </a:effectLst>
              </a:rPr>
            </a:br>
            <a:r>
              <a:rPr lang="de-DE" sz="3600" b="1" dirty="0" smtClean="0">
                <a:solidFill>
                  <a:srgbClr val="FF0000"/>
                </a:solidFill>
                <a:effectLst>
                  <a:outerShdw blurRad="38100" dist="38100" dir="2700000" algn="tl">
                    <a:srgbClr val="000000">
                      <a:alpha val="43137"/>
                    </a:srgbClr>
                  </a:outerShdw>
                </a:effectLst>
              </a:rPr>
              <a:t>CONCLUSION </a:t>
            </a:r>
            <a:r>
              <a:rPr lang="de-DE" sz="3600" b="1" dirty="0">
                <a:solidFill>
                  <a:srgbClr val="FF0000"/>
                </a:solidFill>
                <a:effectLst>
                  <a:outerShdw blurRad="38100" dist="38100" dir="2700000" algn="tl">
                    <a:srgbClr val="000000">
                      <a:alpha val="43137"/>
                    </a:srgbClr>
                  </a:outerShdw>
                </a:effectLst>
              </a:rPr>
              <a:t>ET QUELQUES RECOMMANDATIONS</a:t>
            </a:r>
            <a:r>
              <a:rPr lang="de-DE" b="1" dirty="0">
                <a:solidFill>
                  <a:srgbClr val="FF0000"/>
                </a:solidFill>
                <a:effectLst>
                  <a:outerShdw blurRad="38100" dist="38100" dir="2700000" algn="tl">
                    <a:srgbClr val="000000">
                      <a:alpha val="43137"/>
                    </a:srgbClr>
                  </a:outerShdw>
                </a:effectLst>
              </a:rPr>
              <a:t/>
            </a:r>
            <a:br>
              <a:rPr lang="de-DE" b="1" dirty="0">
                <a:solidFill>
                  <a:srgbClr val="FF0000"/>
                </a:solidFill>
                <a:effectLst>
                  <a:outerShdw blurRad="38100" dist="38100" dir="2700000" algn="tl">
                    <a:srgbClr val="000000">
                      <a:alpha val="43137"/>
                    </a:srgbClr>
                  </a:outerShdw>
                </a:effectLst>
              </a:rPr>
            </a:br>
            <a:endParaRPr lang="fr-FR" dirty="0">
              <a:solidFill>
                <a:srgbClr val="FF0000"/>
              </a:solidFill>
            </a:endParaRPr>
          </a:p>
        </p:txBody>
      </p:sp>
      <p:sp>
        <p:nvSpPr>
          <p:cNvPr id="3" name="Espace réservé du contenu 2"/>
          <p:cNvSpPr>
            <a:spLocks noGrp="1"/>
          </p:cNvSpPr>
          <p:nvPr>
            <p:ph idx="1"/>
          </p:nvPr>
        </p:nvSpPr>
        <p:spPr>
          <a:xfrm>
            <a:off x="179512" y="980728"/>
            <a:ext cx="8784976" cy="5616624"/>
          </a:xfrm>
        </p:spPr>
        <p:txBody>
          <a:bodyPr>
            <a:normAutofit fontScale="70000" lnSpcReduction="20000"/>
          </a:bodyPr>
          <a:lstStyle/>
          <a:p>
            <a:pPr marL="0" indent="0">
              <a:buNone/>
            </a:pPr>
            <a:r>
              <a:rPr lang="fr-FR" b="1" dirty="0" smtClean="0"/>
              <a:t>Recommandations</a:t>
            </a:r>
            <a:endParaRPr lang="fr-FR" dirty="0"/>
          </a:p>
          <a:p>
            <a:pPr marL="0" indent="0">
              <a:buNone/>
            </a:pPr>
            <a:r>
              <a:rPr lang="fr-FR" dirty="0"/>
              <a:t>L’enquête sur les indicateurs de sensibilisation sur la biodiversité révèle un certain nombre de carences. Elles portent sur les statistiques, les outils de sensibilisation et l’ampleur des activités de sensibilisation.</a:t>
            </a:r>
          </a:p>
          <a:p>
            <a:pPr lvl="0"/>
            <a:r>
              <a:rPr lang="fr-FR" b="1" dirty="0"/>
              <a:t>Statistiques</a:t>
            </a:r>
            <a:endParaRPr lang="fr-FR" dirty="0"/>
          </a:p>
          <a:p>
            <a:pPr marL="0" indent="0">
              <a:buNone/>
            </a:pPr>
            <a:r>
              <a:rPr lang="fr-FR" dirty="0"/>
              <a:t>Très peu d’organisations compilent régulièrement et rigoureusement les statistiques des activités liées à la sensibilisation. Cela ne permet pas de disposer de données fiables pour orienter des actions efficaces. Il y a lieu d’organiser des séminaires de sensibilisation des acteurs concernés sur l’importance des statistiques rigoureusement tenues.</a:t>
            </a:r>
          </a:p>
          <a:p>
            <a:pPr lvl="0"/>
            <a:r>
              <a:rPr lang="fr-FR" b="1" dirty="0"/>
              <a:t>Outils de sensibilisation</a:t>
            </a:r>
            <a:endParaRPr lang="fr-FR" dirty="0"/>
          </a:p>
          <a:p>
            <a:pPr marL="0" indent="0">
              <a:buNone/>
            </a:pPr>
            <a:r>
              <a:rPr lang="fr-FR" dirty="0"/>
              <a:t>La plupart des canaux de sensibilisation qui ont fait ailleurs la preuve de leur efficacité ne sont pas utilisés par les acteurs soucieux de la conservation de la biodiversité, notamment les sketches, les théâtres, les spots publicitaires, etc.</a:t>
            </a:r>
          </a:p>
          <a:p>
            <a:pPr marL="0" indent="0">
              <a:buNone/>
            </a:pPr>
            <a:r>
              <a:rPr lang="fr-FR" dirty="0"/>
              <a:t>Un séminaire de sensibilisation de ces acteurs leur permettra de mieux apprécier l’utilité de ces outils et la nécessité de leur utilisation régulière.</a:t>
            </a:r>
          </a:p>
          <a:p>
            <a:pPr marL="0" indent="0">
              <a:buNone/>
            </a:pPr>
            <a:endParaRPr lang="fr-FR" dirty="0"/>
          </a:p>
        </p:txBody>
      </p:sp>
    </p:spTree>
    <p:extLst>
      <p:ext uri="{BB962C8B-B14F-4D97-AF65-F5344CB8AC3E}">
        <p14:creationId xmlns:p14="http://schemas.microsoft.com/office/powerpoint/2010/main" val="3160688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additive="base">
                                        <p:cTn id="4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504" y="274638"/>
            <a:ext cx="8928992" cy="706090"/>
          </a:xfrm>
        </p:spPr>
        <p:txBody>
          <a:bodyPr>
            <a:normAutofit fontScale="90000"/>
          </a:bodyPr>
          <a:lstStyle/>
          <a:p>
            <a:r>
              <a:rPr lang="de-DE" b="1" dirty="0" smtClean="0">
                <a:solidFill>
                  <a:srgbClr val="0070C0"/>
                </a:solidFill>
                <a:effectLst>
                  <a:outerShdw blurRad="38100" dist="38100" dir="2700000" algn="tl">
                    <a:srgbClr val="000000">
                      <a:alpha val="43137"/>
                    </a:srgbClr>
                  </a:outerShdw>
                </a:effectLst>
              </a:rPr>
              <a:t/>
            </a:r>
            <a:br>
              <a:rPr lang="de-DE" b="1" dirty="0" smtClean="0">
                <a:solidFill>
                  <a:srgbClr val="0070C0"/>
                </a:solidFill>
                <a:effectLst>
                  <a:outerShdw blurRad="38100" dist="38100" dir="2700000" algn="tl">
                    <a:srgbClr val="000000">
                      <a:alpha val="43137"/>
                    </a:srgbClr>
                  </a:outerShdw>
                </a:effectLst>
              </a:rPr>
            </a:br>
            <a:r>
              <a:rPr lang="de-DE" sz="3600" b="1" dirty="0" smtClean="0">
                <a:solidFill>
                  <a:srgbClr val="FF0000"/>
                </a:solidFill>
                <a:effectLst>
                  <a:outerShdw blurRad="38100" dist="38100" dir="2700000" algn="tl">
                    <a:srgbClr val="000000">
                      <a:alpha val="43137"/>
                    </a:srgbClr>
                  </a:outerShdw>
                </a:effectLst>
              </a:rPr>
              <a:t>CONCLUSION </a:t>
            </a:r>
            <a:r>
              <a:rPr lang="de-DE" sz="3600" b="1" dirty="0">
                <a:solidFill>
                  <a:srgbClr val="FF0000"/>
                </a:solidFill>
                <a:effectLst>
                  <a:outerShdw blurRad="38100" dist="38100" dir="2700000" algn="tl">
                    <a:srgbClr val="000000">
                      <a:alpha val="43137"/>
                    </a:srgbClr>
                  </a:outerShdw>
                </a:effectLst>
              </a:rPr>
              <a:t>ET QUELQUES RECOMMANDATIONS</a:t>
            </a:r>
            <a:r>
              <a:rPr lang="de-DE" b="1" dirty="0">
                <a:solidFill>
                  <a:srgbClr val="FF0000"/>
                </a:solidFill>
                <a:effectLst>
                  <a:outerShdw blurRad="38100" dist="38100" dir="2700000" algn="tl">
                    <a:srgbClr val="000000">
                      <a:alpha val="43137"/>
                    </a:srgbClr>
                  </a:outerShdw>
                </a:effectLst>
              </a:rPr>
              <a:t/>
            </a:r>
            <a:br>
              <a:rPr lang="de-DE" b="1" dirty="0">
                <a:solidFill>
                  <a:srgbClr val="FF0000"/>
                </a:solidFill>
                <a:effectLst>
                  <a:outerShdw blurRad="38100" dist="38100" dir="2700000" algn="tl">
                    <a:srgbClr val="000000">
                      <a:alpha val="43137"/>
                    </a:srgbClr>
                  </a:outerShdw>
                </a:effectLst>
              </a:rPr>
            </a:br>
            <a:endParaRPr lang="fr-FR" dirty="0">
              <a:solidFill>
                <a:srgbClr val="FF0000"/>
              </a:solidFill>
            </a:endParaRPr>
          </a:p>
        </p:txBody>
      </p:sp>
      <p:sp>
        <p:nvSpPr>
          <p:cNvPr id="3" name="Espace réservé du contenu 2"/>
          <p:cNvSpPr>
            <a:spLocks noGrp="1"/>
          </p:cNvSpPr>
          <p:nvPr>
            <p:ph idx="1"/>
          </p:nvPr>
        </p:nvSpPr>
        <p:spPr>
          <a:xfrm>
            <a:off x="179512" y="980728"/>
            <a:ext cx="8784976" cy="5616624"/>
          </a:xfrm>
        </p:spPr>
        <p:txBody>
          <a:bodyPr>
            <a:normAutofit fontScale="55000" lnSpcReduction="20000"/>
          </a:bodyPr>
          <a:lstStyle/>
          <a:p>
            <a:pPr marL="0" indent="0">
              <a:buNone/>
            </a:pPr>
            <a:r>
              <a:rPr lang="fr-FR" b="1" dirty="0" smtClean="0"/>
              <a:t>Recommandations (Suite et fin)</a:t>
            </a:r>
            <a:endParaRPr lang="fr-FR" dirty="0"/>
          </a:p>
          <a:p>
            <a:pPr lvl="0"/>
            <a:r>
              <a:rPr lang="fr-FR" b="1" dirty="0" smtClean="0"/>
              <a:t>Ampleur </a:t>
            </a:r>
            <a:r>
              <a:rPr lang="fr-FR" b="1" dirty="0"/>
              <a:t>des activités de sensibilisation</a:t>
            </a:r>
            <a:endParaRPr lang="fr-FR" dirty="0"/>
          </a:p>
          <a:p>
            <a:pPr marL="0" indent="0">
              <a:buNone/>
            </a:pPr>
            <a:r>
              <a:rPr lang="fr-FR" dirty="0"/>
              <a:t>Le volume et l’ampleur des activités de sensibilisation entreprises par les acteurs concernés est loin d’être à la hauteur des enjeux de la conservation de la biodiversité. Le Ministère de l’Environnement, de la Protection de la Nature et du Développement Durable (MINEPDED) ainsi que le Clearing House </a:t>
            </a:r>
            <a:r>
              <a:rPr lang="fr-FR" dirty="0" err="1"/>
              <a:t>Mechanism</a:t>
            </a:r>
            <a:r>
              <a:rPr lang="fr-FR" dirty="0"/>
              <a:t> (CHM) doivent donner l’impulsion nécessaire en donnant à la sensibilisation une importance spéciale dans la stratégie relative à la conservation de la biodiversité.</a:t>
            </a:r>
          </a:p>
          <a:p>
            <a:pPr marL="0" indent="0">
              <a:buNone/>
            </a:pPr>
            <a:r>
              <a:rPr lang="fr-FR" dirty="0"/>
              <a:t>En outre, il est nécessaire de :</a:t>
            </a:r>
          </a:p>
          <a:p>
            <a:pPr lvl="0"/>
            <a:r>
              <a:rPr lang="fr-FR" dirty="0"/>
              <a:t>inviter les divers acteurs concernés à la prise en compte de la conservation de la biodiversité ;</a:t>
            </a:r>
          </a:p>
          <a:p>
            <a:pPr lvl="0"/>
            <a:r>
              <a:rPr lang="fr-FR" dirty="0"/>
              <a:t>inciter les acteurs concernés à introduire la biodiversité dans leurs différents plan d’action ;</a:t>
            </a:r>
          </a:p>
          <a:p>
            <a:pPr lvl="0"/>
            <a:r>
              <a:rPr lang="fr-FR" dirty="0"/>
              <a:t>mettre en œuvre les projets de la biodiversité dans toutes les régions ;</a:t>
            </a:r>
          </a:p>
          <a:p>
            <a:pPr lvl="0"/>
            <a:r>
              <a:rPr lang="fr-FR" dirty="0"/>
              <a:t>inciter les zones de forêt à utiliser elles aussi des foyers améliorés en vue diminuer les besoins en bois de chauffage, afin de diminuer la pression sur les forêts.;</a:t>
            </a:r>
          </a:p>
          <a:p>
            <a:pPr lvl="0"/>
            <a:r>
              <a:rPr lang="fr-FR" dirty="0"/>
              <a:t>étendre les activités de sensibilisation sur la biodiversité sur tout le territoire national si on veut atteindre les objectifs d’AICHI.</a:t>
            </a:r>
          </a:p>
          <a:p>
            <a:pPr lvl="0"/>
            <a:r>
              <a:rPr lang="fr-FR" dirty="0"/>
              <a:t>archiver chaque activité liée à la conservation de la biodiversité afin que l’on puisse constituer une base de données fiable pour la collecte et l’évaluation du niveau de sensibilité et d’engagement de la population</a:t>
            </a:r>
          </a:p>
          <a:p>
            <a:endParaRPr lang="fr-FR" dirty="0"/>
          </a:p>
        </p:txBody>
      </p:sp>
    </p:spTree>
    <p:extLst>
      <p:ext uri="{BB962C8B-B14F-4D97-AF65-F5344CB8AC3E}">
        <p14:creationId xmlns:p14="http://schemas.microsoft.com/office/powerpoint/2010/main" val="1022428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74638"/>
            <a:ext cx="8856984" cy="778098"/>
          </a:xfrm>
        </p:spPr>
        <p:txBody>
          <a:bodyPr>
            <a:normAutofit fontScale="90000"/>
          </a:bodyPr>
          <a:lstStyle/>
          <a:p>
            <a:r>
              <a:rPr lang="fr-FR" sz="2700" b="1" dirty="0" smtClean="0"/>
              <a:t/>
            </a:r>
            <a:br>
              <a:rPr lang="fr-FR" sz="2700" b="1" dirty="0" smtClean="0"/>
            </a:br>
            <a:r>
              <a:rPr lang="fr-FR" sz="2700" b="1" dirty="0" smtClean="0"/>
              <a:t/>
            </a:r>
            <a:br>
              <a:rPr lang="fr-FR" sz="2700" b="1" dirty="0" smtClean="0"/>
            </a:br>
            <a:r>
              <a:rPr lang="fr-FR" sz="2700" b="1" dirty="0" smtClean="0">
                <a:solidFill>
                  <a:srgbClr val="FF0000"/>
                </a:solidFill>
                <a:effectLst>
                  <a:outerShdw blurRad="38100" dist="38100" dir="2700000" algn="tl">
                    <a:srgbClr val="000000">
                      <a:alpha val="43137"/>
                    </a:srgbClr>
                  </a:outerShdw>
                </a:effectLst>
              </a:rPr>
              <a:t>ETAT </a:t>
            </a:r>
            <a:r>
              <a:rPr lang="fr-FR" sz="2700" b="1" dirty="0">
                <a:solidFill>
                  <a:srgbClr val="FF0000"/>
                </a:solidFill>
                <a:effectLst>
                  <a:outerShdw blurRad="38100" dist="38100" dir="2700000" algn="tl">
                    <a:srgbClr val="000000">
                      <a:alpha val="43137"/>
                    </a:srgbClr>
                  </a:outerShdw>
                </a:effectLst>
              </a:rPr>
              <a:t>DES LIEUX DU PROCESSUS APA AU CAMEROUN ET SES RELATIONS AVEC LE CHM CAMEROUN</a:t>
            </a:r>
            <a:r>
              <a:rPr lang="fr-FR" dirty="0"/>
              <a:t/>
            </a:r>
            <a:br>
              <a:rPr lang="fr-FR" dirty="0"/>
            </a:br>
            <a:endParaRPr lang="fr-FR" dirty="0"/>
          </a:p>
        </p:txBody>
      </p:sp>
      <p:sp>
        <p:nvSpPr>
          <p:cNvPr id="3" name="Espace réservé du contenu 2"/>
          <p:cNvSpPr>
            <a:spLocks noGrp="1"/>
          </p:cNvSpPr>
          <p:nvPr>
            <p:ph idx="1"/>
          </p:nvPr>
        </p:nvSpPr>
        <p:spPr/>
        <p:txBody>
          <a:bodyPr/>
          <a:lstStyle/>
          <a:p>
            <a:r>
              <a:rPr lang="de-DE" dirty="0" smtClean="0">
                <a:hlinkClick r:id="rId2" action="ppaction://hlinkfile"/>
              </a:rPr>
              <a:t>VOIR</a:t>
            </a:r>
            <a:endParaRPr lang="fr-FR" dirty="0"/>
          </a:p>
        </p:txBody>
      </p:sp>
    </p:spTree>
    <p:extLst>
      <p:ext uri="{BB962C8B-B14F-4D97-AF65-F5344CB8AC3E}">
        <p14:creationId xmlns:p14="http://schemas.microsoft.com/office/powerpoint/2010/main" val="224752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0"/>
            <a:ext cx="9144000" cy="6858000"/>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0483" name="Line 3"/>
          <p:cNvSpPr>
            <a:spLocks noChangeShapeType="1"/>
          </p:cNvSpPr>
          <p:nvPr/>
        </p:nvSpPr>
        <p:spPr bwMode="auto">
          <a:xfrm>
            <a:off x="838200" y="1600200"/>
            <a:ext cx="8001000" cy="0"/>
          </a:xfrm>
          <a:prstGeom prst="line">
            <a:avLst/>
          </a:prstGeom>
          <a:noFill/>
          <a:ln w="76200" cmpd="tri">
            <a:solidFill>
              <a:srgbClr val="FFFF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0484" name="Text Box 4"/>
          <p:cNvSpPr txBox="1">
            <a:spLocks noChangeArrowheads="1"/>
          </p:cNvSpPr>
          <p:nvPr/>
        </p:nvSpPr>
        <p:spPr bwMode="auto">
          <a:xfrm rot="5400000">
            <a:off x="-2323306" y="3247232"/>
            <a:ext cx="6400800" cy="366712"/>
          </a:xfrm>
          <a:prstGeom prst="rect">
            <a:avLst/>
          </a:prstGeom>
          <a:solidFill>
            <a:srgbClr val="FFFF99"/>
          </a:solidFill>
          <a:ln>
            <a:noFill/>
          </a:ln>
          <a:effectLst/>
          <a:extLs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spcBef>
                <a:spcPct val="50000"/>
              </a:spcBef>
            </a:pPr>
            <a:r>
              <a:rPr lang="en-GB" sz="1800" dirty="0" smtClean="0">
                <a:latin typeface="Arial" charset="0"/>
              </a:rPr>
              <a:t>CONVENTION ON BIOLOGICAL DIVERSITY</a:t>
            </a:r>
            <a:endParaRPr lang="en-GB" dirty="0"/>
          </a:p>
        </p:txBody>
      </p:sp>
      <p:sp>
        <p:nvSpPr>
          <p:cNvPr id="333829" name="Rectangle 5"/>
          <p:cNvSpPr>
            <a:spLocks noGrp="1" noChangeArrowheads="1"/>
          </p:cNvSpPr>
          <p:nvPr>
            <p:ph type="title"/>
          </p:nvPr>
        </p:nvSpPr>
        <p:spPr>
          <a:xfrm>
            <a:off x="1403350" y="333375"/>
            <a:ext cx="7435850" cy="1150938"/>
          </a:xfrm>
          <a:effectLst>
            <a:outerShdw dist="53882" dir="2700000" algn="ctr" rotWithShape="0">
              <a:srgbClr val="5F5F5F"/>
            </a:outerShdw>
          </a:effectLst>
        </p:spPr>
        <p:txBody>
          <a:bodyPr/>
          <a:lstStyle/>
          <a:p>
            <a:pPr>
              <a:defRPr/>
            </a:pPr>
            <a:r>
              <a:rPr lang="en-GB" sz="2000" b="1" dirty="0" smtClean="0">
                <a:solidFill>
                  <a:schemeClr val="bg1"/>
                </a:solidFill>
                <a:latin typeface="Arial Black" pitchFamily="34" charset="0"/>
              </a:rPr>
              <a:t>CLEARING HOUSE MECHANISM (CHM) OF THE CBD</a:t>
            </a:r>
            <a:endParaRPr lang="en-GB" sz="2000" b="1" dirty="0" smtClean="0">
              <a:latin typeface="Arial Black" pitchFamily="34" charset="0"/>
            </a:endParaRPr>
          </a:p>
        </p:txBody>
      </p:sp>
      <p:sp>
        <p:nvSpPr>
          <p:cNvPr id="333830" name="Rectangle 6"/>
          <p:cNvSpPr>
            <a:spLocks noGrp="1" noChangeArrowheads="1"/>
          </p:cNvSpPr>
          <p:nvPr>
            <p:ph type="body" sz="half" idx="1"/>
          </p:nvPr>
        </p:nvSpPr>
        <p:spPr>
          <a:effectLst>
            <a:outerShdw dist="53882" dir="2700000" algn="ctr" rotWithShape="0">
              <a:schemeClr val="tx1">
                <a:alpha val="50000"/>
              </a:schemeClr>
            </a:outerShdw>
          </a:effectLst>
        </p:spPr>
        <p:txBody>
          <a:bodyPr/>
          <a:lstStyle/>
          <a:p>
            <a:pPr>
              <a:buFontTx/>
              <a:buNone/>
              <a:defRPr/>
            </a:pPr>
            <a:r>
              <a:rPr lang="en-GB" sz="2800" dirty="0" smtClean="0">
                <a:solidFill>
                  <a:schemeClr val="bg1"/>
                </a:solidFill>
                <a:effectLst>
                  <a:outerShdw blurRad="38100" dist="38100" dir="2700000" algn="tl">
                    <a:srgbClr val="000000"/>
                  </a:outerShdw>
                </a:effectLst>
                <a:latin typeface="Arial" charset="0"/>
              </a:rPr>
              <a:t>  </a:t>
            </a:r>
          </a:p>
          <a:p>
            <a:pPr>
              <a:buFontTx/>
              <a:buNone/>
              <a:defRPr/>
            </a:pPr>
            <a:endParaRPr lang="en-GB" sz="2800" dirty="0" smtClean="0">
              <a:solidFill>
                <a:schemeClr val="bg1"/>
              </a:solidFill>
              <a:latin typeface="Arial" charset="0"/>
            </a:endParaRPr>
          </a:p>
          <a:p>
            <a:pPr>
              <a:buFontTx/>
              <a:buNone/>
              <a:defRPr/>
            </a:pPr>
            <a:r>
              <a:rPr lang="en-GB" sz="2800" dirty="0" smtClean="0">
                <a:solidFill>
                  <a:schemeClr val="bg1"/>
                </a:solidFill>
                <a:latin typeface="Arial" charset="0"/>
              </a:rPr>
              <a:t>      </a:t>
            </a:r>
            <a:r>
              <a:rPr lang="en-GB" sz="2800" b="1" dirty="0" smtClean="0">
                <a:solidFill>
                  <a:schemeClr val="bg1"/>
                </a:solidFill>
                <a:latin typeface="Arial" charset="0"/>
              </a:rPr>
              <a:t>Thank you for your attention !</a:t>
            </a:r>
            <a:endParaRPr lang="en-GB" sz="1600" dirty="0" smtClean="0">
              <a:solidFill>
                <a:schemeClr val="bg1"/>
              </a:solidFill>
              <a:latin typeface="Arial" charset="0"/>
            </a:endParaRPr>
          </a:p>
          <a:p>
            <a:pPr algn="ctr">
              <a:buFontTx/>
              <a:buNone/>
              <a:defRPr/>
            </a:pPr>
            <a:endParaRPr lang="en-GB" sz="1600" dirty="0" smtClean="0">
              <a:solidFill>
                <a:schemeClr val="bg1"/>
              </a:solidFill>
              <a:latin typeface="Arial" charset="0"/>
            </a:endParaRPr>
          </a:p>
          <a:p>
            <a:pPr algn="ctr">
              <a:buFontTx/>
              <a:buNone/>
              <a:defRPr/>
            </a:pPr>
            <a:endParaRPr lang="en-GB" sz="2800" dirty="0" smtClean="0">
              <a:solidFill>
                <a:schemeClr val="bg1"/>
              </a:solidFill>
              <a:effectLst>
                <a:outerShdw blurRad="38100" dist="38100" dir="2700000" algn="tl">
                  <a:srgbClr val="000000"/>
                </a:outerShdw>
              </a:effectLst>
              <a:latin typeface="Arial" charset="0"/>
            </a:endParaRPr>
          </a:p>
        </p:txBody>
      </p:sp>
      <p:sp>
        <p:nvSpPr>
          <p:cNvPr id="20487" name="Text Box 7"/>
          <p:cNvSpPr txBox="1">
            <a:spLocks noChangeArrowheads="1"/>
          </p:cNvSpPr>
          <p:nvPr/>
        </p:nvSpPr>
        <p:spPr bwMode="auto">
          <a:xfrm>
            <a:off x="212725" y="10318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p>
        </p:txBody>
      </p:sp>
      <p:sp>
        <p:nvSpPr>
          <p:cNvPr id="20489" name="Text Box 9"/>
          <p:cNvSpPr txBox="1">
            <a:spLocks noChangeArrowheads="1"/>
          </p:cNvSpPr>
          <p:nvPr/>
        </p:nvSpPr>
        <p:spPr bwMode="auto">
          <a:xfrm>
            <a:off x="517525" y="20224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GB"/>
          </a:p>
        </p:txBody>
      </p:sp>
      <p:pic>
        <p:nvPicPr>
          <p:cNvPr id="20491" name="Image 1" descr="log-chm-new-sp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88640"/>
            <a:ext cx="1170856" cy="1644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Picture 12"/>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3966571" y="1484784"/>
            <a:ext cx="5069925" cy="5257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039992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33830"/>
                                        </p:tgtEl>
                                        <p:attrNameLst>
                                          <p:attrName>style.visibility</p:attrName>
                                        </p:attrNameLst>
                                      </p:cBhvr>
                                      <p:to>
                                        <p:strVal val="visible"/>
                                      </p:to>
                                    </p:set>
                                    <p:anim calcmode="lin" valueType="num">
                                      <p:cBhvr>
                                        <p:cTn id="7" dur="1000" fill="hold"/>
                                        <p:tgtEl>
                                          <p:spTgt spid="333830"/>
                                        </p:tgtEl>
                                        <p:attrNameLst>
                                          <p:attrName>ppt_w</p:attrName>
                                        </p:attrNameLst>
                                      </p:cBhvr>
                                      <p:tavLst>
                                        <p:tav tm="0">
                                          <p:val>
                                            <p:fltVal val="0"/>
                                          </p:val>
                                        </p:tav>
                                        <p:tav tm="100000">
                                          <p:val>
                                            <p:strVal val="#ppt_w"/>
                                          </p:val>
                                        </p:tav>
                                      </p:tavLst>
                                    </p:anim>
                                    <p:anim calcmode="lin" valueType="num">
                                      <p:cBhvr>
                                        <p:cTn id="8" dur="1000" fill="hold"/>
                                        <p:tgtEl>
                                          <p:spTgt spid="333830"/>
                                        </p:tgtEl>
                                        <p:attrNameLst>
                                          <p:attrName>ppt_h</p:attrName>
                                        </p:attrNameLst>
                                      </p:cBhvr>
                                      <p:tavLst>
                                        <p:tav tm="0">
                                          <p:val>
                                            <p:fltVal val="0"/>
                                          </p:val>
                                        </p:tav>
                                        <p:tav tm="100000">
                                          <p:val>
                                            <p:strVal val="#ppt_h"/>
                                          </p:val>
                                        </p:tav>
                                      </p:tavLst>
                                    </p:anim>
                                    <p:anim calcmode="lin" valueType="num">
                                      <p:cBhvr>
                                        <p:cTn id="9" dur="1000" fill="hold"/>
                                        <p:tgtEl>
                                          <p:spTgt spid="33383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3383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3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116632"/>
            <a:ext cx="8712968" cy="432048"/>
          </a:xfrm>
        </p:spPr>
        <p:txBody>
          <a:bodyPr>
            <a:noAutofit/>
          </a:bodyPr>
          <a:lstStyle/>
          <a:p>
            <a:r>
              <a:rPr lang="de-DE" sz="3600" b="1" dirty="0" smtClean="0">
                <a:solidFill>
                  <a:srgbClr val="FF0000"/>
                </a:solidFill>
                <a:effectLst>
                  <a:outerShdw blurRad="38100" dist="38100" dir="2700000" algn="tl">
                    <a:srgbClr val="000000">
                      <a:alpha val="43137"/>
                    </a:srgbClr>
                  </a:outerShdw>
                </a:effectLst>
              </a:rPr>
              <a:t>LES ZONES D‘ÉCHANTILLONNAGE</a:t>
            </a:r>
            <a:endParaRPr lang="fr-FR" sz="3600" b="1" dirty="0">
              <a:solidFill>
                <a:srgbClr val="FF0000"/>
              </a:solidFill>
              <a:effectLst>
                <a:outerShdw blurRad="38100" dist="38100" dir="2700000" algn="tl">
                  <a:srgbClr val="000000">
                    <a:alpha val="43137"/>
                  </a:srgbClr>
                </a:outerShdw>
              </a:effectLst>
            </a:endParaRPr>
          </a:p>
        </p:txBody>
      </p:sp>
      <p:sp>
        <p:nvSpPr>
          <p:cNvPr id="3" name="Espace réservé du texte 2"/>
          <p:cNvSpPr>
            <a:spLocks noGrp="1"/>
          </p:cNvSpPr>
          <p:nvPr>
            <p:ph type="body" sz="half" idx="1"/>
          </p:nvPr>
        </p:nvSpPr>
        <p:spPr>
          <a:xfrm>
            <a:off x="35496" y="1844824"/>
            <a:ext cx="4608512" cy="4752528"/>
          </a:xfrm>
        </p:spPr>
        <p:txBody>
          <a:bodyPr>
            <a:normAutofit/>
          </a:bodyPr>
          <a:lstStyle/>
          <a:p>
            <a:pPr marL="77788" lvl="0" indent="-77788"/>
            <a:r>
              <a:rPr lang="fr-FR" sz="3000" dirty="0"/>
              <a:t>Zone I : Maroua ;</a:t>
            </a:r>
          </a:p>
          <a:p>
            <a:pPr marL="77788" lvl="0" indent="-77788"/>
            <a:r>
              <a:rPr lang="fr-FR" sz="3000" dirty="0"/>
              <a:t>Zone II : </a:t>
            </a:r>
            <a:r>
              <a:rPr lang="fr-FR" sz="3000" dirty="0" err="1"/>
              <a:t>Ngaoundéré</a:t>
            </a:r>
            <a:r>
              <a:rPr lang="fr-FR" sz="3000" dirty="0"/>
              <a:t> ;</a:t>
            </a:r>
          </a:p>
          <a:p>
            <a:pPr marL="77788" lvl="0" indent="-77788"/>
            <a:r>
              <a:rPr lang="fr-FR" sz="3000" dirty="0"/>
              <a:t>Zone III : </a:t>
            </a:r>
            <a:r>
              <a:rPr lang="fr-FR" sz="3000" dirty="0" err="1"/>
              <a:t>Bafang</a:t>
            </a:r>
            <a:r>
              <a:rPr lang="fr-FR" sz="3000" dirty="0"/>
              <a:t> et Bafoussam ;</a:t>
            </a:r>
          </a:p>
          <a:p>
            <a:pPr marL="77788" lvl="0" indent="-77788"/>
            <a:r>
              <a:rPr lang="fr-FR" sz="3000" dirty="0"/>
              <a:t>Zone IV : Douala ;</a:t>
            </a:r>
          </a:p>
          <a:p>
            <a:pPr marL="77788" lvl="0" indent="-77788"/>
            <a:r>
              <a:rPr lang="fr-FR" sz="3000" dirty="0"/>
              <a:t>Zone V : Yaoundé et </a:t>
            </a:r>
            <a:r>
              <a:rPr lang="fr-FR" sz="3000" dirty="0" err="1"/>
              <a:t>Mfou</a:t>
            </a:r>
            <a:r>
              <a:rPr lang="fr-FR" sz="3000" dirty="0"/>
              <a:t>.</a:t>
            </a:r>
          </a:p>
          <a:p>
            <a:pPr marL="0" indent="0">
              <a:buNone/>
            </a:pPr>
            <a:endParaRPr lang="fr-FR" dirty="0"/>
          </a:p>
        </p:txBody>
      </p:sp>
      <p:pic>
        <p:nvPicPr>
          <p:cNvPr id="1027"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257938" y="638004"/>
            <a:ext cx="4922574" cy="5887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Flèche droite 7"/>
          <p:cNvSpPr/>
          <p:nvPr/>
        </p:nvSpPr>
        <p:spPr>
          <a:xfrm>
            <a:off x="2915816" y="2132856"/>
            <a:ext cx="4464496" cy="72008"/>
          </a:xfrm>
          <a:prstGeom prst="rightArrow">
            <a:avLst/>
          </a:prstGeom>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 name="Connecteur droit avec flèche 10"/>
          <p:cNvCxnSpPr/>
          <p:nvPr/>
        </p:nvCxnSpPr>
        <p:spPr>
          <a:xfrm>
            <a:off x="3563888" y="2636912"/>
            <a:ext cx="3456384" cy="1008112"/>
          </a:xfrm>
          <a:prstGeom prst="straightConnector1">
            <a:avLst/>
          </a:prstGeom>
          <a:ln cmpd="sng">
            <a:headEnd type="oval"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2987824" y="4257092"/>
            <a:ext cx="2736304" cy="756084"/>
          </a:xfrm>
          <a:prstGeom prst="straightConnector1">
            <a:avLst/>
          </a:prstGeom>
          <a:ln>
            <a:headEnd type="oval"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a:off x="4139952" y="5013176"/>
            <a:ext cx="2304256" cy="432048"/>
          </a:xfrm>
          <a:prstGeom prst="straightConnector1">
            <a:avLst/>
          </a:prstGeom>
          <a:ln w="22225" cmpd="sng">
            <a:headEnd type="oval"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a:off x="2987824" y="3356992"/>
            <a:ext cx="2808312" cy="1080120"/>
          </a:xfrm>
          <a:prstGeom prst="straightConnector1">
            <a:avLst/>
          </a:prstGeom>
          <a:ln cmpd="sng">
            <a:headEnd type="oval" w="lg" len="lg"/>
            <a:tailEnd type="triangle" w="lg" len="lg"/>
          </a:ln>
        </p:spPr>
        <p:style>
          <a:lnRef idx="1">
            <a:schemeClr val="accent1"/>
          </a:lnRef>
          <a:fillRef idx="0">
            <a:schemeClr val="accent1"/>
          </a:fillRef>
          <a:effectRef idx="0">
            <a:schemeClr val="accent1"/>
          </a:effectRef>
          <a:fontRef idx="minor">
            <a:schemeClr val="tx1"/>
          </a:fontRef>
        </p:style>
      </p:cxnSp>
      <p:sp>
        <p:nvSpPr>
          <p:cNvPr id="20" name="Flèche gauche 19">
            <a:hlinkClick r:id="rId3" action="ppaction://hlinksldjump"/>
          </p:cNvPr>
          <p:cNvSpPr/>
          <p:nvPr/>
        </p:nvSpPr>
        <p:spPr>
          <a:xfrm>
            <a:off x="539552" y="6309320"/>
            <a:ext cx="648072" cy="36004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6750881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188640"/>
            <a:ext cx="8784976" cy="850106"/>
          </a:xfrm>
        </p:spPr>
        <p:txBody>
          <a:bodyPr/>
          <a:lstStyle/>
          <a:p>
            <a:r>
              <a:rPr lang="de-DE" b="1" dirty="0" smtClean="0">
                <a:solidFill>
                  <a:srgbClr val="FF0000"/>
                </a:solidFill>
                <a:effectLst>
                  <a:outerShdw blurRad="38100" dist="38100" dir="2700000" algn="tl">
                    <a:srgbClr val="000000">
                      <a:alpha val="43137"/>
                    </a:srgbClr>
                  </a:outerShdw>
                </a:effectLst>
              </a:rPr>
              <a:t>PLAN DE L‘EXPOSÉ</a:t>
            </a:r>
            <a:endParaRPr lang="fr-FR" b="1" dirty="0">
              <a:solidFill>
                <a:srgbClr val="FF0000"/>
              </a:solidFill>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251520" y="1412776"/>
            <a:ext cx="8640960" cy="5256584"/>
          </a:xfrm>
        </p:spPr>
        <p:txBody>
          <a:bodyPr>
            <a:normAutofit fontScale="92500" lnSpcReduction="20000"/>
          </a:bodyPr>
          <a:lstStyle/>
          <a:p>
            <a:pPr>
              <a:buFont typeface="Wingdings" pitchFamily="2" charset="2"/>
              <a:buChar char=""/>
            </a:pPr>
            <a:r>
              <a:rPr lang="de-DE" b="1" dirty="0" smtClean="0">
                <a:solidFill>
                  <a:srgbClr val="0070C0"/>
                </a:solidFill>
                <a:effectLst>
                  <a:outerShdw blurRad="38100" dist="38100" dir="2700000" algn="tl">
                    <a:srgbClr val="000000">
                      <a:alpha val="43137"/>
                    </a:srgbClr>
                  </a:outerShdw>
                </a:effectLst>
              </a:rPr>
              <a:t>LES INDICATEURS  RETENUS</a:t>
            </a:r>
          </a:p>
          <a:p>
            <a:pPr>
              <a:buFont typeface="Wingdings" pitchFamily="2" charset="2"/>
              <a:buChar char=""/>
            </a:pPr>
            <a:endParaRPr lang="de-DE" b="1" dirty="0" smtClean="0">
              <a:solidFill>
                <a:srgbClr val="0070C0"/>
              </a:solidFill>
              <a:effectLst>
                <a:outerShdw blurRad="38100" dist="38100" dir="2700000" algn="tl">
                  <a:srgbClr val="000000">
                    <a:alpha val="43137"/>
                  </a:srgbClr>
                </a:outerShdw>
              </a:effectLst>
            </a:endParaRPr>
          </a:p>
          <a:p>
            <a:pPr>
              <a:buFont typeface="Wingdings" pitchFamily="2" charset="2"/>
              <a:buChar char=""/>
            </a:pPr>
            <a:r>
              <a:rPr lang="de-DE" b="1" dirty="0" smtClean="0">
                <a:solidFill>
                  <a:srgbClr val="0070C0"/>
                </a:solidFill>
                <a:effectLst>
                  <a:outerShdw blurRad="38100" dist="38100" dir="2700000" algn="tl">
                    <a:srgbClr val="000000">
                      <a:alpha val="43137"/>
                    </a:srgbClr>
                  </a:outerShdw>
                </a:effectLst>
              </a:rPr>
              <a:t>LES OBJECTIFS DE L‘ÉTUDE DE RÉFÉRENCE</a:t>
            </a:r>
          </a:p>
          <a:p>
            <a:pPr>
              <a:buFont typeface="Wingdings" pitchFamily="2" charset="2"/>
              <a:buChar char=""/>
            </a:pPr>
            <a:endParaRPr lang="de-DE" b="1" dirty="0" smtClean="0">
              <a:solidFill>
                <a:srgbClr val="0070C0"/>
              </a:solidFill>
              <a:effectLst>
                <a:outerShdw blurRad="38100" dist="38100" dir="2700000" algn="tl">
                  <a:srgbClr val="000000">
                    <a:alpha val="43137"/>
                  </a:srgbClr>
                </a:outerShdw>
              </a:effectLst>
            </a:endParaRPr>
          </a:p>
          <a:p>
            <a:pPr>
              <a:buFont typeface="Wingdings" pitchFamily="2" charset="2"/>
              <a:buChar char=""/>
            </a:pPr>
            <a:r>
              <a:rPr lang="de-DE" b="1" dirty="0" smtClean="0">
                <a:solidFill>
                  <a:srgbClr val="0070C0"/>
                </a:solidFill>
                <a:effectLst>
                  <a:outerShdw blurRad="38100" dist="38100" dir="2700000" algn="tl">
                    <a:srgbClr val="000000">
                      <a:alpha val="43137"/>
                    </a:srgbClr>
                  </a:outerShdw>
                </a:effectLst>
              </a:rPr>
              <a:t>MÉTHODOLOGIE DE LA RÉCOLTE DES DONNÉES</a:t>
            </a:r>
          </a:p>
          <a:p>
            <a:pPr>
              <a:buFont typeface="Wingdings" pitchFamily="2" charset="2"/>
              <a:buChar char=""/>
            </a:pPr>
            <a:endParaRPr lang="de-DE" b="1" dirty="0" smtClean="0">
              <a:solidFill>
                <a:srgbClr val="0070C0"/>
              </a:solidFill>
              <a:effectLst>
                <a:outerShdw blurRad="38100" dist="38100" dir="2700000" algn="tl">
                  <a:srgbClr val="000000">
                    <a:alpha val="43137"/>
                  </a:srgbClr>
                </a:outerShdw>
              </a:effectLst>
            </a:endParaRPr>
          </a:p>
          <a:p>
            <a:pPr>
              <a:buFont typeface="Wingdings" pitchFamily="2" charset="2"/>
              <a:buChar char=""/>
            </a:pPr>
            <a:r>
              <a:rPr lang="de-DE" b="1" dirty="0" smtClean="0">
                <a:solidFill>
                  <a:srgbClr val="0070C0"/>
                </a:solidFill>
                <a:effectLst>
                  <a:outerShdw blurRad="38100" dist="38100" dir="2700000" algn="tl">
                    <a:srgbClr val="000000">
                      <a:alpha val="43137"/>
                    </a:srgbClr>
                  </a:outerShdw>
                </a:effectLst>
              </a:rPr>
              <a:t>QUELQUES RÉSULTATS  DE L‘ÉTUDE</a:t>
            </a:r>
          </a:p>
          <a:p>
            <a:pPr marL="0" indent="0">
              <a:buNone/>
            </a:pPr>
            <a:endParaRPr lang="de-DE" b="1" dirty="0" smtClean="0">
              <a:solidFill>
                <a:srgbClr val="0070C0"/>
              </a:solidFill>
              <a:effectLst>
                <a:outerShdw blurRad="38100" dist="38100" dir="2700000" algn="tl">
                  <a:srgbClr val="000000">
                    <a:alpha val="43137"/>
                  </a:srgbClr>
                </a:outerShdw>
              </a:effectLst>
            </a:endParaRPr>
          </a:p>
          <a:p>
            <a:pPr>
              <a:buFont typeface="Wingdings" pitchFamily="2" charset="2"/>
              <a:buChar char=""/>
            </a:pPr>
            <a:r>
              <a:rPr lang="de-DE" b="1" dirty="0" smtClean="0">
                <a:solidFill>
                  <a:srgbClr val="0070C0"/>
                </a:solidFill>
                <a:effectLst>
                  <a:outerShdw blurRad="38100" dist="38100" dir="2700000" algn="tl">
                    <a:srgbClr val="000000">
                      <a:alpha val="43137"/>
                    </a:srgbClr>
                  </a:outerShdw>
                </a:effectLst>
              </a:rPr>
              <a:t>CONCLUSION ET QUELQUES RECOMMANDATIONS</a:t>
            </a:r>
          </a:p>
          <a:p>
            <a:pPr marL="0" indent="0">
              <a:buNone/>
            </a:pPr>
            <a:endParaRPr lang="de-DE" b="1" dirty="0" smtClean="0">
              <a:solidFill>
                <a:srgbClr val="0070C0"/>
              </a:solidFill>
              <a:effectLst>
                <a:outerShdw blurRad="38100" dist="38100" dir="2700000" algn="tl">
                  <a:srgbClr val="000000">
                    <a:alpha val="43137"/>
                  </a:srgbClr>
                </a:outerShdw>
              </a:effectLst>
            </a:endParaRPr>
          </a:p>
          <a:p>
            <a:pPr>
              <a:buFont typeface="Wingdings" pitchFamily="2" charset="2"/>
              <a:buChar char=""/>
            </a:pPr>
            <a:r>
              <a:rPr lang="fr-FR" sz="2400" b="1" dirty="0" smtClean="0">
                <a:solidFill>
                  <a:srgbClr val="FF0000"/>
                </a:solidFill>
                <a:effectLst>
                  <a:outerShdw blurRad="38100" dist="38100" dir="2700000" algn="tl">
                    <a:srgbClr val="000000">
                      <a:alpha val="43137"/>
                    </a:srgbClr>
                  </a:outerShdw>
                </a:effectLst>
              </a:rPr>
              <a:t>UN MOT SUR L’</a:t>
            </a:r>
            <a:r>
              <a:rPr lang="fr-FR" sz="2400" b="1" dirty="0">
                <a:solidFill>
                  <a:srgbClr val="FF0000"/>
                </a:solidFill>
                <a:effectLst>
                  <a:outerShdw blurRad="38100" dist="38100" dir="2700000" algn="tl">
                    <a:srgbClr val="000000">
                      <a:alpha val="43137"/>
                    </a:srgbClr>
                  </a:outerShdw>
                </a:effectLst>
              </a:rPr>
              <a:t>É</a:t>
            </a:r>
            <a:r>
              <a:rPr lang="fr-FR" sz="2400" b="1" dirty="0" smtClean="0">
                <a:solidFill>
                  <a:srgbClr val="FF0000"/>
                </a:solidFill>
                <a:effectLst>
                  <a:outerShdw blurRad="38100" dist="38100" dir="2700000" algn="tl">
                    <a:srgbClr val="000000">
                      <a:alpha val="43137"/>
                    </a:srgbClr>
                  </a:outerShdw>
                </a:effectLst>
              </a:rPr>
              <a:t>TAT </a:t>
            </a:r>
            <a:r>
              <a:rPr lang="fr-FR" sz="2400" b="1" dirty="0">
                <a:solidFill>
                  <a:srgbClr val="FF0000"/>
                </a:solidFill>
                <a:effectLst>
                  <a:outerShdw blurRad="38100" dist="38100" dir="2700000" algn="tl">
                    <a:srgbClr val="000000">
                      <a:alpha val="43137"/>
                    </a:srgbClr>
                  </a:outerShdw>
                </a:effectLst>
              </a:rPr>
              <a:t>DES LIEUX DU PROCESSUS APA AU CAMEROUN ET SES RELATIONS AVEC LE CHM CAMEROUN</a:t>
            </a:r>
            <a:endParaRPr lang="de-DE" sz="2400" b="1" dirty="0" smtClean="0">
              <a:solidFill>
                <a:srgbClr val="0070C0"/>
              </a:solidFill>
              <a:effectLst>
                <a:outerShdw blurRad="38100" dist="38100" dir="2700000" algn="tl">
                  <a:srgbClr val="000000">
                    <a:alpha val="43137"/>
                  </a:srgbClr>
                </a:outerShdw>
              </a:effectLst>
            </a:endParaRPr>
          </a:p>
          <a:p>
            <a:endParaRPr lang="fr-FR" dirty="0"/>
          </a:p>
        </p:txBody>
      </p:sp>
    </p:spTree>
    <p:extLst>
      <p:ext uri="{BB962C8B-B14F-4D97-AF65-F5344CB8AC3E}">
        <p14:creationId xmlns:p14="http://schemas.microsoft.com/office/powerpoint/2010/main" val="4179269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7484" y="274638"/>
            <a:ext cx="8817004" cy="634082"/>
          </a:xfrm>
        </p:spPr>
        <p:txBody>
          <a:bodyPr>
            <a:normAutofit fontScale="90000"/>
          </a:bodyPr>
          <a:lstStyle/>
          <a:p>
            <a:r>
              <a:rPr lang="de-DE" b="1" dirty="0" smtClean="0">
                <a:solidFill>
                  <a:srgbClr val="0070C0"/>
                </a:solidFill>
                <a:effectLst>
                  <a:outerShdw blurRad="38100" dist="38100" dir="2700000" algn="tl">
                    <a:srgbClr val="000000">
                      <a:alpha val="43137"/>
                    </a:srgbClr>
                  </a:outerShdw>
                </a:effectLst>
              </a:rPr>
              <a:t/>
            </a:r>
            <a:br>
              <a:rPr lang="de-DE" b="1" dirty="0" smtClean="0">
                <a:solidFill>
                  <a:srgbClr val="0070C0"/>
                </a:solidFill>
                <a:effectLst>
                  <a:outerShdw blurRad="38100" dist="38100" dir="2700000" algn="tl">
                    <a:srgbClr val="000000">
                      <a:alpha val="43137"/>
                    </a:srgbClr>
                  </a:outerShdw>
                </a:effectLst>
              </a:rPr>
            </a:br>
            <a:r>
              <a:rPr lang="de-DE" b="1" dirty="0" smtClean="0">
                <a:solidFill>
                  <a:srgbClr val="FF0000"/>
                </a:solidFill>
                <a:effectLst>
                  <a:outerShdw blurRad="38100" dist="38100" dir="2700000" algn="tl">
                    <a:srgbClr val="000000">
                      <a:alpha val="43137"/>
                    </a:srgbClr>
                  </a:outerShdw>
                </a:effectLst>
              </a:rPr>
              <a:t>LES </a:t>
            </a:r>
            <a:r>
              <a:rPr lang="de-DE" b="1" dirty="0">
                <a:solidFill>
                  <a:srgbClr val="FF0000"/>
                </a:solidFill>
                <a:effectLst>
                  <a:outerShdw blurRad="38100" dist="38100" dir="2700000" algn="tl">
                    <a:srgbClr val="000000">
                      <a:alpha val="43137"/>
                    </a:srgbClr>
                  </a:outerShdw>
                </a:effectLst>
              </a:rPr>
              <a:t>INDICATEURS  </a:t>
            </a:r>
            <a:r>
              <a:rPr lang="de-DE" b="1" dirty="0" smtClean="0">
                <a:solidFill>
                  <a:srgbClr val="FF0000"/>
                </a:solidFill>
                <a:effectLst>
                  <a:outerShdw blurRad="38100" dist="38100" dir="2700000" algn="tl">
                    <a:srgbClr val="000000">
                      <a:alpha val="43137"/>
                    </a:srgbClr>
                  </a:outerShdw>
                </a:effectLst>
              </a:rPr>
              <a:t>RETENUS (1/2)</a:t>
            </a:r>
            <a:r>
              <a:rPr lang="de-DE" b="1" dirty="0">
                <a:solidFill>
                  <a:srgbClr val="0070C0"/>
                </a:solidFill>
                <a:effectLst>
                  <a:outerShdw blurRad="38100" dist="38100" dir="2700000" algn="tl">
                    <a:srgbClr val="000000">
                      <a:alpha val="43137"/>
                    </a:srgbClr>
                  </a:outerShdw>
                </a:effectLst>
              </a:rPr>
              <a:t/>
            </a:r>
            <a:br>
              <a:rPr lang="de-DE" b="1" dirty="0">
                <a:solidFill>
                  <a:srgbClr val="0070C0"/>
                </a:solidFill>
                <a:effectLst>
                  <a:outerShdw blurRad="38100" dist="38100" dir="2700000" algn="tl">
                    <a:srgbClr val="000000">
                      <a:alpha val="43137"/>
                    </a:srgbClr>
                  </a:outerShdw>
                </a:effectLst>
              </a:rPr>
            </a:br>
            <a:endParaRPr lang="fr-FR" dirty="0"/>
          </a:p>
        </p:txBody>
      </p:sp>
      <p:sp>
        <p:nvSpPr>
          <p:cNvPr id="3" name="Espace réservé du contenu 2"/>
          <p:cNvSpPr>
            <a:spLocks noGrp="1"/>
          </p:cNvSpPr>
          <p:nvPr>
            <p:ph idx="1"/>
          </p:nvPr>
        </p:nvSpPr>
        <p:spPr>
          <a:xfrm>
            <a:off x="179512" y="1196752"/>
            <a:ext cx="8784976" cy="5472608"/>
          </a:xfrm>
        </p:spPr>
        <p:txBody>
          <a:bodyPr>
            <a:normAutofit fontScale="77500" lnSpcReduction="20000"/>
          </a:bodyPr>
          <a:lstStyle/>
          <a:p>
            <a:pPr marL="0" lvl="0" indent="0">
              <a:buNone/>
            </a:pPr>
            <a:r>
              <a:rPr lang="fr-FR" b="1" dirty="0"/>
              <a:t>Initiatives en vue de sensibiliser le public sur la valeur de la biodiversité</a:t>
            </a:r>
            <a:endParaRPr lang="fr-FR" dirty="0"/>
          </a:p>
          <a:p>
            <a:pPr lvl="1"/>
            <a:r>
              <a:rPr lang="fr-FR" b="1" dirty="0"/>
              <a:t>Nombres d’activités sportives réalisées en faveur de la biodiversité.</a:t>
            </a:r>
            <a:endParaRPr lang="fr-FR" dirty="0"/>
          </a:p>
          <a:p>
            <a:pPr lvl="3">
              <a:buFont typeface="Courier New" pitchFamily="49" charset="0"/>
              <a:buChar char="o"/>
            </a:pPr>
            <a:r>
              <a:rPr lang="fr-FR" b="1" dirty="0"/>
              <a:t>Nombre d’évènements sportifs.</a:t>
            </a:r>
            <a:endParaRPr lang="fr-FR" dirty="0"/>
          </a:p>
          <a:p>
            <a:pPr lvl="3">
              <a:buFont typeface="Courier New" pitchFamily="49" charset="0"/>
              <a:buChar char="o"/>
            </a:pPr>
            <a:r>
              <a:rPr lang="fr-FR" b="1" dirty="0"/>
              <a:t>Nombre total de participants.</a:t>
            </a:r>
            <a:endParaRPr lang="fr-FR" dirty="0"/>
          </a:p>
          <a:p>
            <a:pPr lvl="1"/>
            <a:r>
              <a:rPr lang="fr-FR" b="1" dirty="0"/>
              <a:t>Célébration de la journée internationale de la biodiversité</a:t>
            </a:r>
            <a:endParaRPr lang="fr-FR" dirty="0"/>
          </a:p>
          <a:p>
            <a:pPr lvl="3">
              <a:buFont typeface="Courier New" pitchFamily="49" charset="0"/>
              <a:buChar char="o"/>
            </a:pPr>
            <a:r>
              <a:rPr lang="fr-FR" b="1" dirty="0"/>
              <a:t>Nombre d’individus ayant assistés aux spectacles musicaux et cinématographiques</a:t>
            </a:r>
            <a:endParaRPr lang="fr-FR" dirty="0"/>
          </a:p>
          <a:p>
            <a:pPr lvl="1"/>
            <a:r>
              <a:rPr lang="fr-FR" b="1" dirty="0"/>
              <a:t>Initiation des programmes de sensibilisation</a:t>
            </a:r>
            <a:endParaRPr lang="fr-FR" dirty="0"/>
          </a:p>
          <a:p>
            <a:pPr lvl="3">
              <a:buFont typeface="Courier New" pitchFamily="49" charset="0"/>
              <a:buChar char="o"/>
            </a:pPr>
            <a:r>
              <a:rPr lang="fr-FR" b="1" dirty="0"/>
              <a:t>Nombre de programme de sensibilisation en faveur de la biodiversité</a:t>
            </a:r>
            <a:endParaRPr lang="fr-FR" dirty="0"/>
          </a:p>
          <a:p>
            <a:pPr lvl="3">
              <a:buFont typeface="Courier New" pitchFamily="49" charset="0"/>
              <a:buChar char="o"/>
            </a:pPr>
            <a:r>
              <a:rPr lang="fr-FR" b="1" dirty="0"/>
              <a:t>Nombre et diversité de personnes touchées par les programmes de sensibilisation</a:t>
            </a:r>
            <a:endParaRPr lang="fr-FR" dirty="0"/>
          </a:p>
          <a:p>
            <a:pPr lvl="1"/>
            <a:r>
              <a:rPr lang="fr-FR" b="1" dirty="0"/>
              <a:t>Diffusion des messages et spots publicitaires dans les médias</a:t>
            </a:r>
            <a:r>
              <a:rPr lang="fr-FR" dirty="0"/>
              <a:t>.</a:t>
            </a:r>
          </a:p>
          <a:p>
            <a:pPr lvl="3">
              <a:buFont typeface="Courier New" pitchFamily="49" charset="0"/>
              <a:buChar char="o"/>
            </a:pPr>
            <a:r>
              <a:rPr lang="fr-FR" b="1" dirty="0"/>
              <a:t>Le nombre de messages et spots publicitaires diffusés via les médias</a:t>
            </a:r>
            <a:endParaRPr lang="fr-FR" dirty="0"/>
          </a:p>
          <a:p>
            <a:pPr lvl="1"/>
            <a:r>
              <a:rPr lang="fr-FR" b="1" dirty="0"/>
              <a:t>Diffusions des messages via le téléphone</a:t>
            </a:r>
            <a:r>
              <a:rPr lang="fr-FR" dirty="0"/>
              <a:t>.</a:t>
            </a:r>
          </a:p>
          <a:p>
            <a:pPr lvl="3">
              <a:buFont typeface="Courier New" pitchFamily="49" charset="0"/>
              <a:buChar char="o"/>
            </a:pPr>
            <a:r>
              <a:rPr lang="fr-FR" b="1" dirty="0"/>
              <a:t>Nombre de messages transmis par téléphone en faveur de la biodiversité</a:t>
            </a:r>
            <a:endParaRPr lang="fr-FR" dirty="0"/>
          </a:p>
          <a:p>
            <a:pPr lvl="1"/>
            <a:r>
              <a:rPr lang="fr-FR" b="1" dirty="0"/>
              <a:t>Activités culturelles développées en faveur de la biodiversité</a:t>
            </a:r>
            <a:endParaRPr lang="fr-FR" dirty="0"/>
          </a:p>
          <a:p>
            <a:pPr lvl="3">
              <a:buFont typeface="Courier New" pitchFamily="49" charset="0"/>
              <a:buChar char="o"/>
            </a:pPr>
            <a:r>
              <a:rPr lang="fr-FR" b="1" dirty="0"/>
              <a:t>Nombre d’activités culturelles organisées en faveur de la biodiversité</a:t>
            </a:r>
            <a:endParaRPr lang="fr-FR" dirty="0"/>
          </a:p>
          <a:p>
            <a:pPr lvl="1"/>
            <a:r>
              <a:rPr lang="fr-FR" b="1" dirty="0"/>
              <a:t>Diffusion des messages en langue locale</a:t>
            </a:r>
            <a:endParaRPr lang="fr-FR" dirty="0"/>
          </a:p>
          <a:p>
            <a:pPr lvl="3">
              <a:buFont typeface="Courier New" pitchFamily="49" charset="0"/>
              <a:buChar char="o"/>
            </a:pPr>
            <a:r>
              <a:rPr lang="fr-FR" b="1" dirty="0"/>
              <a:t>Nombre de messages diffusés en langue locale</a:t>
            </a:r>
            <a:endParaRPr lang="fr-FR" dirty="0"/>
          </a:p>
          <a:p>
            <a:endParaRPr lang="fr-FR" dirty="0"/>
          </a:p>
        </p:txBody>
      </p:sp>
    </p:spTree>
    <p:extLst>
      <p:ext uri="{BB962C8B-B14F-4D97-AF65-F5344CB8AC3E}">
        <p14:creationId xmlns:p14="http://schemas.microsoft.com/office/powerpoint/2010/main" val="190488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additive="base">
                                        <p:cTn id="4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 calcmode="lin" valueType="num">
                                      <p:cBhvr additive="base">
                                        <p:cTn id="5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 calcmode="lin" valueType="num">
                                      <p:cBhvr additive="base">
                                        <p:cTn id="56"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9" end="9"/>
                                            </p:txEl>
                                          </p:spTgt>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3">
                                            <p:txEl>
                                              <p:pRg st="10" end="10"/>
                                            </p:txEl>
                                          </p:spTgt>
                                        </p:tgtEl>
                                        <p:attrNameLst>
                                          <p:attrName>style.visibility</p:attrName>
                                        </p:attrNameLst>
                                      </p:cBhvr>
                                      <p:to>
                                        <p:strVal val="visible"/>
                                      </p:to>
                                    </p:set>
                                    <p:anim calcmode="lin" valueType="num">
                                      <p:cBhvr additive="base">
                                        <p:cTn id="60"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3">
                                            <p:txEl>
                                              <p:pRg st="11" end="11"/>
                                            </p:txEl>
                                          </p:spTgt>
                                        </p:tgtEl>
                                        <p:attrNameLst>
                                          <p:attrName>style.visibility</p:attrName>
                                        </p:attrNameLst>
                                      </p:cBhvr>
                                      <p:to>
                                        <p:strVal val="visible"/>
                                      </p:to>
                                    </p:set>
                                    <p:anim calcmode="lin" valueType="num">
                                      <p:cBhvr additive="base">
                                        <p:cTn id="66"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3">
                                            <p:txEl>
                                              <p:pRg st="12" end="12"/>
                                            </p:txEl>
                                          </p:spTgt>
                                        </p:tgtEl>
                                        <p:attrNameLst>
                                          <p:attrName>style.visibility</p:attrName>
                                        </p:attrNameLst>
                                      </p:cBhvr>
                                      <p:to>
                                        <p:strVal val="visible"/>
                                      </p:to>
                                    </p:set>
                                    <p:anim calcmode="lin" valueType="num">
                                      <p:cBhvr additive="base">
                                        <p:cTn id="70"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nodeType="clickEffect">
                                  <p:stCondLst>
                                    <p:cond delay="0"/>
                                  </p:stCondLst>
                                  <p:childTnLst>
                                    <p:set>
                                      <p:cBhvr>
                                        <p:cTn id="75" dur="1" fill="hold">
                                          <p:stCondLst>
                                            <p:cond delay="0"/>
                                          </p:stCondLst>
                                        </p:cTn>
                                        <p:tgtEl>
                                          <p:spTgt spid="3">
                                            <p:txEl>
                                              <p:pRg st="13" end="13"/>
                                            </p:txEl>
                                          </p:spTgt>
                                        </p:tgtEl>
                                        <p:attrNameLst>
                                          <p:attrName>style.visibility</p:attrName>
                                        </p:attrNameLst>
                                      </p:cBhvr>
                                      <p:to>
                                        <p:strVal val="visible"/>
                                      </p:to>
                                    </p:set>
                                    <p:anim calcmode="lin" valueType="num">
                                      <p:cBhvr additive="base">
                                        <p:cTn id="76"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3">
                                            <p:txEl>
                                              <p:pRg st="13" end="13"/>
                                            </p:txEl>
                                          </p:spTgt>
                                        </p:tgtEl>
                                        <p:attrNameLst>
                                          <p:attrName>ppt_y</p:attrName>
                                        </p:attrNameLst>
                                      </p:cBhvr>
                                      <p:tavLst>
                                        <p:tav tm="0">
                                          <p:val>
                                            <p:strVal val="1+#ppt_h/2"/>
                                          </p:val>
                                        </p:tav>
                                        <p:tav tm="100000">
                                          <p:val>
                                            <p:strVal val="#ppt_y"/>
                                          </p:val>
                                        </p:tav>
                                      </p:tavLst>
                                    </p:anim>
                                  </p:childTnLst>
                                </p:cTn>
                              </p:par>
                              <p:par>
                                <p:cTn id="78" presetID="2" presetClass="entr" presetSubtype="4" fill="hold" nodeType="withEffect">
                                  <p:stCondLst>
                                    <p:cond delay="0"/>
                                  </p:stCondLst>
                                  <p:childTnLst>
                                    <p:set>
                                      <p:cBhvr>
                                        <p:cTn id="79" dur="1" fill="hold">
                                          <p:stCondLst>
                                            <p:cond delay="0"/>
                                          </p:stCondLst>
                                        </p:cTn>
                                        <p:tgtEl>
                                          <p:spTgt spid="3">
                                            <p:txEl>
                                              <p:pRg st="14" end="14"/>
                                            </p:txEl>
                                          </p:spTgt>
                                        </p:tgtEl>
                                        <p:attrNameLst>
                                          <p:attrName>style.visibility</p:attrName>
                                        </p:attrNameLst>
                                      </p:cBhvr>
                                      <p:to>
                                        <p:strVal val="visible"/>
                                      </p:to>
                                    </p:set>
                                    <p:anim calcmode="lin" valueType="num">
                                      <p:cBhvr additive="base">
                                        <p:cTn id="80"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nodeType="clickEffect">
                                  <p:stCondLst>
                                    <p:cond delay="0"/>
                                  </p:stCondLst>
                                  <p:childTnLst>
                                    <p:set>
                                      <p:cBhvr>
                                        <p:cTn id="85" dur="1" fill="hold">
                                          <p:stCondLst>
                                            <p:cond delay="0"/>
                                          </p:stCondLst>
                                        </p:cTn>
                                        <p:tgtEl>
                                          <p:spTgt spid="3">
                                            <p:txEl>
                                              <p:pRg st="15" end="15"/>
                                            </p:txEl>
                                          </p:spTgt>
                                        </p:tgtEl>
                                        <p:attrNameLst>
                                          <p:attrName>style.visibility</p:attrName>
                                        </p:attrNameLst>
                                      </p:cBhvr>
                                      <p:to>
                                        <p:strVal val="visible"/>
                                      </p:to>
                                    </p:set>
                                    <p:anim calcmode="lin" valueType="num">
                                      <p:cBhvr additive="base">
                                        <p:cTn id="86"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
                                            <p:txEl>
                                              <p:pRg st="15" end="15"/>
                                            </p:txEl>
                                          </p:spTgt>
                                        </p:tgtEl>
                                        <p:attrNameLst>
                                          <p:attrName>ppt_y</p:attrName>
                                        </p:attrNameLst>
                                      </p:cBhvr>
                                      <p:tavLst>
                                        <p:tav tm="0">
                                          <p:val>
                                            <p:strVal val="1+#ppt_h/2"/>
                                          </p:val>
                                        </p:tav>
                                        <p:tav tm="100000">
                                          <p:val>
                                            <p:strVal val="#ppt_y"/>
                                          </p:val>
                                        </p:tav>
                                      </p:tavLst>
                                    </p:anim>
                                  </p:childTnLst>
                                </p:cTn>
                              </p:par>
                              <p:par>
                                <p:cTn id="88" presetID="2" presetClass="entr" presetSubtype="4" fill="hold" nodeType="withEffect">
                                  <p:stCondLst>
                                    <p:cond delay="0"/>
                                  </p:stCondLst>
                                  <p:childTnLst>
                                    <p:set>
                                      <p:cBhvr>
                                        <p:cTn id="89" dur="1" fill="hold">
                                          <p:stCondLst>
                                            <p:cond delay="0"/>
                                          </p:stCondLst>
                                        </p:cTn>
                                        <p:tgtEl>
                                          <p:spTgt spid="3">
                                            <p:txEl>
                                              <p:pRg st="16" end="16"/>
                                            </p:txEl>
                                          </p:spTgt>
                                        </p:tgtEl>
                                        <p:attrNameLst>
                                          <p:attrName>style.visibility</p:attrName>
                                        </p:attrNameLst>
                                      </p:cBhvr>
                                      <p:to>
                                        <p:strVal val="visible"/>
                                      </p:to>
                                    </p:set>
                                    <p:anim calcmode="lin" valueType="num">
                                      <p:cBhvr additive="base">
                                        <p:cTn id="90"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7484" y="274638"/>
            <a:ext cx="8817004" cy="634082"/>
          </a:xfrm>
        </p:spPr>
        <p:txBody>
          <a:bodyPr>
            <a:normAutofit fontScale="90000"/>
          </a:bodyPr>
          <a:lstStyle/>
          <a:p>
            <a:r>
              <a:rPr lang="de-DE" b="1" dirty="0" smtClean="0">
                <a:solidFill>
                  <a:srgbClr val="0070C0"/>
                </a:solidFill>
                <a:effectLst>
                  <a:outerShdw blurRad="38100" dist="38100" dir="2700000" algn="tl">
                    <a:srgbClr val="000000">
                      <a:alpha val="43137"/>
                    </a:srgbClr>
                  </a:outerShdw>
                </a:effectLst>
              </a:rPr>
              <a:t/>
            </a:r>
            <a:br>
              <a:rPr lang="de-DE" b="1" dirty="0" smtClean="0">
                <a:solidFill>
                  <a:srgbClr val="0070C0"/>
                </a:solidFill>
                <a:effectLst>
                  <a:outerShdw blurRad="38100" dist="38100" dir="2700000" algn="tl">
                    <a:srgbClr val="000000">
                      <a:alpha val="43137"/>
                    </a:srgbClr>
                  </a:outerShdw>
                </a:effectLst>
              </a:rPr>
            </a:br>
            <a:r>
              <a:rPr lang="de-DE" b="1" dirty="0" smtClean="0">
                <a:solidFill>
                  <a:srgbClr val="FF0000"/>
                </a:solidFill>
                <a:effectLst>
                  <a:outerShdw blurRad="38100" dist="38100" dir="2700000" algn="tl">
                    <a:srgbClr val="000000">
                      <a:alpha val="43137"/>
                    </a:srgbClr>
                  </a:outerShdw>
                </a:effectLst>
              </a:rPr>
              <a:t>LES </a:t>
            </a:r>
            <a:r>
              <a:rPr lang="de-DE" b="1" dirty="0">
                <a:solidFill>
                  <a:srgbClr val="FF0000"/>
                </a:solidFill>
                <a:effectLst>
                  <a:outerShdw blurRad="38100" dist="38100" dir="2700000" algn="tl">
                    <a:srgbClr val="000000">
                      <a:alpha val="43137"/>
                    </a:srgbClr>
                  </a:outerShdw>
                </a:effectLst>
              </a:rPr>
              <a:t>INDICATEURS  </a:t>
            </a:r>
            <a:r>
              <a:rPr lang="de-DE" b="1" dirty="0" smtClean="0">
                <a:solidFill>
                  <a:srgbClr val="FF0000"/>
                </a:solidFill>
                <a:effectLst>
                  <a:outerShdw blurRad="38100" dist="38100" dir="2700000" algn="tl">
                    <a:srgbClr val="000000">
                      <a:alpha val="43137"/>
                    </a:srgbClr>
                  </a:outerShdw>
                </a:effectLst>
              </a:rPr>
              <a:t>RETENUS (2/2)</a:t>
            </a:r>
            <a:r>
              <a:rPr lang="de-DE" b="1" dirty="0">
                <a:solidFill>
                  <a:srgbClr val="0070C0"/>
                </a:solidFill>
                <a:effectLst>
                  <a:outerShdw blurRad="38100" dist="38100" dir="2700000" algn="tl">
                    <a:srgbClr val="000000">
                      <a:alpha val="43137"/>
                    </a:srgbClr>
                  </a:outerShdw>
                </a:effectLst>
              </a:rPr>
              <a:t/>
            </a:r>
            <a:br>
              <a:rPr lang="de-DE" b="1" dirty="0">
                <a:solidFill>
                  <a:srgbClr val="0070C0"/>
                </a:solidFill>
                <a:effectLst>
                  <a:outerShdw blurRad="38100" dist="38100" dir="2700000" algn="tl">
                    <a:srgbClr val="000000">
                      <a:alpha val="43137"/>
                    </a:srgbClr>
                  </a:outerShdw>
                </a:effectLst>
              </a:rPr>
            </a:br>
            <a:endParaRPr lang="fr-FR" dirty="0"/>
          </a:p>
        </p:txBody>
      </p:sp>
      <p:sp>
        <p:nvSpPr>
          <p:cNvPr id="3" name="Espace réservé du contenu 2"/>
          <p:cNvSpPr>
            <a:spLocks noGrp="1"/>
          </p:cNvSpPr>
          <p:nvPr>
            <p:ph idx="1"/>
          </p:nvPr>
        </p:nvSpPr>
        <p:spPr>
          <a:xfrm>
            <a:off x="179512" y="1196752"/>
            <a:ext cx="8784976" cy="5472608"/>
          </a:xfrm>
        </p:spPr>
        <p:txBody>
          <a:bodyPr>
            <a:normAutofit fontScale="62500" lnSpcReduction="20000"/>
          </a:bodyPr>
          <a:lstStyle/>
          <a:p>
            <a:pPr marL="0" lvl="0" indent="0">
              <a:buNone/>
            </a:pPr>
            <a:r>
              <a:rPr lang="fr-FR" b="1" dirty="0"/>
              <a:t>Initiatives en vue de sensibiliser le public sur la valeur de la biodiversité</a:t>
            </a:r>
            <a:endParaRPr lang="fr-FR" dirty="0"/>
          </a:p>
          <a:p>
            <a:pPr lvl="1"/>
            <a:r>
              <a:rPr lang="fr-FR" b="1" dirty="0" smtClean="0"/>
              <a:t>Promotion </a:t>
            </a:r>
            <a:r>
              <a:rPr lang="fr-FR" b="1" dirty="0"/>
              <a:t>de la biodiversité par les médias</a:t>
            </a:r>
            <a:endParaRPr lang="fr-FR" dirty="0"/>
          </a:p>
          <a:p>
            <a:pPr lvl="3">
              <a:buFont typeface="Courier New" pitchFamily="49" charset="0"/>
              <a:buChar char="o"/>
            </a:pPr>
            <a:r>
              <a:rPr lang="fr-FR" b="1" dirty="0"/>
              <a:t>Nombre de médias promouvant la biodiversité</a:t>
            </a:r>
            <a:endParaRPr lang="fr-FR" dirty="0"/>
          </a:p>
          <a:p>
            <a:pPr lvl="3">
              <a:buFont typeface="Courier New" pitchFamily="49" charset="0"/>
              <a:buChar char="o"/>
            </a:pPr>
            <a:r>
              <a:rPr lang="fr-FR" b="1" dirty="0"/>
              <a:t>Nombre d’émissions consacrées à la biodiversité</a:t>
            </a:r>
            <a:endParaRPr lang="fr-FR" dirty="0"/>
          </a:p>
          <a:p>
            <a:pPr lvl="3">
              <a:buFont typeface="Courier New" pitchFamily="49" charset="0"/>
              <a:buChar char="o"/>
            </a:pPr>
            <a:r>
              <a:rPr lang="fr-FR" b="1" dirty="0"/>
              <a:t>Publication d’articles sur la biodiversité</a:t>
            </a:r>
            <a:endParaRPr lang="fr-FR" dirty="0"/>
          </a:p>
          <a:p>
            <a:pPr lvl="3">
              <a:buFont typeface="Courier New" pitchFamily="49" charset="0"/>
              <a:buChar char="o"/>
            </a:pPr>
            <a:r>
              <a:rPr lang="fr-FR" b="1" dirty="0"/>
              <a:t>Nombre d’articles publiés en faveur de la biodiversité</a:t>
            </a:r>
            <a:endParaRPr lang="fr-FR" dirty="0"/>
          </a:p>
          <a:p>
            <a:pPr lvl="1"/>
            <a:r>
              <a:rPr lang="fr-FR" b="1" dirty="0"/>
              <a:t>Promotion de la biodiversité via les sites web</a:t>
            </a:r>
            <a:endParaRPr lang="fr-FR" dirty="0"/>
          </a:p>
          <a:p>
            <a:pPr lvl="3">
              <a:buFont typeface="Courier New" pitchFamily="49" charset="0"/>
              <a:buChar char="o"/>
            </a:pPr>
            <a:r>
              <a:rPr lang="fr-FR" b="1" dirty="0"/>
              <a:t>Nombre de site web promouvant la biodiversité</a:t>
            </a:r>
            <a:endParaRPr lang="fr-FR" dirty="0"/>
          </a:p>
          <a:p>
            <a:pPr lvl="1"/>
            <a:r>
              <a:rPr lang="fr-FR" b="1" dirty="0"/>
              <a:t>Volontariat au service de la conservation de la biodiversité</a:t>
            </a:r>
            <a:endParaRPr lang="fr-FR" dirty="0"/>
          </a:p>
          <a:p>
            <a:pPr lvl="3">
              <a:buFont typeface="Courier New" pitchFamily="49" charset="0"/>
              <a:buChar char="o"/>
            </a:pPr>
            <a:r>
              <a:rPr lang="fr-FR" b="1" dirty="0"/>
              <a:t>Nombre de comités villageois œuvrant dans la gestion des ressources naturelles</a:t>
            </a:r>
            <a:endParaRPr lang="fr-FR" dirty="0"/>
          </a:p>
          <a:p>
            <a:pPr lvl="3">
              <a:buFont typeface="Courier New" pitchFamily="49" charset="0"/>
              <a:buChar char="o"/>
            </a:pPr>
            <a:r>
              <a:rPr lang="fr-FR" b="1" dirty="0"/>
              <a:t>Nombre de comités villageois consacrés à la gestion des ressources naturelles</a:t>
            </a:r>
            <a:endParaRPr lang="fr-FR" dirty="0"/>
          </a:p>
          <a:p>
            <a:pPr lvl="3">
              <a:buFont typeface="Courier New" pitchFamily="49" charset="0"/>
              <a:buChar char="o"/>
            </a:pPr>
            <a:r>
              <a:rPr lang="fr-FR" b="1" dirty="0"/>
              <a:t>Nombre d’organisations de la société civile œuvrant pour la biodiversité au Cameroun</a:t>
            </a:r>
            <a:endParaRPr lang="fr-FR" dirty="0"/>
          </a:p>
          <a:p>
            <a:pPr lvl="3">
              <a:buFont typeface="Courier New" pitchFamily="49" charset="0"/>
              <a:buChar char="o"/>
            </a:pPr>
            <a:r>
              <a:rPr lang="fr-FR" b="1" dirty="0"/>
              <a:t>Nombre de clubs des amis de la nature</a:t>
            </a:r>
            <a:endParaRPr lang="fr-FR" dirty="0"/>
          </a:p>
          <a:p>
            <a:pPr lvl="3">
              <a:buFont typeface="Courier New" pitchFamily="49" charset="0"/>
              <a:buChar char="o"/>
            </a:pPr>
            <a:r>
              <a:rPr lang="fr-FR" b="1" dirty="0"/>
              <a:t>Nombre de comités de vigilance</a:t>
            </a:r>
            <a:endParaRPr lang="fr-FR" dirty="0"/>
          </a:p>
          <a:p>
            <a:pPr lvl="1"/>
            <a:r>
              <a:rPr lang="fr-FR" b="1" dirty="0"/>
              <a:t>Nombre de lois, règlements et résolution en faveur de la biodiversité</a:t>
            </a:r>
            <a:endParaRPr lang="fr-FR" dirty="0"/>
          </a:p>
          <a:p>
            <a:pPr lvl="1"/>
            <a:r>
              <a:rPr lang="fr-FR" b="1" dirty="0"/>
              <a:t>Nombre d’activités menées en faveur de la biodiversité par les collectivités territoriales décentralisées.</a:t>
            </a:r>
            <a:endParaRPr lang="fr-FR" dirty="0"/>
          </a:p>
          <a:p>
            <a:pPr lvl="1"/>
            <a:r>
              <a:rPr lang="fr-FR" b="1" dirty="0"/>
              <a:t>Nombre d’entreprises mettant en œuvre leur PA/PGE.</a:t>
            </a:r>
            <a:endParaRPr lang="fr-FR" dirty="0"/>
          </a:p>
          <a:p>
            <a:pPr lvl="1"/>
            <a:r>
              <a:rPr lang="fr-FR" b="1" dirty="0"/>
              <a:t>Nombre de foyers améliorés distribués dans les zones.</a:t>
            </a:r>
            <a:endParaRPr lang="fr-FR" dirty="0"/>
          </a:p>
          <a:p>
            <a:pPr lvl="1"/>
            <a:r>
              <a:rPr lang="fr-FR" b="1" dirty="0"/>
              <a:t>Nombre d’éco gardes recrutés.</a:t>
            </a:r>
            <a:endParaRPr lang="fr-FR" dirty="0"/>
          </a:p>
          <a:p>
            <a:pPr lvl="3">
              <a:buFont typeface="Courier New" pitchFamily="49" charset="0"/>
              <a:buChar char="o"/>
            </a:pPr>
            <a:r>
              <a:rPr lang="fr-FR" b="1" dirty="0"/>
              <a:t>Nombre de cas de braconnage enregistrés</a:t>
            </a:r>
            <a:endParaRPr lang="fr-FR" dirty="0"/>
          </a:p>
          <a:p>
            <a:pPr lvl="1"/>
            <a:r>
              <a:rPr lang="fr-FR" b="1" dirty="0"/>
              <a:t>Nombre de projets de conservation réalisés</a:t>
            </a:r>
            <a:endParaRPr lang="fr-FR" dirty="0"/>
          </a:p>
          <a:p>
            <a:endParaRPr lang="fr-FR" dirty="0"/>
          </a:p>
        </p:txBody>
      </p:sp>
    </p:spTree>
    <p:extLst>
      <p:ext uri="{BB962C8B-B14F-4D97-AF65-F5344CB8AC3E}">
        <p14:creationId xmlns:p14="http://schemas.microsoft.com/office/powerpoint/2010/main" val="2936091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 calcmode="lin" valueType="num">
                                      <p:cBhvr additive="base">
                                        <p:cTn id="5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
                                            <p:txEl>
                                              <p:pRg st="12" end="12"/>
                                            </p:txEl>
                                          </p:spTgt>
                                        </p:tgtEl>
                                        <p:attrNameLst>
                                          <p:attrName>style.visibility</p:attrName>
                                        </p:attrNameLst>
                                      </p:cBhvr>
                                      <p:to>
                                        <p:strVal val="visible"/>
                                      </p:to>
                                    </p:set>
                                    <p:anim calcmode="lin" valueType="num">
                                      <p:cBhvr additive="base">
                                        <p:cTn id="5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
                                            <p:txEl>
                                              <p:pRg st="13" end="13"/>
                                            </p:txEl>
                                          </p:spTgt>
                                        </p:tgtEl>
                                        <p:attrNameLst>
                                          <p:attrName>style.visibility</p:attrName>
                                        </p:attrNameLst>
                                      </p:cBhvr>
                                      <p:to>
                                        <p:strVal val="visible"/>
                                      </p:to>
                                    </p:set>
                                    <p:anim calcmode="lin" valueType="num">
                                      <p:cBhvr additive="base">
                                        <p:cTn id="63"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3">
                                            <p:txEl>
                                              <p:pRg st="14" end="14"/>
                                            </p:txEl>
                                          </p:spTgt>
                                        </p:tgtEl>
                                        <p:attrNameLst>
                                          <p:attrName>style.visibility</p:attrName>
                                        </p:attrNameLst>
                                      </p:cBhvr>
                                      <p:to>
                                        <p:strVal val="visible"/>
                                      </p:to>
                                    </p:set>
                                    <p:anim calcmode="lin" valueType="num">
                                      <p:cBhvr additive="base">
                                        <p:cTn id="69"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3">
                                            <p:txEl>
                                              <p:pRg st="14" end="14"/>
                                            </p:txEl>
                                          </p:spTgt>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3">
                                            <p:txEl>
                                              <p:pRg st="15" end="15"/>
                                            </p:txEl>
                                          </p:spTgt>
                                        </p:tgtEl>
                                        <p:attrNameLst>
                                          <p:attrName>style.visibility</p:attrName>
                                        </p:attrNameLst>
                                      </p:cBhvr>
                                      <p:to>
                                        <p:strVal val="visible"/>
                                      </p:to>
                                    </p:set>
                                    <p:anim calcmode="lin" valueType="num">
                                      <p:cBhvr additive="base">
                                        <p:cTn id="73"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5" end="15"/>
                                            </p:txEl>
                                          </p:spTgt>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3">
                                            <p:txEl>
                                              <p:pRg st="16" end="16"/>
                                            </p:txEl>
                                          </p:spTgt>
                                        </p:tgtEl>
                                        <p:attrNameLst>
                                          <p:attrName>style.visibility</p:attrName>
                                        </p:attrNameLst>
                                      </p:cBhvr>
                                      <p:to>
                                        <p:strVal val="visible"/>
                                      </p:to>
                                    </p:set>
                                    <p:anim calcmode="lin" valueType="num">
                                      <p:cBhvr additive="base">
                                        <p:cTn id="77"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txEl>
                                              <p:pRg st="16" end="16"/>
                                            </p:txEl>
                                          </p:spTgt>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3">
                                            <p:txEl>
                                              <p:pRg st="17" end="17"/>
                                            </p:txEl>
                                          </p:spTgt>
                                        </p:tgtEl>
                                        <p:attrNameLst>
                                          <p:attrName>style.visibility</p:attrName>
                                        </p:attrNameLst>
                                      </p:cBhvr>
                                      <p:to>
                                        <p:strVal val="visible"/>
                                      </p:to>
                                    </p:set>
                                    <p:anim calcmode="lin" valueType="num">
                                      <p:cBhvr additive="base">
                                        <p:cTn id="81"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3">
                                            <p:txEl>
                                              <p:pRg st="18" end="18"/>
                                            </p:txEl>
                                          </p:spTgt>
                                        </p:tgtEl>
                                        <p:attrNameLst>
                                          <p:attrName>style.visibility</p:attrName>
                                        </p:attrNameLst>
                                      </p:cBhvr>
                                      <p:to>
                                        <p:strVal val="visible"/>
                                      </p:to>
                                    </p:set>
                                    <p:anim calcmode="lin" valueType="num">
                                      <p:cBhvr additive="base">
                                        <p:cTn id="87" dur="5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3">
                                            <p:txEl>
                                              <p:pRg st="18" end="18"/>
                                            </p:txEl>
                                          </p:spTgt>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3">
                                            <p:txEl>
                                              <p:pRg st="19" end="19"/>
                                            </p:txEl>
                                          </p:spTgt>
                                        </p:tgtEl>
                                        <p:attrNameLst>
                                          <p:attrName>style.visibility</p:attrName>
                                        </p:attrNameLst>
                                      </p:cBhvr>
                                      <p:to>
                                        <p:strVal val="visible"/>
                                      </p:to>
                                    </p:set>
                                    <p:anim calcmode="lin" valueType="num">
                                      <p:cBhvr additive="base">
                                        <p:cTn id="91" dur="500" fill="hold"/>
                                        <p:tgtEl>
                                          <p:spTgt spid="3">
                                            <p:txEl>
                                              <p:pRg st="19" end="19"/>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9" end="19"/>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3">
                                            <p:txEl>
                                              <p:pRg st="20" end="20"/>
                                            </p:txEl>
                                          </p:spTgt>
                                        </p:tgtEl>
                                        <p:attrNameLst>
                                          <p:attrName>style.visibility</p:attrName>
                                        </p:attrNameLst>
                                      </p:cBhvr>
                                      <p:to>
                                        <p:strVal val="visible"/>
                                      </p:to>
                                    </p:set>
                                    <p:anim calcmode="lin" valueType="num">
                                      <p:cBhvr additive="base">
                                        <p:cTn id="97" dur="500" fill="hold"/>
                                        <p:tgtEl>
                                          <p:spTgt spid="3">
                                            <p:txEl>
                                              <p:pRg st="20" end="2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20" end="2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74638"/>
            <a:ext cx="8784976" cy="706090"/>
          </a:xfrm>
        </p:spPr>
        <p:txBody>
          <a:bodyPr>
            <a:normAutofit fontScale="90000"/>
          </a:bodyPr>
          <a:lstStyle/>
          <a:p>
            <a:r>
              <a:rPr lang="de-DE" b="1" dirty="0" smtClean="0">
                <a:solidFill>
                  <a:srgbClr val="0070C0"/>
                </a:solidFill>
                <a:effectLst>
                  <a:outerShdw blurRad="38100" dist="38100" dir="2700000" algn="tl">
                    <a:srgbClr val="000000">
                      <a:alpha val="43137"/>
                    </a:srgbClr>
                  </a:outerShdw>
                </a:effectLst>
              </a:rPr>
              <a:t/>
            </a:r>
            <a:br>
              <a:rPr lang="de-DE" b="1" dirty="0" smtClean="0">
                <a:solidFill>
                  <a:srgbClr val="0070C0"/>
                </a:solidFill>
                <a:effectLst>
                  <a:outerShdw blurRad="38100" dist="38100" dir="2700000" algn="tl">
                    <a:srgbClr val="000000">
                      <a:alpha val="43137"/>
                    </a:srgbClr>
                  </a:outerShdw>
                </a:effectLst>
              </a:rPr>
            </a:br>
            <a:r>
              <a:rPr lang="de-DE" sz="4000" b="1" dirty="0" smtClean="0">
                <a:solidFill>
                  <a:srgbClr val="FF0000"/>
                </a:solidFill>
                <a:effectLst>
                  <a:outerShdw blurRad="38100" dist="38100" dir="2700000" algn="tl">
                    <a:srgbClr val="000000">
                      <a:alpha val="43137"/>
                    </a:srgbClr>
                  </a:outerShdw>
                </a:effectLst>
              </a:rPr>
              <a:t>LES </a:t>
            </a:r>
            <a:r>
              <a:rPr lang="de-DE" sz="4000" b="1" dirty="0">
                <a:solidFill>
                  <a:srgbClr val="FF0000"/>
                </a:solidFill>
                <a:effectLst>
                  <a:outerShdw blurRad="38100" dist="38100" dir="2700000" algn="tl">
                    <a:srgbClr val="000000">
                      <a:alpha val="43137"/>
                    </a:srgbClr>
                  </a:outerShdw>
                </a:effectLst>
              </a:rPr>
              <a:t>OBJECTIFS DE L‘ÉTUDE DE RÉFÉRENCE</a:t>
            </a:r>
            <a:r>
              <a:rPr lang="de-DE" b="1" dirty="0">
                <a:solidFill>
                  <a:srgbClr val="0070C0"/>
                </a:solidFill>
                <a:effectLst>
                  <a:outerShdw blurRad="38100" dist="38100" dir="2700000" algn="tl">
                    <a:srgbClr val="000000">
                      <a:alpha val="43137"/>
                    </a:srgbClr>
                  </a:outerShdw>
                </a:effectLst>
              </a:rPr>
              <a:t/>
            </a:r>
            <a:br>
              <a:rPr lang="de-DE" b="1" dirty="0">
                <a:solidFill>
                  <a:srgbClr val="0070C0"/>
                </a:solidFill>
                <a:effectLst>
                  <a:outerShdw blurRad="38100" dist="38100" dir="2700000" algn="tl">
                    <a:srgbClr val="000000">
                      <a:alpha val="43137"/>
                    </a:srgbClr>
                  </a:outerShdw>
                </a:effectLst>
              </a:rPr>
            </a:br>
            <a:endParaRPr lang="fr-FR" dirty="0"/>
          </a:p>
        </p:txBody>
      </p:sp>
      <p:sp>
        <p:nvSpPr>
          <p:cNvPr id="3" name="Espace réservé du contenu 2"/>
          <p:cNvSpPr>
            <a:spLocks noGrp="1"/>
          </p:cNvSpPr>
          <p:nvPr>
            <p:ph idx="1"/>
          </p:nvPr>
        </p:nvSpPr>
        <p:spPr>
          <a:xfrm>
            <a:off x="179512" y="1196752"/>
            <a:ext cx="8712968" cy="5472608"/>
          </a:xfrm>
        </p:spPr>
        <p:txBody>
          <a:bodyPr>
            <a:normAutofit/>
          </a:bodyPr>
          <a:lstStyle/>
          <a:p>
            <a:r>
              <a:rPr lang="fr-FR" dirty="0" smtClean="0"/>
              <a:t>L’objectif de l’étude </a:t>
            </a:r>
            <a:r>
              <a:rPr lang="fr-FR" dirty="0"/>
              <a:t>est de tester les indicateurs validés à la phase I, à travers une étude de référence sur l’état de la sensibilisation, de la communication des attitudes et de l’engagement du public à l’égard de la biodiversité</a:t>
            </a:r>
            <a:r>
              <a:rPr lang="fr-FR" dirty="0" smtClean="0"/>
              <a:t>.</a:t>
            </a:r>
          </a:p>
          <a:p>
            <a:pPr marL="0" indent="0">
              <a:buNone/>
            </a:pPr>
            <a:endParaRPr lang="fr-FR" dirty="0" smtClean="0"/>
          </a:p>
          <a:p>
            <a:pPr lvl="0"/>
            <a:r>
              <a:rPr lang="fr-FR" dirty="0" smtClean="0"/>
              <a:t>Il y a une liaison avec l’Objectif N° 1 d’Aichi:</a:t>
            </a:r>
            <a:endParaRPr lang="fr-FR" dirty="0"/>
          </a:p>
          <a:p>
            <a:pPr marL="0" indent="0">
              <a:buNone/>
            </a:pPr>
            <a:r>
              <a:rPr lang="fr-FR" dirty="0" smtClean="0"/>
              <a:t>« </a:t>
            </a:r>
            <a:r>
              <a:rPr lang="fr-FR" i="1" dirty="0" smtClean="0">
                <a:latin typeface="Garamond" pitchFamily="18" charset="0"/>
              </a:rPr>
              <a:t>d’ici </a:t>
            </a:r>
            <a:r>
              <a:rPr lang="fr-FR" i="1" dirty="0">
                <a:latin typeface="Garamond" pitchFamily="18" charset="0"/>
              </a:rPr>
              <a:t>2020 au plus tard, les individus sont conscients de la valeur de la diversité biologique et des mesures qu’ils peuvent prendre pour la conserver et l’utiliser de manière </a:t>
            </a:r>
            <a:r>
              <a:rPr lang="fr-FR" i="1" dirty="0" smtClean="0">
                <a:latin typeface="Garamond" pitchFamily="18" charset="0"/>
              </a:rPr>
              <a:t>durable »</a:t>
            </a:r>
            <a:r>
              <a:rPr lang="fr-FR" dirty="0" smtClean="0"/>
              <a:t>.</a:t>
            </a:r>
            <a:endParaRPr lang="fr-FR" dirty="0"/>
          </a:p>
          <a:p>
            <a:endParaRPr lang="fr-FR" dirty="0"/>
          </a:p>
          <a:p>
            <a:endParaRPr lang="fr-FR" dirty="0"/>
          </a:p>
        </p:txBody>
      </p:sp>
    </p:spTree>
    <p:extLst>
      <p:ext uri="{BB962C8B-B14F-4D97-AF65-F5344CB8AC3E}">
        <p14:creationId xmlns:p14="http://schemas.microsoft.com/office/powerpoint/2010/main" val="204579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74638"/>
            <a:ext cx="8784976" cy="562074"/>
          </a:xfrm>
        </p:spPr>
        <p:txBody>
          <a:bodyPr>
            <a:normAutofit fontScale="90000"/>
          </a:bodyPr>
          <a:lstStyle/>
          <a:p>
            <a:r>
              <a:rPr lang="de-DE" b="1" dirty="0" smtClean="0">
                <a:solidFill>
                  <a:srgbClr val="0070C0"/>
                </a:solidFill>
                <a:effectLst>
                  <a:outerShdw blurRad="38100" dist="38100" dir="2700000" algn="tl">
                    <a:srgbClr val="000000">
                      <a:alpha val="43137"/>
                    </a:srgbClr>
                  </a:outerShdw>
                </a:effectLst>
              </a:rPr>
              <a:t/>
            </a:r>
            <a:br>
              <a:rPr lang="de-DE" b="1" dirty="0" smtClean="0">
                <a:solidFill>
                  <a:srgbClr val="0070C0"/>
                </a:solidFill>
                <a:effectLst>
                  <a:outerShdw blurRad="38100" dist="38100" dir="2700000" algn="tl">
                    <a:srgbClr val="000000">
                      <a:alpha val="43137"/>
                    </a:srgbClr>
                  </a:outerShdw>
                </a:effectLst>
              </a:rPr>
            </a:br>
            <a:r>
              <a:rPr lang="de-DE" sz="3300" b="1" dirty="0" smtClean="0">
                <a:solidFill>
                  <a:srgbClr val="FF0000"/>
                </a:solidFill>
                <a:effectLst>
                  <a:outerShdw blurRad="38100" dist="38100" dir="2700000" algn="tl">
                    <a:srgbClr val="000000">
                      <a:alpha val="43137"/>
                    </a:srgbClr>
                  </a:outerShdw>
                </a:effectLst>
              </a:rPr>
              <a:t>MÉTHODOLOGIE </a:t>
            </a:r>
            <a:r>
              <a:rPr lang="de-DE" sz="3300" b="1" dirty="0">
                <a:solidFill>
                  <a:srgbClr val="FF0000"/>
                </a:solidFill>
                <a:effectLst>
                  <a:outerShdw blurRad="38100" dist="38100" dir="2700000" algn="tl">
                    <a:srgbClr val="000000">
                      <a:alpha val="43137"/>
                    </a:srgbClr>
                  </a:outerShdw>
                </a:effectLst>
              </a:rPr>
              <a:t>DE LA RÉCOLTE DES </a:t>
            </a:r>
            <a:r>
              <a:rPr lang="de-DE" sz="3300" b="1" dirty="0" smtClean="0">
                <a:solidFill>
                  <a:srgbClr val="FF0000"/>
                </a:solidFill>
                <a:effectLst>
                  <a:outerShdw blurRad="38100" dist="38100" dir="2700000" algn="tl">
                    <a:srgbClr val="000000">
                      <a:alpha val="43137"/>
                    </a:srgbClr>
                  </a:outerShdw>
                </a:effectLst>
              </a:rPr>
              <a:t>DONNÉES (1/3)</a:t>
            </a:r>
            <a:r>
              <a:rPr lang="de-DE" b="1" dirty="0">
                <a:solidFill>
                  <a:srgbClr val="0070C0"/>
                </a:solidFill>
                <a:effectLst>
                  <a:outerShdw blurRad="38100" dist="38100" dir="2700000" algn="tl">
                    <a:srgbClr val="000000">
                      <a:alpha val="43137"/>
                    </a:srgbClr>
                  </a:outerShdw>
                </a:effectLst>
              </a:rPr>
              <a:t/>
            </a:r>
            <a:br>
              <a:rPr lang="de-DE" b="1" dirty="0">
                <a:solidFill>
                  <a:srgbClr val="0070C0"/>
                </a:solidFill>
                <a:effectLst>
                  <a:outerShdw blurRad="38100" dist="38100" dir="2700000" algn="tl">
                    <a:srgbClr val="000000">
                      <a:alpha val="43137"/>
                    </a:srgbClr>
                  </a:outerShdw>
                </a:effectLst>
              </a:rPr>
            </a:br>
            <a:endParaRPr lang="fr-FR" dirty="0"/>
          </a:p>
        </p:txBody>
      </p:sp>
      <p:sp>
        <p:nvSpPr>
          <p:cNvPr id="3" name="Espace réservé du contenu 2"/>
          <p:cNvSpPr>
            <a:spLocks noGrp="1"/>
          </p:cNvSpPr>
          <p:nvPr>
            <p:ph idx="1"/>
          </p:nvPr>
        </p:nvSpPr>
        <p:spPr>
          <a:xfrm>
            <a:off x="179512" y="1196752"/>
            <a:ext cx="8712968" cy="5400600"/>
          </a:xfrm>
        </p:spPr>
        <p:txBody>
          <a:bodyPr>
            <a:normAutofit fontScale="85000" lnSpcReduction="20000"/>
          </a:bodyPr>
          <a:lstStyle/>
          <a:p>
            <a:pPr marL="0" indent="0">
              <a:buNone/>
            </a:pPr>
            <a:r>
              <a:rPr lang="fr-FR" dirty="0"/>
              <a:t>La démarche méthodologique utilisée lors de cette étude comprend trois phases : </a:t>
            </a:r>
          </a:p>
          <a:p>
            <a:pPr marL="0" lvl="0" indent="0">
              <a:buNone/>
            </a:pPr>
            <a:r>
              <a:rPr lang="fr-FR" dirty="0" smtClean="0"/>
              <a:t>1- </a:t>
            </a:r>
            <a:r>
              <a:rPr lang="fr-FR" b="1" dirty="0" smtClean="0"/>
              <a:t>Echantillonnage </a:t>
            </a:r>
            <a:r>
              <a:rPr lang="fr-FR" b="1" dirty="0"/>
              <a:t>de </a:t>
            </a:r>
            <a:r>
              <a:rPr lang="fr-FR" b="1" dirty="0" smtClean="0"/>
              <a:t>l’étude</a:t>
            </a:r>
          </a:p>
          <a:p>
            <a:pPr marL="0" lvl="0" indent="0">
              <a:buNone/>
            </a:pPr>
            <a:r>
              <a:rPr lang="fr-FR" dirty="0"/>
              <a:t>L’enquête </a:t>
            </a:r>
            <a:r>
              <a:rPr lang="fr-FR" dirty="0" smtClean="0"/>
              <a:t>s’est déroulée auprès des </a:t>
            </a:r>
            <a:r>
              <a:rPr lang="fr-FR" dirty="0"/>
              <a:t>individus appartenant aux organismes dont le métier et les activités peuvent être orientées de près ou de loin à un moment donné dans le domaine de la biodiversité au Cameroun. </a:t>
            </a:r>
            <a:r>
              <a:rPr lang="fr-FR" dirty="0" smtClean="0"/>
              <a:t>(</a:t>
            </a:r>
            <a:r>
              <a:rPr lang="fr-FR" dirty="0"/>
              <a:t>autorités gouvernementales, autorités traditionnelles, collectivités territoriales décentralisées, élèves, étudiants, agriculteurs, organisations non gouvernementales, médias, entreprises, etc</a:t>
            </a:r>
            <a:r>
              <a:rPr lang="fr-FR" dirty="0" smtClean="0"/>
              <a:t>.). Ainsi, </a:t>
            </a:r>
            <a:r>
              <a:rPr lang="fr-FR" dirty="0"/>
              <a:t>sur une population totale de 240 organismes initialement ciblés, 216 ont pu être approchés lors de l’enquête et 156 ont répondu avec succès : soit un taux de réponse de l’ordre de 72,22%. </a:t>
            </a:r>
            <a:r>
              <a:rPr lang="fr-FR" dirty="0" smtClean="0"/>
              <a:t> </a:t>
            </a:r>
            <a:endParaRPr lang="fr-FR" dirty="0"/>
          </a:p>
        </p:txBody>
      </p:sp>
    </p:spTree>
    <p:extLst>
      <p:ext uri="{BB962C8B-B14F-4D97-AF65-F5344CB8AC3E}">
        <p14:creationId xmlns:p14="http://schemas.microsoft.com/office/powerpoint/2010/main" val="3727393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74638"/>
            <a:ext cx="8784976" cy="562074"/>
          </a:xfrm>
        </p:spPr>
        <p:txBody>
          <a:bodyPr>
            <a:normAutofit fontScale="90000"/>
          </a:bodyPr>
          <a:lstStyle/>
          <a:p>
            <a:r>
              <a:rPr lang="de-DE" b="1" dirty="0" smtClean="0">
                <a:solidFill>
                  <a:srgbClr val="0070C0"/>
                </a:solidFill>
                <a:effectLst>
                  <a:outerShdw blurRad="38100" dist="38100" dir="2700000" algn="tl">
                    <a:srgbClr val="000000">
                      <a:alpha val="43137"/>
                    </a:srgbClr>
                  </a:outerShdw>
                </a:effectLst>
              </a:rPr>
              <a:t/>
            </a:r>
            <a:br>
              <a:rPr lang="de-DE" b="1" dirty="0" smtClean="0">
                <a:solidFill>
                  <a:srgbClr val="0070C0"/>
                </a:solidFill>
                <a:effectLst>
                  <a:outerShdw blurRad="38100" dist="38100" dir="2700000" algn="tl">
                    <a:srgbClr val="000000">
                      <a:alpha val="43137"/>
                    </a:srgbClr>
                  </a:outerShdw>
                </a:effectLst>
              </a:rPr>
            </a:br>
            <a:r>
              <a:rPr lang="de-DE" sz="3300" b="1" dirty="0" smtClean="0">
                <a:solidFill>
                  <a:srgbClr val="FF0000"/>
                </a:solidFill>
                <a:effectLst>
                  <a:outerShdw blurRad="38100" dist="38100" dir="2700000" algn="tl">
                    <a:srgbClr val="000000">
                      <a:alpha val="43137"/>
                    </a:srgbClr>
                  </a:outerShdw>
                </a:effectLst>
              </a:rPr>
              <a:t>MÉTHODOLOGIE </a:t>
            </a:r>
            <a:r>
              <a:rPr lang="de-DE" sz="3300" b="1" dirty="0">
                <a:solidFill>
                  <a:srgbClr val="FF0000"/>
                </a:solidFill>
                <a:effectLst>
                  <a:outerShdw blurRad="38100" dist="38100" dir="2700000" algn="tl">
                    <a:srgbClr val="000000">
                      <a:alpha val="43137"/>
                    </a:srgbClr>
                  </a:outerShdw>
                </a:effectLst>
              </a:rPr>
              <a:t>DE LA RÉCOLTE DES </a:t>
            </a:r>
            <a:r>
              <a:rPr lang="de-DE" sz="3300" b="1" dirty="0" smtClean="0">
                <a:solidFill>
                  <a:srgbClr val="FF0000"/>
                </a:solidFill>
                <a:effectLst>
                  <a:outerShdw blurRad="38100" dist="38100" dir="2700000" algn="tl">
                    <a:srgbClr val="000000">
                      <a:alpha val="43137"/>
                    </a:srgbClr>
                  </a:outerShdw>
                </a:effectLst>
              </a:rPr>
              <a:t>DONNÉES (2/3)</a:t>
            </a:r>
            <a:r>
              <a:rPr lang="de-DE" b="1" dirty="0">
                <a:solidFill>
                  <a:srgbClr val="0070C0"/>
                </a:solidFill>
                <a:effectLst>
                  <a:outerShdw blurRad="38100" dist="38100" dir="2700000" algn="tl">
                    <a:srgbClr val="000000">
                      <a:alpha val="43137"/>
                    </a:srgbClr>
                  </a:outerShdw>
                </a:effectLst>
              </a:rPr>
              <a:t/>
            </a:r>
            <a:br>
              <a:rPr lang="de-DE" b="1" dirty="0">
                <a:solidFill>
                  <a:srgbClr val="0070C0"/>
                </a:solidFill>
                <a:effectLst>
                  <a:outerShdw blurRad="38100" dist="38100" dir="2700000" algn="tl">
                    <a:srgbClr val="000000">
                      <a:alpha val="43137"/>
                    </a:srgbClr>
                  </a:outerShdw>
                </a:effectLst>
              </a:rPr>
            </a:br>
            <a:endParaRPr lang="fr-FR" dirty="0"/>
          </a:p>
        </p:txBody>
      </p:sp>
      <p:sp>
        <p:nvSpPr>
          <p:cNvPr id="3" name="Espace réservé du contenu 2"/>
          <p:cNvSpPr>
            <a:spLocks noGrp="1"/>
          </p:cNvSpPr>
          <p:nvPr>
            <p:ph idx="1"/>
          </p:nvPr>
        </p:nvSpPr>
        <p:spPr>
          <a:xfrm>
            <a:off x="179512" y="1196752"/>
            <a:ext cx="8712968" cy="5400600"/>
          </a:xfrm>
        </p:spPr>
        <p:txBody>
          <a:bodyPr>
            <a:normAutofit fontScale="55000" lnSpcReduction="20000"/>
          </a:bodyPr>
          <a:lstStyle/>
          <a:p>
            <a:pPr marL="0" lvl="0" indent="0">
              <a:buNone/>
            </a:pPr>
            <a:r>
              <a:rPr lang="fr-FR" b="1" dirty="0" smtClean="0"/>
              <a:t>2- Collecte </a:t>
            </a:r>
            <a:r>
              <a:rPr lang="fr-FR" b="1" dirty="0"/>
              <a:t>des données dans les zones </a:t>
            </a:r>
            <a:r>
              <a:rPr lang="fr-FR" b="1" dirty="0" smtClean="0"/>
              <a:t>agro-écologiques</a:t>
            </a:r>
            <a:endParaRPr lang="fr-FR" b="1" dirty="0"/>
          </a:p>
          <a:p>
            <a:pPr marL="0" indent="0">
              <a:buNone/>
            </a:pPr>
            <a:r>
              <a:rPr lang="fr-FR" dirty="0"/>
              <a:t>L’étude s’est effectuée dans les cinq (05) grandes zones agro-écologiques du Cameroun. Ces zones agro-écologiques ont été partitionnées en différents sites d’études à savoir </a:t>
            </a:r>
            <a:r>
              <a:rPr lang="fr-FR" dirty="0" smtClean="0"/>
              <a:t>:</a:t>
            </a:r>
          </a:p>
          <a:p>
            <a:pPr marL="0" indent="0">
              <a:buNone/>
            </a:pPr>
            <a:endParaRPr lang="fr-FR" dirty="0"/>
          </a:p>
          <a:p>
            <a:pPr lvl="0"/>
            <a:r>
              <a:rPr lang="fr-FR" dirty="0"/>
              <a:t>Site d’étude de Maroua couvrant la zone soudano-sahélienne</a:t>
            </a:r>
          </a:p>
          <a:p>
            <a:pPr lvl="0"/>
            <a:r>
              <a:rPr lang="fr-FR" dirty="0"/>
              <a:t>Site d’étude de </a:t>
            </a:r>
            <a:r>
              <a:rPr lang="fr-FR" dirty="0" err="1"/>
              <a:t>Ngaoundéré</a:t>
            </a:r>
            <a:r>
              <a:rPr lang="fr-FR" dirty="0"/>
              <a:t> couvrant la zone de hautes savanes guinéennes</a:t>
            </a:r>
          </a:p>
          <a:p>
            <a:pPr lvl="0"/>
            <a:r>
              <a:rPr lang="fr-FR" dirty="0"/>
              <a:t>Site d’étude de </a:t>
            </a:r>
            <a:r>
              <a:rPr lang="fr-FR" dirty="0" err="1"/>
              <a:t>Bafang</a:t>
            </a:r>
            <a:r>
              <a:rPr lang="fr-FR" dirty="0"/>
              <a:t> et Bafoussam couvrant la zone des hauts plateaux de l’Ouest</a:t>
            </a:r>
          </a:p>
          <a:p>
            <a:pPr lvl="0"/>
            <a:r>
              <a:rPr lang="fr-FR" dirty="0"/>
              <a:t>Site d’étude de Douala couvrant la zone de forêts denses humides à pluviométrie monomodale</a:t>
            </a:r>
          </a:p>
          <a:p>
            <a:pPr lvl="0"/>
            <a:r>
              <a:rPr lang="fr-FR" dirty="0"/>
              <a:t>Site d’étude de Yaoundé et </a:t>
            </a:r>
            <a:r>
              <a:rPr lang="fr-FR" dirty="0" err="1"/>
              <a:t>Mfou</a:t>
            </a:r>
            <a:r>
              <a:rPr lang="fr-FR" dirty="0"/>
              <a:t> couvrant la zone de forêts humides à pluviométrie bimodale</a:t>
            </a:r>
          </a:p>
          <a:p>
            <a:pPr marL="0" indent="0">
              <a:buNone/>
            </a:pPr>
            <a:endParaRPr lang="fr-FR" dirty="0" smtClean="0"/>
          </a:p>
          <a:p>
            <a:pPr marL="0" indent="0">
              <a:buNone/>
            </a:pPr>
            <a:r>
              <a:rPr lang="fr-FR" dirty="0" smtClean="0"/>
              <a:t>Dans </a:t>
            </a:r>
            <a:r>
              <a:rPr lang="fr-FR" dirty="0"/>
              <a:t>un premier temps, une phase préparatoire a consisté à tester les questionnaires auprès de certaines cibles minutieusement sélectionnées dans la ville de Yaoundé et de ses environs. </a:t>
            </a:r>
            <a:r>
              <a:rPr lang="fr-FR" dirty="0" smtClean="0"/>
              <a:t>A </a:t>
            </a:r>
            <a:r>
              <a:rPr lang="fr-FR" dirty="0"/>
              <a:t>l’issue de cette phase test, le questionnaire a fait l’objet </a:t>
            </a:r>
            <a:r>
              <a:rPr lang="fr-FR" dirty="0" smtClean="0"/>
              <a:t>d’ajustement. </a:t>
            </a:r>
            <a:r>
              <a:rPr lang="fr-FR" dirty="0"/>
              <a:t>Cette phase a également été marquée par la formation </a:t>
            </a:r>
            <a:r>
              <a:rPr lang="fr-FR" dirty="0" smtClean="0"/>
              <a:t>de 06 </a:t>
            </a:r>
            <a:r>
              <a:rPr lang="fr-FR" dirty="0"/>
              <a:t>agents enquêteurs </a:t>
            </a:r>
            <a:r>
              <a:rPr lang="fr-FR" dirty="0" smtClean="0"/>
              <a:t> sur </a:t>
            </a:r>
            <a:r>
              <a:rPr lang="fr-FR" dirty="0"/>
              <a:t>la méthodologie de remplissage des fiches d’enquêtes et la façon de les administrer. A la suite de cette phase, chaque agent enquêteur s’est rendu dans la zone agro-écologique à laquelle il était affecté afin de diligenter l’enquête.</a:t>
            </a:r>
          </a:p>
          <a:p>
            <a:pPr marL="0" indent="0">
              <a:buNone/>
            </a:pPr>
            <a:r>
              <a:rPr lang="de-DE" dirty="0">
                <a:hlinkClick r:id="rId2" action="ppaction://hlinksldjump"/>
              </a:rPr>
              <a:t>Illustration</a:t>
            </a:r>
            <a:endParaRPr lang="fr-FR" dirty="0"/>
          </a:p>
          <a:p>
            <a:pPr marL="0" lvl="0" indent="0">
              <a:buNone/>
            </a:pPr>
            <a:endParaRPr lang="fr-FR" b="1" dirty="0"/>
          </a:p>
        </p:txBody>
      </p:sp>
    </p:spTree>
    <p:extLst>
      <p:ext uri="{BB962C8B-B14F-4D97-AF65-F5344CB8AC3E}">
        <p14:creationId xmlns:p14="http://schemas.microsoft.com/office/powerpoint/2010/main" val="2563057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additive="base">
                                        <p:cTn id="2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 calcmode="lin" valueType="num">
                                      <p:cBhvr additive="base">
                                        <p:cTn id="3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 calcmode="lin" valueType="num">
                                      <p:cBhvr additive="base">
                                        <p:cTn id="4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
                                            <p:txEl>
                                              <p:pRg st="10" end="10"/>
                                            </p:txEl>
                                          </p:spTgt>
                                        </p:tgtEl>
                                        <p:attrNameLst>
                                          <p:attrName>style.visibility</p:attrName>
                                        </p:attrNameLst>
                                      </p:cBhvr>
                                      <p:to>
                                        <p:strVal val="visible"/>
                                      </p:to>
                                    </p:set>
                                    <p:anim calcmode="lin" valueType="num">
                                      <p:cBhvr additive="base">
                                        <p:cTn id="46"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74638"/>
            <a:ext cx="8784976" cy="562074"/>
          </a:xfrm>
        </p:spPr>
        <p:txBody>
          <a:bodyPr>
            <a:normAutofit fontScale="90000"/>
          </a:bodyPr>
          <a:lstStyle/>
          <a:p>
            <a:r>
              <a:rPr lang="de-DE" b="1" dirty="0" smtClean="0">
                <a:solidFill>
                  <a:srgbClr val="0070C0"/>
                </a:solidFill>
                <a:effectLst>
                  <a:outerShdw blurRad="38100" dist="38100" dir="2700000" algn="tl">
                    <a:srgbClr val="000000">
                      <a:alpha val="43137"/>
                    </a:srgbClr>
                  </a:outerShdw>
                </a:effectLst>
              </a:rPr>
              <a:t/>
            </a:r>
            <a:br>
              <a:rPr lang="de-DE" b="1" dirty="0" smtClean="0">
                <a:solidFill>
                  <a:srgbClr val="0070C0"/>
                </a:solidFill>
                <a:effectLst>
                  <a:outerShdw blurRad="38100" dist="38100" dir="2700000" algn="tl">
                    <a:srgbClr val="000000">
                      <a:alpha val="43137"/>
                    </a:srgbClr>
                  </a:outerShdw>
                </a:effectLst>
              </a:rPr>
            </a:br>
            <a:r>
              <a:rPr lang="de-DE" sz="3300" b="1" dirty="0" smtClean="0">
                <a:solidFill>
                  <a:srgbClr val="FF0000"/>
                </a:solidFill>
                <a:effectLst>
                  <a:outerShdw blurRad="38100" dist="38100" dir="2700000" algn="tl">
                    <a:srgbClr val="000000">
                      <a:alpha val="43137"/>
                    </a:srgbClr>
                  </a:outerShdw>
                </a:effectLst>
              </a:rPr>
              <a:t>MÉTHODOLOGIE </a:t>
            </a:r>
            <a:r>
              <a:rPr lang="de-DE" sz="3300" b="1" dirty="0">
                <a:solidFill>
                  <a:srgbClr val="FF0000"/>
                </a:solidFill>
                <a:effectLst>
                  <a:outerShdw blurRad="38100" dist="38100" dir="2700000" algn="tl">
                    <a:srgbClr val="000000">
                      <a:alpha val="43137"/>
                    </a:srgbClr>
                  </a:outerShdw>
                </a:effectLst>
              </a:rPr>
              <a:t>DE LA RÉCOLTE DES </a:t>
            </a:r>
            <a:r>
              <a:rPr lang="de-DE" sz="3300" b="1" dirty="0" smtClean="0">
                <a:solidFill>
                  <a:srgbClr val="FF0000"/>
                </a:solidFill>
                <a:effectLst>
                  <a:outerShdw blurRad="38100" dist="38100" dir="2700000" algn="tl">
                    <a:srgbClr val="000000">
                      <a:alpha val="43137"/>
                    </a:srgbClr>
                  </a:outerShdw>
                </a:effectLst>
              </a:rPr>
              <a:t>DONNÉES (3/3)</a:t>
            </a:r>
            <a:r>
              <a:rPr lang="de-DE" b="1" dirty="0">
                <a:solidFill>
                  <a:srgbClr val="0070C0"/>
                </a:solidFill>
                <a:effectLst>
                  <a:outerShdw blurRad="38100" dist="38100" dir="2700000" algn="tl">
                    <a:srgbClr val="000000">
                      <a:alpha val="43137"/>
                    </a:srgbClr>
                  </a:outerShdw>
                </a:effectLst>
              </a:rPr>
              <a:t/>
            </a:r>
            <a:br>
              <a:rPr lang="de-DE" b="1" dirty="0">
                <a:solidFill>
                  <a:srgbClr val="0070C0"/>
                </a:solidFill>
                <a:effectLst>
                  <a:outerShdw blurRad="38100" dist="38100" dir="2700000" algn="tl">
                    <a:srgbClr val="000000">
                      <a:alpha val="43137"/>
                    </a:srgbClr>
                  </a:outerShdw>
                </a:effectLst>
              </a:rPr>
            </a:br>
            <a:endParaRPr lang="fr-FR" dirty="0"/>
          </a:p>
        </p:txBody>
      </p:sp>
      <p:sp>
        <p:nvSpPr>
          <p:cNvPr id="3" name="Espace réservé du contenu 2"/>
          <p:cNvSpPr>
            <a:spLocks noGrp="1"/>
          </p:cNvSpPr>
          <p:nvPr>
            <p:ph idx="1"/>
          </p:nvPr>
        </p:nvSpPr>
        <p:spPr>
          <a:xfrm>
            <a:off x="179512" y="1196752"/>
            <a:ext cx="8712968" cy="5400600"/>
          </a:xfrm>
        </p:spPr>
        <p:txBody>
          <a:bodyPr>
            <a:normAutofit/>
          </a:bodyPr>
          <a:lstStyle/>
          <a:p>
            <a:pPr marL="0" lvl="0" indent="0">
              <a:buNone/>
            </a:pPr>
            <a:r>
              <a:rPr lang="fr-FR" b="1" dirty="0" smtClean="0"/>
              <a:t>3- Traitement </a:t>
            </a:r>
            <a:r>
              <a:rPr lang="fr-FR" b="1" dirty="0"/>
              <a:t>et analyse des </a:t>
            </a:r>
            <a:r>
              <a:rPr lang="fr-FR" b="1" dirty="0" smtClean="0"/>
              <a:t>données</a:t>
            </a:r>
            <a:endParaRPr lang="fr-FR" b="1" dirty="0"/>
          </a:p>
          <a:p>
            <a:pPr marL="0" indent="0" algn="just">
              <a:buNone/>
            </a:pPr>
            <a:r>
              <a:rPr lang="fr-FR" dirty="0"/>
              <a:t>Les informations collectées par les différents enquêteurs affectés sur le terrain ont été enregistrées sur des fiches techniques d’enquêtes. Une vérification de la cohérence entre les données collectées a été réalisée. Les données manquantes ou jugées non cohérentes ont été analysées. Les logiciels Excel et SPSS ont servi à la saisie et à l’apurement de toutes les données collectées.</a:t>
            </a:r>
          </a:p>
          <a:p>
            <a:pPr marL="0" indent="0">
              <a:buNone/>
            </a:pPr>
            <a:endParaRPr lang="fr-FR" dirty="0"/>
          </a:p>
        </p:txBody>
      </p:sp>
    </p:spTree>
    <p:extLst>
      <p:ext uri="{BB962C8B-B14F-4D97-AF65-F5344CB8AC3E}">
        <p14:creationId xmlns:p14="http://schemas.microsoft.com/office/powerpoint/2010/main" val="29569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274638"/>
            <a:ext cx="8640960" cy="706090"/>
          </a:xfrm>
        </p:spPr>
        <p:txBody>
          <a:bodyPr>
            <a:normAutofit fontScale="90000"/>
          </a:bodyPr>
          <a:lstStyle/>
          <a:p>
            <a:r>
              <a:rPr lang="de-DE" b="1" dirty="0" smtClean="0">
                <a:solidFill>
                  <a:srgbClr val="0070C0"/>
                </a:solidFill>
                <a:effectLst>
                  <a:outerShdw blurRad="38100" dist="38100" dir="2700000" algn="tl">
                    <a:srgbClr val="000000">
                      <a:alpha val="43137"/>
                    </a:srgbClr>
                  </a:outerShdw>
                </a:effectLst>
              </a:rPr>
              <a:t/>
            </a:r>
            <a:br>
              <a:rPr lang="de-DE" b="1" dirty="0" smtClean="0">
                <a:solidFill>
                  <a:srgbClr val="0070C0"/>
                </a:solidFill>
                <a:effectLst>
                  <a:outerShdw blurRad="38100" dist="38100" dir="2700000" algn="tl">
                    <a:srgbClr val="000000">
                      <a:alpha val="43137"/>
                    </a:srgbClr>
                  </a:outerShdw>
                </a:effectLst>
              </a:rPr>
            </a:br>
            <a:r>
              <a:rPr lang="de-DE" b="1" dirty="0" smtClean="0">
                <a:solidFill>
                  <a:srgbClr val="FF0000"/>
                </a:solidFill>
                <a:effectLst>
                  <a:outerShdw blurRad="38100" dist="38100" dir="2700000" algn="tl">
                    <a:srgbClr val="000000">
                      <a:alpha val="43137"/>
                    </a:srgbClr>
                  </a:outerShdw>
                </a:effectLst>
              </a:rPr>
              <a:t>QUELQUES </a:t>
            </a:r>
            <a:r>
              <a:rPr lang="de-DE" b="1" dirty="0">
                <a:solidFill>
                  <a:srgbClr val="FF0000"/>
                </a:solidFill>
                <a:effectLst>
                  <a:outerShdw blurRad="38100" dist="38100" dir="2700000" algn="tl">
                    <a:srgbClr val="000000">
                      <a:alpha val="43137"/>
                    </a:srgbClr>
                  </a:outerShdw>
                </a:effectLst>
              </a:rPr>
              <a:t>RÉSULTATS  DE L‘ÉTUDE</a:t>
            </a:r>
            <a:br>
              <a:rPr lang="de-DE" b="1" dirty="0">
                <a:solidFill>
                  <a:srgbClr val="FF0000"/>
                </a:solidFill>
                <a:effectLst>
                  <a:outerShdw blurRad="38100" dist="38100" dir="2700000" algn="tl">
                    <a:srgbClr val="000000">
                      <a:alpha val="43137"/>
                    </a:srgbClr>
                  </a:outerShdw>
                </a:effectLst>
              </a:rPr>
            </a:br>
            <a:endParaRPr lang="fr-FR" dirty="0">
              <a:solidFill>
                <a:srgbClr val="FF0000"/>
              </a:solidFill>
            </a:endParaRPr>
          </a:p>
        </p:txBody>
      </p:sp>
      <p:sp>
        <p:nvSpPr>
          <p:cNvPr id="3" name="Espace réservé du contenu 2"/>
          <p:cNvSpPr>
            <a:spLocks noGrp="1"/>
          </p:cNvSpPr>
          <p:nvPr>
            <p:ph idx="1"/>
          </p:nvPr>
        </p:nvSpPr>
        <p:spPr>
          <a:xfrm>
            <a:off x="179512" y="1268760"/>
            <a:ext cx="8712968" cy="5400600"/>
          </a:xfrm>
        </p:spPr>
        <p:txBody>
          <a:bodyPr/>
          <a:lstStyle/>
          <a:p>
            <a:pPr marL="0" indent="0">
              <a:buNone/>
            </a:pPr>
            <a:r>
              <a:rPr lang="fr-FR" dirty="0"/>
              <a:t>Le taux de réponse est plus élevé dans les milieux des services déconcentrés de l’administration publique (82,60%) que ceux dans lesquels sont localisés les services centraux (52,72%).</a:t>
            </a:r>
          </a:p>
          <a:p>
            <a:r>
              <a:rPr lang="fr-FR" dirty="0"/>
              <a:t>Dans la population de 156 personnalités ayant répondues avec succès, nous avons recensé 6,44% de données manquantes pour les questions posées. Nous avons donc 93,56% </a:t>
            </a:r>
            <a:r>
              <a:rPr lang="fr-FR" dirty="0" smtClean="0"/>
              <a:t>de questions </a:t>
            </a:r>
            <a:r>
              <a:rPr lang="fr-FR" dirty="0"/>
              <a:t>qui ont été répondues avec succès</a:t>
            </a:r>
            <a:r>
              <a:rPr lang="fr-FR" dirty="0" smtClean="0"/>
              <a:t>.</a:t>
            </a:r>
          </a:p>
          <a:p>
            <a:pPr marL="0" indent="0">
              <a:buNone/>
            </a:pPr>
            <a:r>
              <a:rPr lang="de-DE" dirty="0" smtClean="0">
                <a:hlinkClick r:id="rId2" action="ppaction://hlinkfile"/>
              </a:rPr>
              <a:t>Les </a:t>
            </a:r>
            <a:r>
              <a:rPr lang="de-DE" dirty="0" err="1" smtClean="0">
                <a:hlinkClick r:id="rId2" action="ppaction://hlinkfile"/>
              </a:rPr>
              <a:t>autres</a:t>
            </a:r>
            <a:r>
              <a:rPr lang="de-DE" dirty="0" smtClean="0">
                <a:hlinkClick r:id="rId2" action="ppaction://hlinkfile"/>
              </a:rPr>
              <a:t> </a:t>
            </a:r>
            <a:r>
              <a:rPr lang="de-DE" dirty="0" err="1" smtClean="0">
                <a:hlinkClick r:id="rId2" action="ppaction://hlinkfile"/>
              </a:rPr>
              <a:t>résultats</a:t>
            </a:r>
            <a:endParaRPr lang="fr-FR" dirty="0"/>
          </a:p>
        </p:txBody>
      </p:sp>
    </p:spTree>
    <p:extLst>
      <p:ext uri="{BB962C8B-B14F-4D97-AF65-F5344CB8AC3E}">
        <p14:creationId xmlns:p14="http://schemas.microsoft.com/office/powerpoint/2010/main" val="2089162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853</TotalTime>
  <Words>1029</Words>
  <Application>Microsoft Office PowerPoint</Application>
  <PresentationFormat>Affichage à l'écran (4:3)</PresentationFormat>
  <Paragraphs>135</Paragraphs>
  <Slides>15</Slides>
  <Notes>1</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Thème Office</vt:lpstr>
      <vt:lpstr>RENCONTRE DES PARTENAIRES CHM DE LA BELGIQUE Marrakech, 11-14 mars 2013</vt:lpstr>
      <vt:lpstr>PLAN DE L‘EXPOSÉ</vt:lpstr>
      <vt:lpstr> LES INDICATEURS  RETENUS (1/2) </vt:lpstr>
      <vt:lpstr> LES INDICATEURS  RETENUS (2/2) </vt:lpstr>
      <vt:lpstr> LES OBJECTIFS DE L‘ÉTUDE DE RÉFÉRENCE </vt:lpstr>
      <vt:lpstr> MÉTHODOLOGIE DE LA RÉCOLTE DES DONNÉES (1/3) </vt:lpstr>
      <vt:lpstr> MÉTHODOLOGIE DE LA RÉCOLTE DES DONNÉES (2/3) </vt:lpstr>
      <vt:lpstr> MÉTHODOLOGIE DE LA RÉCOLTE DES DONNÉES (3/3) </vt:lpstr>
      <vt:lpstr> QUELQUES RÉSULTATS  DE L‘ÉTUDE </vt:lpstr>
      <vt:lpstr> CONCLUSION ET QUELQUES RECOMMANDATIONS </vt:lpstr>
      <vt:lpstr> CONCLUSION ET QUELQUES RECOMMANDATIONS </vt:lpstr>
      <vt:lpstr> CONCLUSION ET QUELQUES RECOMMANDATIONS </vt:lpstr>
      <vt:lpstr>  ETAT DES LIEUX DU PROCESSUS APA AU CAMEROUN ET SES RELATIONS AVEC LE CHM CAMEROUN </vt:lpstr>
      <vt:lpstr>CLEARING HOUSE MECHANISM (CHM) OF THE CBD</vt:lpstr>
      <vt:lpstr>LES ZONES D‘ÉCHANTILLONNAGE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NTEP</dc:creator>
  <cp:lastModifiedBy>NTEP</cp:lastModifiedBy>
  <cp:revision>35</cp:revision>
  <dcterms:created xsi:type="dcterms:W3CDTF">2013-03-10T20:50:14Z</dcterms:created>
  <dcterms:modified xsi:type="dcterms:W3CDTF">2013-03-11T13:11:36Z</dcterms:modified>
</cp:coreProperties>
</file>