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300" r:id="rId3"/>
    <p:sldId id="309" r:id="rId4"/>
    <p:sldId id="290" r:id="rId5"/>
    <p:sldId id="311" r:id="rId6"/>
    <p:sldId id="312" r:id="rId7"/>
    <p:sldId id="283" r:id="rId8"/>
    <p:sldId id="304" r:id="rId9"/>
    <p:sldId id="306" r:id="rId10"/>
    <p:sldId id="308" r:id="rId11"/>
    <p:sldId id="310" r:id="rId12"/>
    <p:sldId id="303" r:id="rId13"/>
    <p:sldId id="314" r:id="rId14"/>
    <p:sldId id="313" r:id="rId15"/>
    <p:sldId id="316" r:id="rId1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030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026FA5-F9BE-486E-8327-B25EA38C601E}" type="datetimeFigureOut">
              <a:rPr lang="pt-PT" smtClean="0"/>
              <a:pPr/>
              <a:t>25-11-2014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4E4079-8326-4C6A-8F90-D7A5FDC4ECDA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288264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91E6-CFA5-4FC5-97FC-77804D555157}" type="slidenum">
              <a:rPr lang="pt-PT" smtClean="0">
                <a:solidFill>
                  <a:prstClr val="black"/>
                </a:solidFill>
              </a:rPr>
              <a:pPr/>
              <a:t>1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2884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smtClean="0"/>
          </a:p>
        </p:txBody>
      </p:sp>
      <p:sp>
        <p:nvSpPr>
          <p:cNvPr id="4813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A261A66-6D28-4AD8-A156-3DC8B4EFDB6B}" type="slidenum">
              <a:rPr lang="pt-PT" smtClean="0"/>
              <a:pPr eaLnBrk="1" hangingPunct="1"/>
              <a:t>4</a:t>
            </a:fld>
            <a:endParaRPr lang="pt-P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91E6-CFA5-4FC5-97FC-77804D555157}" type="slidenum">
              <a:rPr lang="pt-PT" smtClean="0">
                <a:solidFill>
                  <a:prstClr val="black"/>
                </a:solidFill>
              </a:rPr>
              <a:pPr/>
              <a:t>5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509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xão recta 6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xão recta 7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44D26"/>
              </a:solidFill>
            </a:endParaRPr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t-PT" smtClean="0"/>
              <a:t>Faça clique para editar o estilo</a:t>
            </a:r>
            <a:endParaRPr lang="en-US"/>
          </a:p>
        </p:txBody>
      </p:sp>
      <p:sp>
        <p:nvSpPr>
          <p:cNvPr id="28" name="Título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7" name="Marcador de Posição da Data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7051B-EC08-4ABD-84F5-A3867C9B4B39}" type="datetimeFigureOut">
              <a:rPr lang="pt-PT">
                <a:solidFill>
                  <a:srgbClr val="444D26"/>
                </a:solidFill>
              </a:rPr>
              <a:pPr>
                <a:defRPr/>
              </a:pPr>
              <a:t>25-11-2014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8" name="Marcador de Posição do Número do Diapositivo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043F7-EEA0-4848-9341-AE6F96C7EE73}" type="slidenum">
              <a:rPr lang="pt-PT">
                <a:solidFill>
                  <a:srgbClr val="444D26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10" name="Marcador de Posição do Rodap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7309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9394C-2FB2-4842-B69E-E3A240075385}" type="datetimeFigureOut">
              <a:rPr lang="pt-PT">
                <a:solidFill>
                  <a:srgbClr val="444D26"/>
                </a:solidFill>
              </a:rPr>
              <a:pPr>
                <a:defRPr/>
              </a:pPr>
              <a:t>25-11-2014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5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444D26"/>
              </a:solidFill>
            </a:endParaRPr>
          </a:p>
        </p:txBody>
      </p:sp>
      <p:sp>
        <p:nvSpPr>
          <p:cNvPr id="6" name="Marcador de Posição do Número do Diapositivo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F6BAD-E17D-4F11-A91F-7F4C4CF3B66C}" type="slidenum">
              <a:rPr lang="pt-PT">
                <a:solidFill>
                  <a:srgbClr val="444D26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137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A8389-F77C-40FB-8670-2F9123C91EF9}" type="datetimeFigureOut">
              <a:rPr lang="pt-PT">
                <a:solidFill>
                  <a:srgbClr val="444D26"/>
                </a:solidFill>
              </a:rPr>
              <a:pPr>
                <a:defRPr/>
              </a:pPr>
              <a:t>25-11-2014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5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444D26"/>
              </a:solidFill>
            </a:endParaRPr>
          </a:p>
        </p:txBody>
      </p:sp>
      <p:sp>
        <p:nvSpPr>
          <p:cNvPr id="6" name="Marcador de Posição do Número do Diapositivo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2F7FB-0F99-4B8C-8399-8B6A7B6B57E5}" type="slidenum">
              <a:rPr lang="pt-PT">
                <a:solidFill>
                  <a:srgbClr val="444D26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4860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7" name="Título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4" name="Marcador de Posição da Data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12C0F-A3D0-4381-9A9F-5624D13FCBCC}" type="datetimeFigureOut">
              <a:rPr lang="pt-PT">
                <a:solidFill>
                  <a:srgbClr val="444D26"/>
                </a:solidFill>
              </a:rPr>
              <a:pPr>
                <a:defRPr/>
              </a:pPr>
              <a:t>25-11-2014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5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444D26"/>
              </a:solidFill>
            </a:endParaRPr>
          </a:p>
        </p:txBody>
      </p:sp>
      <p:sp>
        <p:nvSpPr>
          <p:cNvPr id="6" name="Marcador de Posição do Número do Diapositivo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7808-533C-4D25-B08C-D411DC7B1C3F}" type="slidenum">
              <a:rPr lang="pt-PT">
                <a:solidFill>
                  <a:srgbClr val="444D26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2568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xão recta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2FB0C-9D47-4B70-846E-5ADDF7BAE5AA}" type="datetimeFigureOut">
              <a:rPr lang="pt-PT">
                <a:solidFill>
                  <a:srgbClr val="444D26"/>
                </a:solidFill>
              </a:rPr>
              <a:pPr>
                <a:defRPr/>
              </a:pPr>
              <a:t>25-11-2014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444D26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D8FF1-EF77-4D50-81D8-6F9F3E6FD865}" type="slidenum">
              <a:rPr lang="pt-PT">
                <a:solidFill>
                  <a:srgbClr val="444D26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5316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5" name="Marcador de Posição da Data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8E980-F97C-406C-AD58-2800F3D993C8}" type="datetimeFigureOut">
              <a:rPr lang="pt-PT">
                <a:solidFill>
                  <a:srgbClr val="444D26"/>
                </a:solidFill>
              </a:rPr>
              <a:pPr>
                <a:defRPr/>
              </a:pPr>
              <a:t>25-11-2014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6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444D26"/>
              </a:solidFill>
            </a:endParaRPr>
          </a:p>
        </p:txBody>
      </p:sp>
      <p:sp>
        <p:nvSpPr>
          <p:cNvPr id="7" name="Marcador de Posição do Número do Diapositivo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D0A9A-489D-447A-9A02-39934411E366}" type="slidenum">
              <a:rPr lang="pt-PT">
                <a:solidFill>
                  <a:srgbClr val="444D26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644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xão recta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xão recta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2" name="Marcador de Posição de Conteúdo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34" name="Marcador de Posição de Conteúdo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7D3E7-7A97-4386-9020-6647AF8E9E0D}" type="slidenum">
              <a:rPr lang="pt-PT">
                <a:solidFill>
                  <a:srgbClr val="444D26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10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444D26"/>
              </a:solidFill>
            </a:endParaRPr>
          </a:p>
        </p:txBody>
      </p:sp>
      <p:sp>
        <p:nvSpPr>
          <p:cNvPr id="11" name="Marcador de Posição da Data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9003F-0FF5-4242-8E55-C1EC9E44BD3A}" type="datetimeFigureOut">
              <a:rPr lang="pt-PT">
                <a:solidFill>
                  <a:srgbClr val="444D26"/>
                </a:solidFill>
              </a:rPr>
              <a:pPr>
                <a:defRPr/>
              </a:pPr>
              <a:t>25-11-2014</a:t>
            </a:fld>
            <a:endParaRPr lang="pt-PT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3764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a Data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C9FCC-00D7-428C-9AEC-AC0FC072F863}" type="datetimeFigureOut">
              <a:rPr lang="pt-PT">
                <a:solidFill>
                  <a:srgbClr val="444D26"/>
                </a:solidFill>
              </a:rPr>
              <a:pPr>
                <a:defRPr/>
              </a:pPr>
              <a:t>25-11-2014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4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444D26"/>
              </a:solidFill>
            </a:endParaRPr>
          </a:p>
        </p:txBody>
      </p:sp>
      <p:sp>
        <p:nvSpPr>
          <p:cNvPr id="5" name="Marcador de Posição do Número do Diapositivo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427C6-EF3C-4AD1-A709-54D719773D99}" type="slidenum">
              <a:rPr lang="pt-PT">
                <a:solidFill>
                  <a:srgbClr val="444D26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7920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79953-B83F-4555-A380-472176048AE3}" type="datetimeFigureOut">
              <a:rPr lang="pt-PT">
                <a:solidFill>
                  <a:srgbClr val="444D26"/>
                </a:solidFill>
              </a:rPr>
              <a:pPr>
                <a:defRPr/>
              </a:pPr>
              <a:t>25-11-2014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3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444D26"/>
              </a:solidFill>
            </a:endParaRPr>
          </a:p>
        </p:txBody>
      </p:sp>
      <p:sp>
        <p:nvSpPr>
          <p:cNvPr id="4" name="Marcador de Posição do Número do Diapositivo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F6402-1D55-47D0-BE22-5824282C91B1}" type="slidenum">
              <a:rPr lang="pt-PT">
                <a:solidFill>
                  <a:srgbClr val="444D26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720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arcador de Posição de Conteúdo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1" name="Título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5" name="Marcador de Posição da Data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CD782-D182-4682-A377-A65261AE7836}" type="datetimeFigureOut">
              <a:rPr lang="pt-PT">
                <a:solidFill>
                  <a:srgbClr val="444D26"/>
                </a:solidFill>
              </a:rPr>
              <a:pPr>
                <a:defRPr/>
              </a:pPr>
              <a:t>25-11-2014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6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444D26"/>
              </a:solidFill>
            </a:endParaRPr>
          </a:p>
        </p:txBody>
      </p:sp>
      <p:sp>
        <p:nvSpPr>
          <p:cNvPr id="7" name="Marcador de Posição do Número do Diapositivo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82772-4237-43A1-A127-F668DBABE3BB}" type="slidenum">
              <a:rPr lang="pt-PT">
                <a:solidFill>
                  <a:srgbClr val="444D26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297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noProof="0" smtClean="0"/>
              <a:t>Clique no ícone para adicionar uma imagem</a:t>
            </a:r>
            <a:endParaRPr lang="en-US" noProof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DCDF0-74A4-4813-A02A-FEA39EB597FE}" type="datetimeFigureOut">
              <a:rPr lang="pt-PT">
                <a:solidFill>
                  <a:srgbClr val="444D26"/>
                </a:solidFill>
              </a:rPr>
              <a:pPr>
                <a:defRPr/>
              </a:pPr>
              <a:t>25-11-2014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6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444D26"/>
              </a:solidFill>
            </a:endParaRPr>
          </a:p>
        </p:txBody>
      </p:sp>
      <p:sp>
        <p:nvSpPr>
          <p:cNvPr id="7" name="Marcador de Posição do Número do Diapositivo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48173-3E2B-4E4F-BAF9-608EFECF440D}" type="slidenum">
              <a:rPr lang="pt-PT">
                <a:solidFill>
                  <a:srgbClr val="444D26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495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exto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pt-PT" smtClean="0"/>
              <a:t>Clique para editar os estilos</a:t>
            </a:r>
          </a:p>
          <a:p>
            <a:pPr lvl="1"/>
            <a:r>
              <a:rPr lang="pt-PT" altLang="pt-PT" smtClean="0"/>
              <a:t>Segundo nível</a:t>
            </a:r>
          </a:p>
          <a:p>
            <a:pPr lvl="2"/>
            <a:r>
              <a:rPr lang="pt-PT" altLang="pt-PT" smtClean="0"/>
              <a:t>Terceiro nível</a:t>
            </a:r>
          </a:p>
          <a:p>
            <a:pPr lvl="3"/>
            <a:r>
              <a:rPr lang="pt-PT" altLang="pt-PT" smtClean="0"/>
              <a:t>Quarto nível</a:t>
            </a:r>
          </a:p>
          <a:p>
            <a:pPr lvl="4"/>
            <a:r>
              <a:rPr lang="pt-PT" altLang="pt-PT" smtClean="0"/>
              <a:t>Quinto nível</a:t>
            </a:r>
            <a:endParaRPr lang="en-US" altLang="pt-PT" smtClean="0"/>
          </a:p>
        </p:txBody>
      </p:sp>
      <p:sp>
        <p:nvSpPr>
          <p:cNvPr id="24" name="Marcador de Posição da Data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113B5E-A92F-47EE-B34A-621E67C75919}" type="datetimeFigureOut">
              <a:rPr lang="pt-PT">
                <a:solidFill>
                  <a:srgbClr val="444D26"/>
                </a:solidFill>
              </a:rPr>
              <a:pPr>
                <a:defRPr/>
              </a:pPr>
              <a:t>25-11-2014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>
              <a:solidFill>
                <a:srgbClr val="444D26"/>
              </a:solidFill>
            </a:endParaRPr>
          </a:p>
        </p:txBody>
      </p:sp>
      <p:sp>
        <p:nvSpPr>
          <p:cNvPr id="22" name="Marcador de Posição do Número do Diapositivo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5F27B6-EFAF-45E4-B210-AA94A042D390}" type="slidenum">
              <a:rPr lang="pt-PT">
                <a:solidFill>
                  <a:srgbClr val="444D26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444D26"/>
              </a:solidFill>
            </a:endParaRPr>
          </a:p>
        </p:txBody>
      </p:sp>
      <p:sp>
        <p:nvSpPr>
          <p:cNvPr id="5" name="Marcador de Posição do Título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pt-PT" smtClean="0"/>
              <a:t>Clique para editar o estilo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467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15616" y="295658"/>
            <a:ext cx="8352928" cy="1549152"/>
          </a:xfrm>
          <a:noFill/>
        </p:spPr>
        <p:txBody>
          <a:bodyPr/>
          <a:lstStyle/>
          <a:p>
            <a:r>
              <a:rPr lang="fr-FR" sz="3200" b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République de Guinée-Bissau</a:t>
            </a:r>
            <a:br>
              <a:rPr lang="fr-FR" sz="3200" b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</a:br>
            <a:r>
              <a:rPr lang="fr-FR" sz="3200" b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Institut de la Biodiversité et des Aires Protégées (IBAP</a:t>
            </a:r>
            <a:r>
              <a:rPr lang="pt-PT" sz="3200" b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)</a:t>
            </a:r>
            <a:endParaRPr lang="pt-PT" sz="3200" b="1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123" name="Imagem 3" descr="IBAP NOVO LOGO TIPO OK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2832"/>
            <a:ext cx="1259235" cy="1379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714348" y="4643446"/>
            <a:ext cx="70009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C000"/>
                </a:solidFill>
              </a:rPr>
              <a:t>Atelier  de « Promotion de la coopération sous régionale pour la mise en œuvre du centre d´échange d´information sur la biodiversité (CHM) » </a:t>
            </a:r>
          </a:p>
          <a:p>
            <a:pPr algn="ctr"/>
            <a:r>
              <a:rPr lang="fr-FR" b="1" dirty="0" smtClean="0">
                <a:solidFill>
                  <a:srgbClr val="FFC000"/>
                </a:solidFill>
              </a:rPr>
              <a:t>Cotonou du 25 au 27 Novembre 2014</a:t>
            </a:r>
          </a:p>
          <a:p>
            <a:pPr algn="ctr"/>
            <a:endParaRPr lang="fr-FR" b="1" dirty="0" smtClean="0">
              <a:solidFill>
                <a:srgbClr val="FFC000"/>
              </a:solidFill>
            </a:endParaRPr>
          </a:p>
          <a:p>
            <a:pPr algn="ctr"/>
            <a:endParaRPr lang="fr-FR" b="1" dirty="0" smtClean="0">
              <a:solidFill>
                <a:srgbClr val="FFC000"/>
              </a:solidFill>
            </a:endParaRPr>
          </a:p>
          <a:p>
            <a:pPr algn="r"/>
            <a:r>
              <a:rPr lang="fr-FR" b="1" dirty="0" err="1" smtClean="0">
                <a:solidFill>
                  <a:srgbClr val="FFC000"/>
                </a:solidFill>
              </a:rPr>
              <a:t>Udimila</a:t>
            </a:r>
            <a:r>
              <a:rPr lang="fr-FR" b="1" dirty="0" smtClean="0">
                <a:solidFill>
                  <a:srgbClr val="FFC000"/>
                </a:solidFill>
              </a:rPr>
              <a:t> </a:t>
            </a:r>
            <a:r>
              <a:rPr lang="fr-FR" b="1" dirty="0" err="1" smtClean="0">
                <a:solidFill>
                  <a:srgbClr val="FFC000"/>
                </a:solidFill>
              </a:rPr>
              <a:t>Kadija</a:t>
            </a:r>
            <a:r>
              <a:rPr lang="fr-FR" b="1" dirty="0" smtClean="0">
                <a:solidFill>
                  <a:srgbClr val="FFC000"/>
                </a:solidFill>
              </a:rPr>
              <a:t> </a:t>
            </a:r>
            <a:r>
              <a:rPr lang="fr-FR" b="1" dirty="0" err="1" smtClean="0">
                <a:solidFill>
                  <a:srgbClr val="FFC000"/>
                </a:solidFill>
              </a:rPr>
              <a:t>Queta</a:t>
            </a:r>
            <a:endParaRPr lang="pt-PT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0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Imagem 3" descr="enHaut-R00933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" y="588"/>
            <a:ext cx="9141658" cy="6856824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714348" y="500042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err="1" smtClean="0">
                <a:solidFill>
                  <a:srgbClr val="030301"/>
                </a:solidFill>
              </a:rPr>
              <a:t>Parc</a:t>
            </a:r>
            <a:r>
              <a:rPr lang="pt-PT" sz="3200" b="1" dirty="0" smtClean="0">
                <a:solidFill>
                  <a:srgbClr val="030301"/>
                </a:solidFill>
              </a:rPr>
              <a:t> </a:t>
            </a:r>
            <a:r>
              <a:rPr lang="pt-PT" sz="3200" b="1" dirty="0" err="1" smtClean="0">
                <a:solidFill>
                  <a:srgbClr val="030301"/>
                </a:solidFill>
              </a:rPr>
              <a:t>Naturiel</a:t>
            </a:r>
            <a:r>
              <a:rPr lang="pt-PT" sz="3200" b="1" dirty="0" smtClean="0">
                <a:solidFill>
                  <a:srgbClr val="030301"/>
                </a:solidFill>
              </a:rPr>
              <a:t> </a:t>
            </a:r>
            <a:r>
              <a:rPr lang="pt-PT" sz="3200" b="1" dirty="0" err="1" smtClean="0">
                <a:solidFill>
                  <a:srgbClr val="030301"/>
                </a:solidFill>
              </a:rPr>
              <a:t>des</a:t>
            </a:r>
            <a:r>
              <a:rPr lang="pt-PT" sz="3200" b="1" dirty="0" smtClean="0">
                <a:solidFill>
                  <a:srgbClr val="030301"/>
                </a:solidFill>
              </a:rPr>
              <a:t> </a:t>
            </a:r>
            <a:r>
              <a:rPr lang="pt-PT" sz="3200" b="1" dirty="0" err="1" smtClean="0">
                <a:solidFill>
                  <a:srgbClr val="030301"/>
                </a:solidFill>
              </a:rPr>
              <a:t>Lagunes</a:t>
            </a:r>
            <a:r>
              <a:rPr lang="pt-PT" sz="3200" b="1" dirty="0" smtClean="0">
                <a:solidFill>
                  <a:srgbClr val="030301"/>
                </a:solidFill>
              </a:rPr>
              <a:t>  de </a:t>
            </a:r>
            <a:r>
              <a:rPr lang="pt-PT" sz="3200" b="1" dirty="0" err="1" smtClean="0">
                <a:solidFill>
                  <a:srgbClr val="030301"/>
                </a:solidFill>
              </a:rPr>
              <a:t>Cufada</a:t>
            </a:r>
            <a:endParaRPr lang="pt-PT" sz="3200" b="1" dirty="0">
              <a:solidFill>
                <a:srgbClr val="03030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/>
          </a:bodyPr>
          <a:lstStyle/>
          <a:p>
            <a:r>
              <a:rPr lang="fr-FR" sz="3600" b="1" u="sng" dirty="0" smtClean="0">
                <a:solidFill>
                  <a:srgbClr val="030301"/>
                </a:solidFill>
              </a:rPr>
              <a:t>Convention sur la Diversité Biologique</a:t>
            </a:r>
            <a:endParaRPr lang="fr-FR" sz="3600" b="1" u="sng" dirty="0">
              <a:solidFill>
                <a:srgbClr val="03030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14282" y="1428736"/>
            <a:ext cx="8643998" cy="5072098"/>
          </a:xfrm>
        </p:spPr>
        <p:txBody>
          <a:bodyPr/>
          <a:lstStyle/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La Guinée-Bissau a ratifiée la Convention sur la Diversité Biologique en 1995;</a:t>
            </a:r>
          </a:p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En tant que Pays Partie de la Convention, elle a élaborée en 2002, la 1</a:t>
            </a:r>
            <a:r>
              <a:rPr lang="fr-FR" baseline="30000" dirty="0" smtClean="0">
                <a:solidFill>
                  <a:srgbClr val="030301"/>
                </a:solidFill>
                <a:latin typeface="Arial Narrow" pitchFamily="34" charset="0"/>
              </a:rPr>
              <a:t>ère</a:t>
            </a:r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 Stratégie et Plan d’Action National pour la Diversité Biologique;</a:t>
            </a:r>
          </a:p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En 2012 la tutelle de la Convention a passée a l' IBAP;</a:t>
            </a:r>
          </a:p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En 2014, le pays a élaboré son 5</a:t>
            </a:r>
            <a:r>
              <a:rPr lang="fr-FR" baseline="30000" dirty="0" smtClean="0">
                <a:solidFill>
                  <a:srgbClr val="030301"/>
                </a:solidFill>
                <a:latin typeface="Arial Narrow" pitchFamily="34" charset="0"/>
              </a:rPr>
              <a:t>ème</a:t>
            </a:r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 Rapport National qui a été soumis au Secrétariat de la Convention; </a:t>
            </a:r>
          </a:p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Il est en cours l’élaboration de la 2</a:t>
            </a:r>
            <a:r>
              <a:rPr lang="fr-FR" baseline="30000" dirty="0" smtClean="0">
                <a:solidFill>
                  <a:srgbClr val="030301"/>
                </a:solidFill>
                <a:latin typeface="Arial Narrow" pitchFamily="34" charset="0"/>
              </a:rPr>
              <a:t>ème</a:t>
            </a:r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 Stratégie et Plan d’Action National sur la Diversité Biologique.</a:t>
            </a:r>
            <a:endParaRPr lang="fr-F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214282" y="2071678"/>
            <a:ext cx="8715436" cy="3929090"/>
          </a:xfrm>
        </p:spPr>
        <p:txBody>
          <a:bodyPr/>
          <a:lstStyle/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La Guinée-Bissau en tant que Pays Partie a la Convention, a pour obligation de créer une plateforme d’échange d’information et le Clearing-House </a:t>
            </a:r>
            <a:r>
              <a:rPr lang="fr-FR" dirty="0" err="1" smtClean="0">
                <a:solidFill>
                  <a:srgbClr val="030301"/>
                </a:solidFill>
                <a:latin typeface="Arial Narrow" pitchFamily="34" charset="0"/>
              </a:rPr>
              <a:t>Mechanism</a:t>
            </a:r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;</a:t>
            </a:r>
          </a:p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La pays a souffert au cours des dernières années des successifs instabilités politiques. Quand la CBD a passée sur la tutelle de l’IBAP, il ya eu ensuite un Coup d’Etat (depuis 1998), toutes ces raisons a amenée au retard dans la création de la</a:t>
            </a:r>
            <a:r>
              <a:rPr lang="pt-PT" dirty="0" smtClean="0">
                <a:solidFill>
                  <a:srgbClr val="030301"/>
                </a:solidFill>
                <a:latin typeface="Arial Narrow" pitchFamily="34" charset="0"/>
              </a:rPr>
              <a:t> </a:t>
            </a:r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structure du CHM.</a:t>
            </a:r>
            <a:endParaRPr lang="pt-PT" dirty="0" smtClean="0">
              <a:solidFill>
                <a:srgbClr val="030301"/>
              </a:solidFill>
              <a:latin typeface="Arial Narrow" pitchFamily="34" charset="0"/>
            </a:endParaRPr>
          </a:p>
          <a:p>
            <a:pPr lvl="0">
              <a:buNone/>
            </a:pPr>
            <a:endParaRPr lang="pt-PT" sz="3000" dirty="0" smtClean="0">
              <a:solidFill>
                <a:srgbClr val="030301"/>
              </a:solidFill>
            </a:endParaRPr>
          </a:p>
          <a:p>
            <a:endParaRPr lang="pt-PT" dirty="0">
              <a:solidFill>
                <a:srgbClr val="030301"/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85720" y="500066"/>
            <a:ext cx="8401080" cy="1071546"/>
          </a:xfrm>
        </p:spPr>
        <p:txBody>
          <a:bodyPr>
            <a:normAutofit/>
          </a:bodyPr>
          <a:lstStyle/>
          <a:p>
            <a:pPr algn="ctr"/>
            <a:r>
              <a:rPr lang="fr-FR" sz="3200" b="1" u="sng" dirty="0" smtClean="0">
                <a:solidFill>
                  <a:srgbClr val="030301"/>
                </a:solidFill>
              </a:rPr>
              <a:t>Processus de création du Clearing-House </a:t>
            </a:r>
            <a:r>
              <a:rPr lang="fr-FR" sz="3200" b="1" u="sng" dirty="0" err="1" smtClean="0">
                <a:solidFill>
                  <a:srgbClr val="030301"/>
                </a:solidFill>
              </a:rPr>
              <a:t>Mechanism</a:t>
            </a:r>
            <a:r>
              <a:rPr lang="fr-FR" sz="3200" b="1" u="sng" dirty="0" smtClean="0">
                <a:solidFill>
                  <a:srgbClr val="030301"/>
                </a:solidFill>
              </a:rPr>
              <a:t> en Guinée-Bissau</a:t>
            </a:r>
            <a:endParaRPr lang="fr-FR" sz="3200" b="1" u="sng" dirty="0">
              <a:solidFill>
                <a:srgbClr val="0303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8473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214282" y="1214422"/>
            <a:ext cx="8643998" cy="4976834"/>
          </a:xfrm>
        </p:spPr>
        <p:txBody>
          <a:bodyPr/>
          <a:lstStyle/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Choisi le Point Focal CHM;</a:t>
            </a:r>
          </a:p>
          <a:p>
            <a:pPr lvl="0"/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Récemment il a été crée un Comité de Pilotage constitue par des représentants de différentes institutions;</a:t>
            </a:r>
          </a:p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Ce CP a défini les priorités et une liste d’institutions qu‘iront supporter la création et la diffusion de la Stratégie et Plan d‘Action CHM et EPANDB;</a:t>
            </a:r>
          </a:p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Il a été défini le contenu du Site Web pour la diffusion de la convention et des activités développées et a développer qui sera directement liée au site Web de l’IBAP;</a:t>
            </a:r>
          </a:p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Les services d’informations a fournir ont été décrits;</a:t>
            </a:r>
          </a:p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Les contactes avec les Agences de Communication pour la création du Site Web du CHM ont été débutées.</a:t>
            </a: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fr-FR" sz="3200" b="1" u="sng" dirty="0" smtClean="0">
                <a:solidFill>
                  <a:srgbClr val="030301"/>
                </a:solidFill>
              </a:rPr>
              <a:t>Progrès</a:t>
            </a:r>
            <a:endParaRPr lang="fr-FR" sz="3200" b="1" u="sng" dirty="0">
              <a:solidFill>
                <a:srgbClr val="03030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929354"/>
          </a:xfrm>
        </p:spPr>
        <p:txBody>
          <a:bodyPr/>
          <a:lstStyle/>
          <a:p>
            <a:r>
              <a:rPr lang="fr-FR" sz="2500" dirty="0" smtClean="0">
                <a:solidFill>
                  <a:srgbClr val="030301"/>
                </a:solidFill>
                <a:latin typeface="Arial Narrow" pitchFamily="34" charset="0"/>
              </a:rPr>
              <a:t>Comme l’EPANDB se trouve encore  en phase d’élaboration   ou compilation des documents sectoriels, ils est prévu de:</a:t>
            </a:r>
          </a:p>
          <a:p>
            <a:r>
              <a:rPr lang="fr-FR" sz="2500" dirty="0" smtClean="0">
                <a:solidFill>
                  <a:srgbClr val="030301"/>
                </a:solidFill>
                <a:latin typeface="Arial Narrow" pitchFamily="34" charset="0"/>
              </a:rPr>
              <a:t>Choisir l’institution qu’ira mieux abriter la structure CHM;</a:t>
            </a:r>
          </a:p>
          <a:p>
            <a:r>
              <a:rPr lang="fr-FR" sz="2500" dirty="0" smtClean="0">
                <a:solidFill>
                  <a:srgbClr val="030301"/>
                </a:solidFill>
                <a:latin typeface="Arial Narrow" pitchFamily="34" charset="0"/>
              </a:rPr>
              <a:t>Au sein de l’IBAP il existe déjà une stratégie pour la conservation de la biodiversité et des Aires Protégées, un réseau de collecte des savoirs traditionnels, un système de sensibilisation a travers les radios communautaires et des EVA (Ecole de Vérification Environnement). La structure CHM prétend s’appuyer  dans ce processus;</a:t>
            </a:r>
          </a:p>
          <a:p>
            <a:r>
              <a:rPr lang="fr-FR" sz="2500" dirty="0" smtClean="0">
                <a:solidFill>
                  <a:srgbClr val="030301"/>
                </a:solidFill>
                <a:latin typeface="Arial Narrow" pitchFamily="34" charset="0"/>
              </a:rPr>
              <a:t>Le Comite National du CHM doit être constitué et officialisé;</a:t>
            </a:r>
          </a:p>
          <a:p>
            <a:r>
              <a:rPr lang="fr-FR" sz="2500" dirty="0" smtClean="0">
                <a:solidFill>
                  <a:srgbClr val="030301"/>
                </a:solidFill>
                <a:latin typeface="Arial Narrow" pitchFamily="34" charset="0"/>
              </a:rPr>
              <a:t>Elaborer le PAN CHM;</a:t>
            </a:r>
          </a:p>
          <a:p>
            <a:r>
              <a:rPr lang="fr-FR" sz="2500" dirty="0" smtClean="0">
                <a:solidFill>
                  <a:srgbClr val="030301"/>
                </a:solidFill>
                <a:latin typeface="Arial Narrow" pitchFamily="34" charset="0"/>
              </a:rPr>
              <a:t>Renforcer les capacités techniques et la coopération scientifique et technique;</a:t>
            </a:r>
          </a:p>
          <a:p>
            <a:r>
              <a:rPr lang="fr-FR" sz="2500" dirty="0" smtClean="0">
                <a:solidFill>
                  <a:srgbClr val="030301"/>
                </a:solidFill>
                <a:latin typeface="Arial Narrow" pitchFamily="34" charset="0"/>
              </a:rPr>
              <a:t> Instaurer un mécanisme financier pour le CHM Guinée-Bissau.</a:t>
            </a:r>
          </a:p>
          <a:p>
            <a:endParaRPr lang="pt-PT" dirty="0" smtClean="0">
              <a:solidFill>
                <a:srgbClr val="030301"/>
              </a:solidFill>
            </a:endParaRPr>
          </a:p>
          <a:p>
            <a:endParaRPr lang="pt-PT" dirty="0">
              <a:solidFill>
                <a:srgbClr val="030301"/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1956"/>
          </a:xfrm>
        </p:spPr>
        <p:txBody>
          <a:bodyPr>
            <a:noAutofit/>
          </a:bodyPr>
          <a:lstStyle/>
          <a:p>
            <a:pPr algn="ctr"/>
            <a:r>
              <a:rPr lang="fr-FR" sz="3200" b="1" u="sng" dirty="0" smtClean="0">
                <a:solidFill>
                  <a:srgbClr val="030301"/>
                </a:solidFill>
              </a:rPr>
              <a:t>Perspectives</a:t>
            </a:r>
            <a:endParaRPr lang="fr-FR" sz="3200" b="1" u="sng" dirty="0">
              <a:solidFill>
                <a:srgbClr val="03030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Imagem 3" descr="enHaut-R00933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" y="0"/>
            <a:ext cx="9140561" cy="6858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1857356" y="500042"/>
            <a:ext cx="60722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b="1" dirty="0" smtClean="0">
                <a:solidFill>
                  <a:srgbClr val="FFFF00"/>
                </a:solidFill>
              </a:rPr>
              <a:t>MUITO OBRIGADA</a:t>
            </a:r>
          </a:p>
          <a:p>
            <a:r>
              <a:rPr lang="pt-PT" sz="4000" b="1" dirty="0" smtClean="0">
                <a:solidFill>
                  <a:srgbClr val="FFFF00"/>
                </a:solidFill>
              </a:rPr>
              <a:t>MERCI BEAUCOUP</a:t>
            </a:r>
            <a:endParaRPr lang="pt-PT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/>
          </a:bodyPr>
          <a:lstStyle/>
          <a:p>
            <a:pPr algn="ctr"/>
            <a:r>
              <a:rPr lang="fr-FR" sz="3200" b="1" u="sng" dirty="0" smtClean="0">
                <a:solidFill>
                  <a:srgbClr val="030301"/>
                </a:solidFill>
              </a:rPr>
              <a:t>Contexte</a:t>
            </a:r>
            <a:endParaRPr lang="fr-FR" sz="3200" b="1" u="sng" dirty="0">
              <a:solidFill>
                <a:srgbClr val="030301"/>
              </a:solidFill>
            </a:endParaRPr>
          </a:p>
        </p:txBody>
      </p:sp>
      <p:sp>
        <p:nvSpPr>
          <p:cNvPr id="2" name="Espaço Reservado para Conteúdo 1"/>
          <p:cNvSpPr>
            <a:spLocks noGrp="1"/>
          </p:cNvSpPr>
          <p:nvPr>
            <p:ph sz="half" idx="1"/>
          </p:nvPr>
        </p:nvSpPr>
        <p:spPr>
          <a:xfrm>
            <a:off x="214282" y="857232"/>
            <a:ext cx="4302854" cy="6000768"/>
          </a:xfrm>
        </p:spPr>
        <p:txBody>
          <a:bodyPr/>
          <a:lstStyle/>
          <a:p>
            <a:r>
              <a:rPr lang="fr-FR" sz="2800" dirty="0" smtClean="0">
                <a:solidFill>
                  <a:srgbClr val="030301"/>
                </a:solidFill>
                <a:latin typeface="Arial Narrow" pitchFamily="34" charset="0"/>
              </a:rPr>
              <a:t>La GB se situe sur la Cote Occidentale de l’Afrique;</a:t>
            </a:r>
          </a:p>
          <a:p>
            <a:r>
              <a:rPr lang="fr-FR" sz="2800" dirty="0" smtClean="0">
                <a:solidFill>
                  <a:srgbClr val="030301"/>
                </a:solidFill>
                <a:latin typeface="Arial Narrow" pitchFamily="34" charset="0"/>
              </a:rPr>
              <a:t>Avec une superficie de 36.125 km2;</a:t>
            </a:r>
          </a:p>
          <a:p>
            <a:r>
              <a:rPr lang="fr-FR" sz="2800" dirty="0" smtClean="0">
                <a:solidFill>
                  <a:srgbClr val="030301"/>
                </a:solidFill>
                <a:latin typeface="Arial Narrow" pitchFamily="34" charset="0"/>
              </a:rPr>
              <a:t>Constituée par une partie continentale et une autre insulaire composée par 88 iles et ilots;</a:t>
            </a:r>
          </a:p>
          <a:p>
            <a:r>
              <a:rPr lang="fr-FR" sz="2800" dirty="0" smtClean="0">
                <a:solidFill>
                  <a:srgbClr val="030301"/>
                </a:solidFill>
                <a:latin typeface="Arial Narrow" pitchFamily="34" charset="0"/>
              </a:rPr>
              <a:t>Avec environ 1.600.000 habitants;</a:t>
            </a:r>
          </a:p>
          <a:p>
            <a:r>
              <a:rPr lang="fr-FR" sz="2800" dirty="0" smtClean="0">
                <a:solidFill>
                  <a:srgbClr val="030301"/>
                </a:solidFill>
                <a:latin typeface="Arial Narrow" pitchFamily="34" charset="0"/>
              </a:rPr>
              <a:t>80% vit dans la zone côtière et dépend des ressources naturelles pour sa survie.</a:t>
            </a:r>
          </a:p>
          <a:p>
            <a:endParaRPr lang="pt-PT" sz="3000" dirty="0" smtClean="0">
              <a:solidFill>
                <a:srgbClr val="030301"/>
              </a:solidFill>
              <a:latin typeface="Arial Narrow" pitchFamily="34" charset="0"/>
            </a:endParaRPr>
          </a:p>
          <a:p>
            <a:pPr>
              <a:buNone/>
            </a:pPr>
            <a:endParaRPr lang="pt-PT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lvl="2"/>
            <a:endParaRPr lang="pt-PT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pt-PT" dirty="0">
              <a:latin typeface="Arial Narrow" pitchFamily="34" charset="0"/>
            </a:endParaRPr>
          </a:p>
        </p:txBody>
      </p:sp>
      <p:pic>
        <p:nvPicPr>
          <p:cNvPr id="5" name="Marcador de Posição de Conteúdo 4" descr="boe parque2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0" y="2228096"/>
            <a:ext cx="4206875" cy="2973308"/>
          </a:xfrm>
        </p:spPr>
      </p:pic>
    </p:spTree>
    <p:extLst>
      <p:ext uri="{BB962C8B-B14F-4D97-AF65-F5344CB8AC3E}">
        <p14:creationId xmlns:p14="http://schemas.microsoft.com/office/powerpoint/2010/main" xmlns="" val="270734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e Conteúdo 4"/>
          <p:cNvSpPr>
            <a:spLocks noGrp="1"/>
          </p:cNvSpPr>
          <p:nvPr>
            <p:ph idx="1"/>
          </p:nvPr>
        </p:nvSpPr>
        <p:spPr>
          <a:xfrm>
            <a:off x="214282" y="785794"/>
            <a:ext cx="8643998" cy="5857916"/>
          </a:xfrm>
        </p:spPr>
        <p:txBody>
          <a:bodyPr/>
          <a:lstStyle/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Le pays est connu par sa richesse en biodiversité reparties dans différents écosystèmes naturels (forets subhumides, mangrove, estuaires, lagunes, etc.);</a:t>
            </a:r>
          </a:p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Dans ce contexte le Gouvernement a décidée de créer des Aires Protégées  pour gérer de manière durables cette biodiversité;</a:t>
            </a:r>
          </a:p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Ce processus a débuté dans les années 80, avec l’UICN et a culminée avec la création de l'IBAP;</a:t>
            </a:r>
          </a:p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Actuellement ils existe 6 Aires Protégées crées par Décret et une Reserve de Biosphère de l’Archipel de Bolama Bijagós crée en 1996 – Label UNESCO;</a:t>
            </a:r>
          </a:p>
          <a:p>
            <a:r>
              <a:rPr lang="fr-FR" dirty="0" smtClean="0">
                <a:solidFill>
                  <a:srgbClr val="030301"/>
                </a:solidFill>
                <a:latin typeface="Arial Narrow" pitchFamily="34" charset="0"/>
              </a:rPr>
              <a:t>Pour une meilleure représentativité des écosystèmes il est prévu la création de plus 2 AP et 3 corridors de la faune sauvage et le Système National des Aires Protégées va permettre de classifier jusqu’q la fin 2014, 26% du territoire national en AP.</a:t>
            </a:r>
            <a:endParaRPr lang="fr-FR" dirty="0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1956"/>
          </a:xfrm>
        </p:spPr>
        <p:txBody>
          <a:bodyPr>
            <a:normAutofit fontScale="90000"/>
          </a:bodyPr>
          <a:lstStyle/>
          <a:p>
            <a:pPr algn="ctr"/>
            <a:r>
              <a:rPr lang="fr-FR" sz="3600" b="1" u="sng" dirty="0" smtClean="0">
                <a:solidFill>
                  <a:srgbClr val="030301"/>
                </a:solidFill>
              </a:rPr>
              <a:t>Contexte</a:t>
            </a:r>
            <a:endParaRPr lang="fr-FR" sz="3600" b="1" u="sng" dirty="0">
              <a:solidFill>
                <a:srgbClr val="03030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780" y="1491991"/>
            <a:ext cx="8532440" cy="5223157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51520" y="171450"/>
            <a:ext cx="86409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r-FR" sz="2800" b="1" dirty="0" smtClean="0">
                <a:solidFill>
                  <a:srgbClr val="030301"/>
                </a:solidFill>
                <a:latin typeface="Constantia" pitchFamily="16" charset="0"/>
              </a:rPr>
              <a:t>15% du territoire National sont des Aires Protégées avec une prévision d’extension vers 26,3% en 2014</a:t>
            </a:r>
            <a:endParaRPr lang="fr-FR" sz="2800" b="1" dirty="0">
              <a:solidFill>
                <a:srgbClr val="030301"/>
              </a:solidFill>
              <a:latin typeface="Constantia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829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00034" y="214290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u="sng" dirty="0" smtClean="0">
                <a:solidFill>
                  <a:srgbClr val="080808"/>
                </a:solidFill>
                <a:latin typeface="Constantia" pitchFamily="16" charset="0"/>
              </a:rPr>
              <a:t>Potentialités Biologiques </a:t>
            </a:r>
            <a:endParaRPr lang="fr-FR" sz="3200" b="1" u="sng" dirty="0"/>
          </a:p>
        </p:txBody>
      </p:sp>
      <p:sp>
        <p:nvSpPr>
          <p:cNvPr id="4" name="CaixaDeTexto 3"/>
          <p:cNvSpPr txBox="1"/>
          <p:nvPr/>
        </p:nvSpPr>
        <p:spPr>
          <a:xfrm>
            <a:off x="214282" y="1273151"/>
            <a:ext cx="8715436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fr-FR" sz="2600" dirty="0" smtClean="0">
                <a:solidFill>
                  <a:srgbClr val="030301"/>
                </a:solidFill>
                <a:latin typeface="Arial Narrow" pitchFamily="34" charset="0"/>
              </a:rPr>
              <a:t>Tortues marines: PNMJVP, 1</a:t>
            </a:r>
            <a:r>
              <a:rPr lang="fr-FR" sz="2600" baseline="30000" dirty="0" smtClean="0">
                <a:solidFill>
                  <a:srgbClr val="030301"/>
                </a:solidFill>
                <a:latin typeface="Arial Narrow" pitchFamily="34" charset="0"/>
              </a:rPr>
              <a:t>er</a:t>
            </a:r>
            <a:r>
              <a:rPr lang="fr-FR" sz="2600" dirty="0" smtClean="0">
                <a:solidFill>
                  <a:srgbClr val="030301"/>
                </a:solidFill>
                <a:latin typeface="Arial Narrow" pitchFamily="34" charset="0"/>
              </a:rPr>
              <a:t> site de ponte des tortues vertes dans l’Afrique Occidentale;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sz="2600" dirty="0" smtClean="0">
                <a:solidFill>
                  <a:srgbClr val="030301"/>
                </a:solidFill>
                <a:latin typeface="Arial Narrow" pitchFamily="34" charset="0"/>
              </a:rPr>
              <a:t>Oiseaux Aquatiques: Le pays reçoit annuellement plus de 1.000.000 limicoles en provenance d’Europe;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sz="2600" dirty="0" smtClean="0">
                <a:solidFill>
                  <a:srgbClr val="030301"/>
                </a:solidFill>
                <a:latin typeface="Arial Narrow" pitchFamily="34" charset="0"/>
              </a:rPr>
              <a:t>Perroquet-gris: Présent dans le PNMJVP et PNO. Considéré maintenant une espèce unique </a:t>
            </a:r>
            <a:r>
              <a:rPr lang="fr-FR" sz="2600" i="1" dirty="0" err="1" smtClean="0">
                <a:solidFill>
                  <a:srgbClr val="030301"/>
                </a:solidFill>
                <a:latin typeface="Arial Narrow" pitchFamily="34" charset="0"/>
              </a:rPr>
              <a:t>Psittacus</a:t>
            </a:r>
            <a:r>
              <a:rPr lang="fr-FR" sz="2600" i="1" dirty="0" smtClean="0">
                <a:solidFill>
                  <a:srgbClr val="030301"/>
                </a:solidFill>
                <a:latin typeface="Arial Narrow" pitchFamily="34" charset="0"/>
              </a:rPr>
              <a:t> </a:t>
            </a:r>
            <a:r>
              <a:rPr lang="fr-FR" sz="2600" i="1" dirty="0" err="1" smtClean="0">
                <a:solidFill>
                  <a:srgbClr val="030301"/>
                </a:solidFill>
                <a:latin typeface="Arial Narrow" pitchFamily="34" charset="0"/>
              </a:rPr>
              <a:t>timneh</a:t>
            </a:r>
            <a:r>
              <a:rPr lang="pt-PT" sz="2600" i="1" dirty="0" smtClean="0">
                <a:solidFill>
                  <a:srgbClr val="030301"/>
                </a:solidFill>
                <a:latin typeface="Arial Narrow" pitchFamily="34" charset="0"/>
              </a:rPr>
              <a:t>;</a:t>
            </a:r>
            <a:endParaRPr lang="pt-PT" sz="2600" i="1" dirty="0">
              <a:solidFill>
                <a:srgbClr val="030301"/>
              </a:solidFill>
              <a:latin typeface="Arial Narrow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fr-FR" sz="2600" dirty="0" smtClean="0">
                <a:solidFill>
                  <a:srgbClr val="030301"/>
                </a:solidFill>
                <a:latin typeface="Arial Narrow" pitchFamily="34" charset="0"/>
              </a:rPr>
              <a:t>Hippopotame: unique utilise l’eau douce et marine;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sz="2600" dirty="0" smtClean="0">
                <a:solidFill>
                  <a:srgbClr val="030301"/>
                </a:solidFill>
                <a:latin typeface="Arial Narrow" pitchFamily="34" charset="0"/>
              </a:rPr>
              <a:t>Mangrove: le pays en termes de superficie territoire/superficie mangrove est le 2</a:t>
            </a:r>
            <a:r>
              <a:rPr lang="fr-FR" sz="2600" baseline="30000" dirty="0" smtClean="0">
                <a:solidFill>
                  <a:srgbClr val="030301"/>
                </a:solidFill>
                <a:latin typeface="Arial Narrow" pitchFamily="34" charset="0"/>
              </a:rPr>
              <a:t>ème</a:t>
            </a:r>
            <a:r>
              <a:rPr lang="fr-FR" sz="2600" dirty="0" smtClean="0">
                <a:solidFill>
                  <a:srgbClr val="030301"/>
                </a:solidFill>
                <a:latin typeface="Arial Narrow" pitchFamily="34" charset="0"/>
              </a:rPr>
              <a:t> en Afrique après le Nigéria;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FR" sz="2600" dirty="0" smtClean="0">
                <a:solidFill>
                  <a:srgbClr val="030301"/>
                </a:solidFill>
                <a:latin typeface="Arial Narrow" pitchFamily="34" charset="0"/>
              </a:rPr>
              <a:t>Autres: chimpanzés et autres primates, éléphants, lamantins, </a:t>
            </a:r>
            <a:r>
              <a:rPr lang="fr-FR" sz="2600" dirty="0" err="1" smtClean="0">
                <a:solidFill>
                  <a:srgbClr val="030301"/>
                </a:solidFill>
                <a:latin typeface="Arial Narrow" pitchFamily="34" charset="0"/>
              </a:rPr>
              <a:t>etc</a:t>
            </a:r>
            <a:r>
              <a:rPr lang="pt-PT" sz="2600" dirty="0" smtClean="0">
                <a:solidFill>
                  <a:srgbClr val="030301"/>
                </a:solidFill>
                <a:latin typeface="Arial Narrow" pitchFamily="34" charset="0"/>
              </a:rPr>
              <a:t>.</a:t>
            </a:r>
            <a:endParaRPr lang="pt-PT" sz="2600" dirty="0">
              <a:solidFill>
                <a:srgbClr val="030301"/>
              </a:solidFill>
              <a:latin typeface="Arial Narrow" pitchFamily="34" charset="0"/>
            </a:endParaRP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33958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94928"/>
          </a:xfrm>
        </p:spPr>
        <p:txBody>
          <a:bodyPr/>
          <a:lstStyle/>
          <a:p>
            <a:r>
              <a:rPr lang="pt-PT" dirty="0" smtClean="0">
                <a:solidFill>
                  <a:srgbClr val="0070C0"/>
                </a:solidFill>
              </a:rPr>
              <a:t>      </a:t>
            </a:r>
            <a:r>
              <a:rPr lang="fr-FR" dirty="0" smtClean="0">
                <a:solidFill>
                  <a:srgbClr val="0070C0"/>
                </a:solidFill>
              </a:rPr>
              <a:t>Biodiversité</a:t>
            </a: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4" name="Marcador de Posição de Conteúdo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1520" y="976509"/>
            <a:ext cx="2303271" cy="17324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m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1520" y="4665231"/>
            <a:ext cx="2304256" cy="2076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m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085502" y="4941168"/>
            <a:ext cx="1950994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m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16016" y="2852937"/>
            <a:ext cx="1916863" cy="1723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m 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737734" y="1013580"/>
            <a:ext cx="2085340" cy="1564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m 1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098108" y="3429000"/>
            <a:ext cx="1946443" cy="165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m 11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7544" y="2780928"/>
            <a:ext cx="2015720" cy="17951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Marcador de Posição de Conteúdo 3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894614" y="4725144"/>
            <a:ext cx="2116544" cy="18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Marcador de Posição de Conteúdo 3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643174" y="4686821"/>
            <a:ext cx="2160240" cy="186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Marcador de Posição de Conteúdo 3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713507" y="1819499"/>
            <a:ext cx="2303271" cy="1520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Marcador de Posição de Conteúdo 3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55776" y="2914906"/>
            <a:ext cx="2026694" cy="1520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m 17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951514" y="116632"/>
            <a:ext cx="2084982" cy="1564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m 18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16200000">
            <a:off x="4721078" y="677811"/>
            <a:ext cx="2085340" cy="17382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4954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3" name="Imagem 2" descr="enHaut-R00933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" y="0"/>
            <a:ext cx="9142432" cy="6858000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285852" y="500042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err="1" smtClean="0">
                <a:solidFill>
                  <a:srgbClr val="030301"/>
                </a:solidFill>
              </a:rPr>
              <a:t>Parc</a:t>
            </a:r>
            <a:r>
              <a:rPr lang="pt-PT" sz="3200" b="1" dirty="0" smtClean="0">
                <a:solidFill>
                  <a:srgbClr val="030301"/>
                </a:solidFill>
              </a:rPr>
              <a:t> </a:t>
            </a:r>
            <a:r>
              <a:rPr lang="pt-PT" sz="3200" b="1" dirty="0" err="1" smtClean="0">
                <a:solidFill>
                  <a:srgbClr val="030301"/>
                </a:solidFill>
              </a:rPr>
              <a:t>National</a:t>
            </a:r>
            <a:r>
              <a:rPr lang="pt-PT" sz="3200" b="1" dirty="0" smtClean="0">
                <a:solidFill>
                  <a:srgbClr val="030301"/>
                </a:solidFill>
              </a:rPr>
              <a:t> </a:t>
            </a:r>
            <a:r>
              <a:rPr lang="pt-PT" sz="3200" b="1" dirty="0" err="1" smtClean="0">
                <a:solidFill>
                  <a:srgbClr val="030301"/>
                </a:solidFill>
              </a:rPr>
              <a:t>d´Orango</a:t>
            </a:r>
            <a:endParaRPr lang="pt-PT" sz="3200" b="1" dirty="0">
              <a:solidFill>
                <a:srgbClr val="0303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652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8" name="Marcador de Posição de Conteúdo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9" name="Imagem 8" descr="enHaut-R00933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" y="588"/>
            <a:ext cx="9142432" cy="6856824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571472" y="500042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err="1" smtClean="0">
                <a:solidFill>
                  <a:srgbClr val="030301"/>
                </a:solidFill>
              </a:rPr>
              <a:t>Parc</a:t>
            </a:r>
            <a:r>
              <a:rPr lang="pt-PT" sz="3200" b="1" dirty="0" smtClean="0">
                <a:solidFill>
                  <a:srgbClr val="030301"/>
                </a:solidFill>
              </a:rPr>
              <a:t> </a:t>
            </a:r>
            <a:r>
              <a:rPr lang="pt-PT" sz="3200" b="1" dirty="0" err="1" smtClean="0">
                <a:solidFill>
                  <a:srgbClr val="030301"/>
                </a:solidFill>
              </a:rPr>
              <a:t>National</a:t>
            </a:r>
            <a:r>
              <a:rPr lang="pt-PT" sz="3200" b="1" dirty="0" smtClean="0">
                <a:solidFill>
                  <a:srgbClr val="030301"/>
                </a:solidFill>
              </a:rPr>
              <a:t> </a:t>
            </a:r>
            <a:r>
              <a:rPr lang="pt-PT" sz="3200" b="1" dirty="0" err="1" smtClean="0">
                <a:solidFill>
                  <a:srgbClr val="030301"/>
                </a:solidFill>
              </a:rPr>
              <a:t>Marin</a:t>
            </a:r>
            <a:r>
              <a:rPr lang="pt-PT" sz="3200" b="1" dirty="0" smtClean="0">
                <a:solidFill>
                  <a:srgbClr val="030301"/>
                </a:solidFill>
              </a:rPr>
              <a:t> João Vieira e </a:t>
            </a:r>
            <a:r>
              <a:rPr lang="pt-PT" sz="3200" b="1" dirty="0" err="1" smtClean="0">
                <a:solidFill>
                  <a:srgbClr val="030301"/>
                </a:solidFill>
              </a:rPr>
              <a:t>Poilão</a:t>
            </a:r>
            <a:endParaRPr lang="pt-PT" sz="3200" b="1" dirty="0">
              <a:solidFill>
                <a:srgbClr val="03030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Imagem 3" descr="enHaut-R00933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" y="588"/>
            <a:ext cx="9142432" cy="6856824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714348" y="500042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err="1" smtClean="0">
                <a:solidFill>
                  <a:srgbClr val="030301"/>
                </a:solidFill>
              </a:rPr>
              <a:t>Parc</a:t>
            </a:r>
            <a:r>
              <a:rPr lang="pt-PT" sz="3200" b="1" dirty="0" smtClean="0">
                <a:solidFill>
                  <a:srgbClr val="030301"/>
                </a:solidFill>
              </a:rPr>
              <a:t> </a:t>
            </a:r>
            <a:r>
              <a:rPr lang="pt-PT" sz="3200" b="1" dirty="0" err="1" smtClean="0">
                <a:solidFill>
                  <a:srgbClr val="030301"/>
                </a:solidFill>
              </a:rPr>
              <a:t>Naturiel</a:t>
            </a:r>
            <a:r>
              <a:rPr lang="pt-PT" sz="3200" b="1" dirty="0" smtClean="0">
                <a:solidFill>
                  <a:srgbClr val="030301"/>
                </a:solidFill>
              </a:rPr>
              <a:t> </a:t>
            </a:r>
            <a:r>
              <a:rPr lang="pt-PT" sz="3200" b="1" dirty="0" err="1" smtClean="0">
                <a:solidFill>
                  <a:srgbClr val="030301"/>
                </a:solidFill>
              </a:rPr>
              <a:t>des</a:t>
            </a:r>
            <a:r>
              <a:rPr lang="pt-PT" sz="3200" b="1" dirty="0" smtClean="0">
                <a:solidFill>
                  <a:srgbClr val="030301"/>
                </a:solidFill>
              </a:rPr>
              <a:t> </a:t>
            </a:r>
            <a:r>
              <a:rPr lang="pt-PT" sz="3200" b="1" dirty="0" err="1" smtClean="0">
                <a:solidFill>
                  <a:srgbClr val="030301"/>
                </a:solidFill>
              </a:rPr>
              <a:t>Mangroves</a:t>
            </a:r>
            <a:r>
              <a:rPr lang="pt-PT" sz="3200" b="1" dirty="0" smtClean="0">
                <a:solidFill>
                  <a:srgbClr val="030301"/>
                </a:solidFill>
              </a:rPr>
              <a:t> de </a:t>
            </a:r>
            <a:r>
              <a:rPr lang="pt-PT" sz="3200" b="1" dirty="0" err="1" smtClean="0">
                <a:solidFill>
                  <a:srgbClr val="030301"/>
                </a:solidFill>
              </a:rPr>
              <a:t>Cacheu</a:t>
            </a:r>
            <a:endParaRPr lang="pt-PT" sz="3200" b="1" dirty="0">
              <a:solidFill>
                <a:srgbClr val="03030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l">
  <a:themeElements>
    <a:clrScheme name="fundo IBAP">
      <a:dk1>
        <a:srgbClr val="BECA95"/>
      </a:dk1>
      <a:lt1>
        <a:srgbClr val="444D26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l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l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788</Words>
  <Application>Microsoft Office PowerPoint</Application>
  <PresentationFormat>Apresentação no Ecrã (4:3)</PresentationFormat>
  <Paragraphs>62</Paragraphs>
  <Slides>15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15</vt:i4>
      </vt:variant>
    </vt:vector>
  </HeadingPairs>
  <TitlesOfParts>
    <vt:vector size="16" baseType="lpstr">
      <vt:lpstr>Papel</vt:lpstr>
      <vt:lpstr>République de Guinée-Bissau Institut de la Biodiversité et des Aires Protégées (IBAP)</vt:lpstr>
      <vt:lpstr>Contexte</vt:lpstr>
      <vt:lpstr>Contexte</vt:lpstr>
      <vt:lpstr>Diapositivo 4</vt:lpstr>
      <vt:lpstr>Diapositivo 5</vt:lpstr>
      <vt:lpstr>      Biodiversité</vt:lpstr>
      <vt:lpstr>Diapositivo 7</vt:lpstr>
      <vt:lpstr>Diapositivo 8</vt:lpstr>
      <vt:lpstr>Diapositivo 9</vt:lpstr>
      <vt:lpstr>Diapositivo 10</vt:lpstr>
      <vt:lpstr>Convention sur la Diversité Biologique</vt:lpstr>
      <vt:lpstr>Processus de création du Clearing-House Mechanism en Guinée-Bissau</vt:lpstr>
      <vt:lpstr>Progrès</vt:lpstr>
      <vt:lpstr>Perspectives</vt:lpstr>
      <vt:lpstr>Diapositivo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Tiju</dc:creator>
  <cp:lastModifiedBy>HP PAVILION</cp:lastModifiedBy>
  <cp:revision>99</cp:revision>
  <dcterms:created xsi:type="dcterms:W3CDTF">2014-08-15T06:53:36Z</dcterms:created>
  <dcterms:modified xsi:type="dcterms:W3CDTF">2014-11-25T09:17:12Z</dcterms:modified>
</cp:coreProperties>
</file>