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33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38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51" r:id="rId20"/>
  </p:sldIdLst>
  <p:sldSz cx="9144000" cy="6858000" type="screen4x3"/>
  <p:notesSz cx="6797675" cy="992663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ndeputte Renata - D2.4" initials="VR-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Objects="1">
      <p:cViewPr varScale="1">
        <p:scale>
          <a:sx n="112" d="100"/>
          <a:sy n="112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7E4B5-1E26-41BA-ABA3-29E64686E31F}" type="datetimeFigureOut">
              <a:rPr lang="en-GB" smtClean="0"/>
              <a:t>04/03/2015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84E1B-78D2-4D18-95FB-A98C3C65C4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10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AF83BF-0CFF-463F-86C9-8ED05BD28588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BE" altLang="en-US" smtClean="0"/>
              <a:t>Click to edit Master text styles</a:t>
            </a:r>
          </a:p>
          <a:p>
            <a:pPr lvl="1"/>
            <a:r>
              <a:rPr lang="nl-BE" altLang="en-US" smtClean="0"/>
              <a:t>Second level</a:t>
            </a:r>
          </a:p>
          <a:p>
            <a:pPr lvl="2"/>
            <a:r>
              <a:rPr lang="nl-BE" altLang="en-US" smtClean="0"/>
              <a:t>Third level</a:t>
            </a:r>
          </a:p>
          <a:p>
            <a:pPr lvl="3"/>
            <a:r>
              <a:rPr lang="nl-BE" altLang="en-US" smtClean="0"/>
              <a:t>Fourth level</a:t>
            </a:r>
          </a:p>
          <a:p>
            <a:pPr lvl="4"/>
            <a:r>
              <a:rPr lang="nl-BE" altLang="en-US" smtClean="0"/>
              <a:t>Fifth level</a:t>
            </a:r>
            <a:endParaRPr lang="en-GB" alt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0B0B82-AA13-4B9E-8981-784FE4BCB0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4482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AD8BF-D989-4F98-AB56-A24939822A30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E0517-C083-4F3A-85A8-B57392278B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50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DF1386-ED18-481F-8EBA-0184B72A4257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73BDC-68F5-4D8C-82D6-BDCE05905FB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111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DC812-E358-45B0-931D-A028A3A1FE60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179BD-EE85-4407-9377-4270CF716F0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625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5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42B3C-9102-47F1-A684-68D506A4050B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7A5DD-3945-4E69-A695-8075045CDD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947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CADA3-6200-478A-90F4-7EC51A72FA2D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89BD7-2661-4A8F-90ED-165014EC354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0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098361-A1A4-49DA-ABBF-4F9A1CDF325B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41F32-5D3D-4697-B96C-F733AD285D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318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5C2E13-C8FB-4EF4-BC38-48DA3A2CDADD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63D69-B2BD-49F9-B297-144AFFAE56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986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0107E-140E-42CB-8A43-306708F32432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49D83-F622-44F1-8486-01004D9A4CA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27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3D2AD-6C11-4136-B741-BFB14E97A41A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FB2D9-0DBB-4FAE-81F5-9AD0CE7858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8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49A609-E305-4751-86AA-DC4803B945EF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234C0-0B3F-4DFA-9ABB-9052A24723D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207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A744AA5-73A8-468E-ACFB-278DC0F1798C}" type="datetime1">
              <a:rPr lang="en-GB" altLang="en-US"/>
              <a:pPr/>
              <a:t>04/03/2015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E298178-6256-4514-91E9-4BB387CE9F65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16" y="5763444"/>
            <a:ext cx="637084" cy="955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96244"/>
            <a:ext cx="8229600" cy="2020788"/>
          </a:xfrm>
        </p:spPr>
        <p:txBody>
          <a:bodyPr/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CEBioS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2014-2023 Strategy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&amp;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Specific objectives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24"/>
          <p:cNvSpPr txBox="1">
            <a:spLocks noChangeArrowheads="1"/>
          </p:cNvSpPr>
          <p:nvPr/>
        </p:nvSpPr>
        <p:spPr bwMode="auto">
          <a:xfrm>
            <a:off x="1258888" y="38608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nl-NL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620247" y="5517232"/>
            <a:ext cx="6336129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GB" altLang="en-US" dirty="0" smtClean="0"/>
              <a:t>09 March 2015, CHM Partnership meeting, Dar </a:t>
            </a:r>
            <a:r>
              <a:rPr lang="en-GB" altLang="en-US" dirty="0" err="1" smtClean="0"/>
              <a:t>es</a:t>
            </a:r>
            <a:r>
              <a:rPr lang="en-GB" altLang="en-US" dirty="0" smtClean="0"/>
              <a:t> Salaam, Tanzania</a:t>
            </a:r>
          </a:p>
          <a:p>
            <a:pPr algn="l"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Han de </a:t>
            </a:r>
            <a:r>
              <a:rPr lang="en-GB" altLang="en-US" dirty="0" smtClean="0"/>
              <a:t>Koeijer and Marie-Lucie Susini</a:t>
            </a:r>
          </a:p>
          <a:p>
            <a:pPr algn="l" eaLnBrk="1" hangingPunct="1"/>
            <a:r>
              <a:rPr lang="en-GB" altLang="en-US" sz="1100" dirty="0" smtClean="0"/>
              <a:t>DGD-RBINS programme-”Capacities for Biodiversity and Sustainable development”</a:t>
            </a:r>
            <a:endParaRPr lang="en-GB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9935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2. To enhance the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information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base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governance processes</a:t>
            </a: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   Providing training and support for the use of web‐based technologies as a mean to disseminate information (technical aspects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   Building capacities on how to improve the content, relevance and timing of the provided information (strategic aspects).</a:t>
            </a:r>
          </a:p>
        </p:txBody>
      </p:sp>
    </p:spTree>
    <p:extLst>
      <p:ext uri="{BB962C8B-B14F-4D97-AF65-F5344CB8AC3E}">
        <p14:creationId xmlns:p14="http://schemas.microsoft.com/office/powerpoint/2010/main" val="23759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2. To enhance the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information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base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governance processes</a:t>
            </a: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The expected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results: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2.1. Expertise in information management is built,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2.2. Information flows are improved,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2.3. Information is used to advise governance processes.</a:t>
            </a:r>
          </a:p>
        </p:txBody>
      </p:sp>
    </p:spTree>
    <p:extLst>
      <p:ext uri="{BB962C8B-B14F-4D97-AF65-F5344CB8AC3E}">
        <p14:creationId xmlns:p14="http://schemas.microsoft.com/office/powerpoint/2010/main" val="26429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2. To enhance the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information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base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governance processes</a:t>
            </a: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Activities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Individual training (Belgium or opportunities)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National training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Call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projects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(1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each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year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Regional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workshops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Information as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result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other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SO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should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posted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national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CHMs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Participation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international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meetings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5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objective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: To raise awareness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communicate on the importance of biodiversity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Meeting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target 1 of the Strategic Plan for Biodiversity 2011-2020 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eople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are aware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of:</a:t>
            </a:r>
          </a:p>
          <a:p>
            <a:pPr marL="971550" lvl="1" indent="-514350">
              <a:buAutoNum type="romanLcParenBoth"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importance of biodiversity (i.e. its environmental, cultural, economic and intrinsic values) and ecosystem services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;</a:t>
            </a:r>
          </a:p>
          <a:p>
            <a:pPr marL="971550" lvl="1" indent="-514350">
              <a:buAutoNum type="romanLcParenBoth"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 people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are aware of the type of actions they can take to conserve biodiversity and use it sustainably</a:t>
            </a:r>
          </a:p>
        </p:txBody>
      </p:sp>
    </p:spTree>
    <p:extLst>
      <p:ext uri="{BB962C8B-B14F-4D97-AF65-F5344CB8AC3E}">
        <p14:creationId xmlns:p14="http://schemas.microsoft.com/office/powerpoint/2010/main" val="16602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objective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: To raise awareness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communicate on the importance of biodiversity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Expected results: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3.1. Baselines provide an insight on the level of awareness and/or commitment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3.2. Awareness and commitment are </a:t>
            </a:r>
            <a:r>
              <a:rPr lang="en-GB" sz="2400">
                <a:solidFill>
                  <a:schemeClr val="bg1">
                    <a:lumMod val="50000"/>
                  </a:schemeClr>
                </a:solidFill>
              </a:rPr>
              <a:t>raised</a:t>
            </a:r>
            <a:r>
              <a:rPr lang="en-GB" sz="2400" smtClean="0">
                <a:solidFill>
                  <a:schemeClr val="bg1">
                    <a:lumMod val="50000"/>
                  </a:schemeClr>
                </a:solidFill>
              </a:rPr>
              <a:t>,</a:t>
            </a: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3.3 Communication and awareness raising in Belgium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112" y="5013176"/>
            <a:ext cx="2555776" cy="131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objective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: To raise awareness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communicate on the importance of biodiversity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4524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Activities: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3.1. Baselines provide an insight on the level of awareness and/or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commitment: 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Call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projects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(1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each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year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3.2. Awareness and commitment are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raised: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Call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projects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(1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each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year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all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CEBioS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activities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made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available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public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3.3 Communication and awareness raising in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Belgium: </a:t>
            </a:r>
          </a:p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Based among others on activities undertaken by partners of 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</a:rPr>
              <a:t>CEBioS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 and Belgian Development Cooperation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5. To improve the knowledge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the measurement, reporting and verification (MRV)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Strategic Plan 2011-2020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NBSAPS have or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will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use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indicators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measure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progress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Goal: 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elaboration and formulation of indicators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the establishment / follow-up of formal ‘MRV’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processes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Best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practices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countries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introduced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in partner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countries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NBSAP follow-up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49033"/>
            <a:ext cx="1972283" cy="163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5. To improve the knowledge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on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the measurement, reporting and verification (MRV)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4154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Expected results: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5.1. Expertise of the RBINS on MRV is built,</a:t>
            </a: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5.2. Methodologies to assess progress towards the </a:t>
            </a:r>
            <a:r>
              <a:rPr lang="en-GB" sz="2400" dirty="0" err="1">
                <a:solidFill>
                  <a:schemeClr val="bg1">
                    <a:lumMod val="50000"/>
                  </a:schemeClr>
                </a:solidFill>
              </a:rPr>
              <a:t>Aïchi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Targets are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available</a:t>
            </a:r>
          </a:p>
          <a:p>
            <a:pPr lvl="1"/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Activities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Y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early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call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projects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Assistance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DGD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integrate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indicators on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biodiversity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in bi-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lateral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cooperation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activities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1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Strategic objective 6. To raise awareness and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build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capacities on the implementation of the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NP</a:t>
            </a: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628800"/>
            <a:ext cx="8496944" cy="4893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Expected results: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6.1. The RBINS and DGD are familiar with the obligations under the Nagoya Protocol.</a:t>
            </a:r>
          </a:p>
          <a:p>
            <a:pPr lvl="1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6.2. Awareness of the scientific community on the Nagoya Protocol is raised. 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Activities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(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Be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BE" sz="2400" dirty="0">
                <a:solidFill>
                  <a:schemeClr val="bg1">
                    <a:lumMod val="50000"/>
                  </a:schemeClr>
                </a:solidFill>
              </a:rPr>
              <a:t> partner </a:t>
            </a:r>
            <a:r>
              <a:rPr lang="nl-BE" sz="2400" dirty="0" err="1">
                <a:solidFill>
                  <a:schemeClr val="bg1">
                    <a:lumMod val="50000"/>
                  </a:schemeClr>
                </a:solidFill>
              </a:rPr>
              <a:t>countries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Awareness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raising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sessions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Training in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use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of ABS-CH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Follow up of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Governance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processes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, best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practices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expressed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capacity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building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needs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BE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Remain</a:t>
            </a:r>
            <a:r>
              <a:rPr lang="nl-B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BE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self-critical</a:t>
            </a:r>
            <a:endParaRPr lang="nl-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6005264"/>
          </a:xfrm>
        </p:spPr>
        <p:txBody>
          <a:bodyPr/>
          <a:lstStyle/>
          <a:p>
            <a:pPr marL="261938" indent="-261938" eaLnBrk="1" hangingPunct="1"/>
            <a:r>
              <a:rPr lang="nl-BE" altLang="en-US" sz="2000" dirty="0" smtClean="0"/>
              <a:t>Critical </a:t>
            </a:r>
            <a:r>
              <a:rPr lang="nl-BE" altLang="en-US" sz="2000" dirty="0" err="1" smtClean="0"/>
              <a:t>observations</a:t>
            </a:r>
            <a:r>
              <a:rPr lang="nl-BE" altLang="en-US" sz="2000" dirty="0" smtClean="0"/>
              <a:t>:</a:t>
            </a:r>
          </a:p>
          <a:p>
            <a:pPr marL="822325" lvl="1" indent="-381000" eaLnBrk="1" hangingPunct="1"/>
            <a:r>
              <a:rPr lang="nl-BE" altLang="en-US" sz="2000" dirty="0" err="1" smtClean="0"/>
              <a:t>Several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specific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objectives</a:t>
            </a:r>
            <a:r>
              <a:rPr lang="nl-BE" altLang="en-US" sz="2000" dirty="0" smtClean="0"/>
              <a:t> (</a:t>
            </a:r>
            <a:r>
              <a:rPr lang="nl-BE" altLang="en-US" sz="2000" dirty="0" err="1" smtClean="0"/>
              <a:t>seek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one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phrase</a:t>
            </a:r>
            <a:r>
              <a:rPr lang="nl-BE" altLang="en-US" sz="2000" dirty="0" smtClean="0"/>
              <a:t>)</a:t>
            </a:r>
          </a:p>
          <a:p>
            <a:pPr marL="822325" lvl="1" indent="-381000" eaLnBrk="1" hangingPunct="1"/>
            <a:r>
              <a:rPr lang="nl-BE" altLang="en-US" sz="2000" dirty="0" smtClean="0"/>
              <a:t>Too </a:t>
            </a:r>
            <a:r>
              <a:rPr lang="nl-BE" altLang="en-US" sz="2000" dirty="0" err="1" smtClean="0"/>
              <a:t>many</a:t>
            </a:r>
            <a:r>
              <a:rPr lang="nl-BE" altLang="en-US" sz="2000" dirty="0" smtClean="0"/>
              <a:t> details high up in the </a:t>
            </a:r>
            <a:r>
              <a:rPr lang="nl-BE" altLang="en-US" sz="2000" dirty="0" err="1" smtClean="0"/>
              <a:t>hierarchy</a:t>
            </a:r>
            <a:r>
              <a:rPr lang="nl-BE" altLang="en-US" sz="2000" dirty="0" smtClean="0"/>
              <a:t> (</a:t>
            </a:r>
            <a:r>
              <a:rPr lang="nl-BE" altLang="en-US" sz="2000" dirty="0" err="1" smtClean="0"/>
              <a:t>lower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one</a:t>
            </a:r>
            <a:r>
              <a:rPr lang="nl-BE" altLang="en-US" sz="2000" dirty="0" smtClean="0"/>
              <a:t> level)</a:t>
            </a:r>
          </a:p>
          <a:p>
            <a:pPr marL="822325" lvl="1" indent="-381000" eaLnBrk="1" hangingPunct="1"/>
            <a:r>
              <a:rPr lang="nl-BE" altLang="en-US" sz="2000" dirty="0" smtClean="0"/>
              <a:t>No </a:t>
            </a:r>
            <a:r>
              <a:rPr lang="nl-BE" altLang="en-US" sz="2000" dirty="0" err="1" smtClean="0"/>
              <a:t>consistency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with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text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and</a:t>
            </a:r>
            <a:r>
              <a:rPr lang="nl-BE" altLang="en-US" sz="2000" dirty="0" smtClean="0"/>
              <a:t>/or </a:t>
            </a:r>
            <a:r>
              <a:rPr lang="nl-BE" altLang="en-US" sz="2000" dirty="0" err="1" smtClean="0"/>
              <a:t>operational</a:t>
            </a:r>
            <a:r>
              <a:rPr lang="nl-BE" altLang="en-US" sz="2000" dirty="0" smtClean="0"/>
              <a:t> planning</a:t>
            </a:r>
          </a:p>
          <a:p>
            <a:pPr marL="822325" lvl="1" indent="-381000" eaLnBrk="1" hangingPunct="1"/>
            <a:r>
              <a:rPr lang="nl-BE" altLang="en-US" sz="2000" dirty="0" err="1" smtClean="0"/>
              <a:t>Poor</a:t>
            </a:r>
            <a:r>
              <a:rPr lang="nl-BE" altLang="en-US" sz="2000" dirty="0" smtClean="0"/>
              <a:t> indicators </a:t>
            </a:r>
            <a:r>
              <a:rPr lang="nl-BE" altLang="en-US" sz="2000" dirty="0" err="1" smtClean="0"/>
              <a:t>lacking</a:t>
            </a:r>
            <a:r>
              <a:rPr lang="nl-BE" altLang="en-US" sz="2000" dirty="0" smtClean="0"/>
              <a:t> targets</a:t>
            </a:r>
          </a:p>
          <a:p>
            <a:pPr marL="822325" lvl="1" indent="-381000" eaLnBrk="1" hangingPunct="1"/>
            <a:r>
              <a:rPr lang="nl-BE" altLang="en-US" sz="2000" dirty="0" smtClean="0"/>
              <a:t>Incomplete </a:t>
            </a:r>
            <a:r>
              <a:rPr lang="nl-BE" altLang="en-US" sz="2000" dirty="0" err="1" smtClean="0"/>
              <a:t>assumptions</a:t>
            </a:r>
            <a:endParaRPr lang="nl-BE" altLang="en-US" sz="2000" dirty="0" smtClean="0"/>
          </a:p>
          <a:p>
            <a:pPr marL="822325" lvl="1" indent="-381000" eaLnBrk="1" hangingPunct="1"/>
            <a:r>
              <a:rPr lang="nl-BE" altLang="en-US" sz="2000" dirty="0" err="1" smtClean="0"/>
              <a:t>Not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feasible</a:t>
            </a:r>
            <a:r>
              <a:rPr lang="nl-BE" altLang="en-US" sz="2000" dirty="0" smtClean="0"/>
              <a:t> in view of </a:t>
            </a:r>
            <a:r>
              <a:rPr lang="nl-BE" altLang="en-US" sz="2000" dirty="0" err="1" smtClean="0"/>
              <a:t>available</a:t>
            </a:r>
            <a:r>
              <a:rPr lang="nl-BE" altLang="en-US" sz="2000" dirty="0" smtClean="0"/>
              <a:t> means </a:t>
            </a:r>
            <a:r>
              <a:rPr lang="nl-BE" altLang="en-US" sz="2000" dirty="0" err="1" smtClean="0"/>
              <a:t>and</a:t>
            </a:r>
            <a:r>
              <a:rPr lang="nl-BE" altLang="en-US" sz="2000" dirty="0" smtClean="0"/>
              <a:t> timeframes</a:t>
            </a:r>
          </a:p>
          <a:p>
            <a:pPr marL="822325" lvl="1" indent="-381000" eaLnBrk="1" hangingPunct="1"/>
            <a:r>
              <a:rPr lang="nl-BE" altLang="en-US" sz="2000" dirty="0" err="1" smtClean="0"/>
              <a:t>Artificial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projects</a:t>
            </a:r>
            <a:r>
              <a:rPr lang="nl-BE" altLang="en-US" sz="2000" dirty="0" smtClean="0"/>
              <a:t> (</a:t>
            </a:r>
            <a:r>
              <a:rPr lang="nl-BE" altLang="en-US" sz="2000" dirty="0" err="1" smtClean="0"/>
              <a:t>certain</a:t>
            </a:r>
            <a:r>
              <a:rPr lang="nl-BE" altLang="en-US" sz="2000" dirty="0" smtClean="0"/>
              <a:t> ‘</a:t>
            </a:r>
            <a:r>
              <a:rPr lang="nl-BE" altLang="en-US" sz="2000" dirty="0" err="1" smtClean="0"/>
              <a:t>musts</a:t>
            </a:r>
            <a:r>
              <a:rPr lang="nl-BE" altLang="en-US" sz="2000" dirty="0" smtClean="0"/>
              <a:t>’ are made </a:t>
            </a:r>
            <a:r>
              <a:rPr lang="nl-BE" altLang="en-US" sz="2000" dirty="0" err="1" smtClean="0"/>
              <a:t>to</a:t>
            </a:r>
            <a:r>
              <a:rPr lang="nl-BE" altLang="en-US" sz="2000" dirty="0" smtClean="0"/>
              <a:t> fit – hamer </a:t>
            </a:r>
            <a:r>
              <a:rPr lang="nl-BE" altLang="en-US" sz="2000" dirty="0" err="1" smtClean="0"/>
              <a:t>seeks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nail</a:t>
            </a:r>
            <a:r>
              <a:rPr lang="nl-BE" altLang="en-US" sz="2000" dirty="0" smtClean="0"/>
              <a:t>)</a:t>
            </a:r>
          </a:p>
          <a:p>
            <a:pPr marL="822325" lvl="1" indent="-381000" eaLnBrk="1" hangingPunct="1">
              <a:buFontTx/>
              <a:buNone/>
            </a:pPr>
            <a:endParaRPr lang="nl-BE" altLang="en-US" sz="2000" dirty="0" smtClean="0"/>
          </a:p>
          <a:p>
            <a:pPr marL="261938" indent="-261938" eaLnBrk="1" hangingPunct="1"/>
            <a:r>
              <a:rPr lang="nl-BE" altLang="en-US" sz="2000" dirty="0" err="1" smtClean="0"/>
              <a:t>Apply</a:t>
            </a:r>
            <a:r>
              <a:rPr lang="nl-BE" altLang="en-US" sz="2000" dirty="0" smtClean="0"/>
              <a:t> checklist (</a:t>
            </a:r>
            <a:r>
              <a:rPr lang="nl-BE" altLang="en-US" sz="2000" dirty="0" err="1" smtClean="0"/>
              <a:t>see</a:t>
            </a:r>
            <a:r>
              <a:rPr lang="nl-BE" altLang="en-US" sz="2000" dirty="0" smtClean="0"/>
              <a:t> </a:t>
            </a:r>
            <a:r>
              <a:rPr lang="nl-BE" altLang="en-US" sz="2000" dirty="0" err="1" smtClean="0"/>
              <a:t>documantation</a:t>
            </a:r>
            <a:r>
              <a:rPr lang="nl-BE" altLang="en-US" sz="2000" dirty="0" smtClean="0"/>
              <a:t> folder)</a:t>
            </a:r>
          </a:p>
          <a:p>
            <a:pPr marL="261938" indent="-261938" eaLnBrk="1" hangingPunct="1"/>
            <a:endParaRPr lang="nl-BE" altLang="en-US" sz="2000" dirty="0" smtClean="0"/>
          </a:p>
          <a:p>
            <a:pPr marL="261938" indent="-261938" eaLnBrk="1" hangingPunct="1"/>
            <a:endParaRPr lang="nl-NL" alt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782"/>
            <a:ext cx="9144000" cy="6096000"/>
          </a:xfrm>
          <a:prstGeom prst="rect">
            <a:avLst/>
          </a:prstGeom>
        </p:spPr>
      </p:pic>
      <p:sp>
        <p:nvSpPr>
          <p:cNvPr id="83972" name="Tijdelijke aanduiding voor dianumm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AE5BEA-0127-43AE-8CA4-E5B260FF6445}" type="slidenum">
              <a:rPr lang="nl-NL" altLang="en-US" sz="1200">
                <a:solidFill>
                  <a:srgbClr val="FEFEFE"/>
                </a:solidFill>
              </a:rPr>
              <a:pPr eaLnBrk="1" hangingPunct="1"/>
              <a:t>19</a:t>
            </a:fld>
            <a:endParaRPr lang="nl-NL" altLang="en-US" sz="1200">
              <a:solidFill>
                <a:srgbClr val="FEFEF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5739" y="587727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Thank you!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5877272"/>
            <a:ext cx="2945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Delta of the </a:t>
            </a:r>
            <a:r>
              <a:rPr lang="en-GB" sz="800" dirty="0" err="1" smtClean="0">
                <a:solidFill>
                  <a:schemeClr val="bg1"/>
                </a:solidFill>
              </a:rPr>
              <a:t>Rusisi</a:t>
            </a:r>
            <a:r>
              <a:rPr lang="en-GB" sz="800" dirty="0" smtClean="0">
                <a:solidFill>
                  <a:schemeClr val="bg1"/>
                </a:solidFill>
              </a:rPr>
              <a:t>, </a:t>
            </a:r>
            <a:r>
              <a:rPr lang="en-GB" sz="800" dirty="0" err="1" smtClean="0">
                <a:solidFill>
                  <a:schemeClr val="bg1"/>
                </a:solidFill>
              </a:rPr>
              <a:t>Ramsar</a:t>
            </a:r>
            <a:r>
              <a:rPr lang="en-GB" sz="800" dirty="0" smtClean="0">
                <a:solidFill>
                  <a:schemeClr val="bg1"/>
                </a:solidFill>
              </a:rPr>
              <a:t> site and National Park, Burundi </a:t>
            </a:r>
            <a:r>
              <a:rPr lang="en-GB" sz="800" dirty="0" err="1" smtClean="0">
                <a:solidFill>
                  <a:schemeClr val="bg1"/>
                </a:solidFill>
              </a:rPr>
              <a:t>Photo@H</a:t>
            </a:r>
            <a:r>
              <a:rPr lang="en-GB" sz="800" dirty="0" smtClean="0">
                <a:solidFill>
                  <a:schemeClr val="bg1"/>
                </a:solidFill>
              </a:rPr>
              <a:t>. de Koeijer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9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bg1">
                    <a:lumMod val="50000"/>
                  </a:schemeClr>
                </a:solidFill>
              </a:rPr>
              <a:t>Overview presentation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772816"/>
            <a:ext cx="8496944" cy="44319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Strategic 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SO1: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To strengthen the scientific and technical knowledge base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SO2: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To enhance the information base and governance processes 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SO3: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To raise awareness and communicate on the importance of biodiversity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SO5:Measurement, Reporting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2400" dirty="0" err="1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endParaRPr lang="nl-BE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400" dirty="0" smtClean="0">
                <a:solidFill>
                  <a:schemeClr val="bg1">
                    <a:lumMod val="50000"/>
                  </a:schemeClr>
                </a:solidFill>
              </a:rPr>
              <a:t>SO6: Nagoya Protocol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BE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4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altLang="en-US" sz="2400" dirty="0" smtClean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pPr marL="800100" lvl="1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2400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Use </a:t>
            </a:r>
            <a:r>
              <a:rPr lang="en-GB" altLang="en-US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the RBINS scientific and technical expertise to </a:t>
            </a:r>
            <a:r>
              <a:rPr lang="en-GB" altLang="en-US" sz="2400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build the </a:t>
            </a:r>
            <a:r>
              <a:rPr lang="en-GB" altLang="en-US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capacities of scientists, rangers, students, curators in partner countries in the study of biodiversity and ecosystems.</a:t>
            </a:r>
          </a:p>
        </p:txBody>
      </p:sp>
    </p:spTree>
    <p:extLst>
      <p:ext uri="{BB962C8B-B14F-4D97-AF65-F5344CB8AC3E}">
        <p14:creationId xmlns:p14="http://schemas.microsoft.com/office/powerpoint/2010/main" val="181419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Expected results: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1.1. Scientific and technical expertise is built.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1.2. Quality scientific knowledge is produced.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1.3. Monitoring data is fed into national indicator processes.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1.4. Scientific outputs are made accessible to users.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800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Activities:</a:t>
            </a:r>
          </a:p>
          <a:p>
            <a:pPr marL="0" lvl="1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To reach objective 1.1.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(Build scientific expertise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):</a:t>
            </a:r>
            <a:endParaRPr lang="en-GB" sz="2400" dirty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pPr marL="857250" lvl="2" indent="-4572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Short term grants for Training in taxonomy and collection management &amp; access to collections in Belgium (GTI).</a:t>
            </a:r>
          </a:p>
          <a:p>
            <a:pPr marL="857250" lvl="3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  <a:sym typeface="Wingdings" panose="05000000000000000000" pitchFamily="2" charset="2"/>
              </a:rPr>
              <a:t> More details in a forthcoming presentation on GTI calls. </a:t>
            </a:r>
            <a:endParaRPr lang="en-GB" sz="2400" dirty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958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Activities:</a:t>
            </a:r>
          </a:p>
          <a:p>
            <a:pPr marL="0" lvl="1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To reach objective 1.1.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(Build scientific expertise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):</a:t>
            </a:r>
            <a:endParaRPr lang="en-GB" sz="2400" dirty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pPr marL="857250" lvl="2" indent="-4572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Support for taxonomy-based research and training projects in the South for RBINS researchers (GTI).</a:t>
            </a:r>
          </a:p>
          <a:p>
            <a:pPr marL="857250" lvl="3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  <a:sym typeface="Wingdings" panose="05000000000000000000" pitchFamily="2" charset="2"/>
              </a:rPr>
              <a:t> More details in a forthcoming presentation on GTI calls. </a:t>
            </a:r>
            <a:endParaRPr lang="en-GB" sz="2400" dirty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37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Activities:</a:t>
            </a:r>
          </a:p>
          <a:p>
            <a:pPr marL="0" lvl="1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To reach objective 1.2.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(Quality scientific knowledge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):</a:t>
            </a:r>
            <a:endParaRPr lang="en-GB" sz="2400" dirty="0">
              <a:solidFill>
                <a:schemeClr val="bg1">
                  <a:lumMod val="50000"/>
                </a:schemeClr>
              </a:solidFill>
              <a:ea typeface="+mn-ea"/>
            </a:endParaRPr>
          </a:p>
          <a:p>
            <a:pPr marL="742950" lvl="2" indent="-3429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Monitoring of habitats	for ecosystem management (Benin, Burundi, DRC)</a:t>
            </a:r>
          </a:p>
          <a:p>
            <a:pPr marL="742950" lvl="2" indent="-3429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Taxonomic research and monitoring of lowland forests in Kisangani area (DRC)</a:t>
            </a:r>
          </a:p>
          <a:p>
            <a:pPr marL="742950" lvl="2" indent="-3429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Integrated coastal management and monitoring of ecosystems – COHERENS (Peru &amp; Vietnam) </a:t>
            </a:r>
            <a:r>
              <a:rPr lang="en-GB" dirty="0"/>
              <a:t>	</a:t>
            </a:r>
          </a:p>
          <a:p>
            <a:pPr marL="400050" lvl="2" indent="0">
              <a:buNone/>
              <a:defRPr/>
            </a:pPr>
            <a:endParaRPr lang="en-GB" dirty="0"/>
          </a:p>
          <a:p>
            <a:pPr marL="742950" lvl="2" indent="-342900"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89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Activities:</a:t>
            </a:r>
          </a:p>
          <a:p>
            <a:pPr marL="0" lvl="1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To reach objective 1.3. (Monitoring data is fed into national indicator processes):</a:t>
            </a:r>
          </a:p>
          <a:p>
            <a:pPr marL="857250" lvl="2" indent="-457200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ea typeface="+mn-ea"/>
              </a:rPr>
              <a:t>Calls for proposals on Aichi target indicators </a:t>
            </a:r>
            <a:r>
              <a:rPr lang="en-GB" dirty="0"/>
              <a:t>	</a:t>
            </a: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686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Activities:</a:t>
            </a:r>
          </a:p>
          <a:p>
            <a:pPr marL="0" lvl="1" indent="0">
              <a:buNone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To reach objective 1.4. (Scientific outputs are accessible):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i="1" dirty="0" err="1">
                <a:solidFill>
                  <a:schemeClr val="bg1">
                    <a:lumMod val="50000"/>
                  </a:schemeClr>
                </a:solidFill>
                <a:ea typeface="+mn-ea"/>
              </a:rPr>
              <a:t>Abc</a:t>
            </a:r>
            <a:r>
              <a:rPr lang="en-GB" sz="2400" i="1" dirty="0">
                <a:solidFill>
                  <a:schemeClr val="bg1">
                    <a:lumMod val="50000"/>
                  </a:schemeClr>
                </a:solidFill>
                <a:ea typeface="+mn-ea"/>
              </a:rPr>
              <a:t> Taxa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manuals are produced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Lexicons and syllabuses are produced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Public awareness activities are advertised on taxonomy.be, national CHM websites and </a:t>
            </a:r>
            <a:r>
              <a:rPr lang="en-GB" sz="2400" dirty="0" err="1">
                <a:solidFill>
                  <a:schemeClr val="bg1">
                    <a:lumMod val="50000"/>
                  </a:schemeClr>
                </a:solidFill>
                <a:ea typeface="+mn-ea"/>
              </a:rPr>
              <a:t>cebios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+mn-ea"/>
              </a:rPr>
              <a:t> website.</a:t>
            </a:r>
          </a:p>
          <a:p>
            <a:pPr marL="0" indent="0">
              <a:buNone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35696" y="485800"/>
            <a:ext cx="6851104" cy="1143000"/>
          </a:xfrm>
        </p:spPr>
        <p:txBody>
          <a:bodyPr/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Strategic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objective 1.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alibri" charset="0"/>
              </a:rPr>
              <a:t>To strengthen the scientific and technical knowledge base on biodiversity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119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2397</TotalTime>
  <Words>832</Words>
  <Application>Microsoft Office PowerPoint</Application>
  <PresentationFormat>On-screen Show (4:3)</PresentationFormat>
  <Paragraphs>135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Wingdings</vt:lpstr>
      <vt:lpstr>Office Theme</vt:lpstr>
      <vt:lpstr>CEBioS 2014-2023 Strategy &amp; Specific objectives</vt:lpstr>
      <vt:lpstr>Overview presentation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 Strategic objective 1. To strengthen the scientific and technical knowledge base on biodiversity </vt:lpstr>
      <vt:lpstr>Strategic objective 2. To enhance the  information base and governance processes</vt:lpstr>
      <vt:lpstr>Strategic objective 2. To enhance the  information base and governance processes</vt:lpstr>
      <vt:lpstr>Strategic objective 2. To enhance the  information base and governance processes</vt:lpstr>
      <vt:lpstr> Strategic objective 3: To raise awareness  and communicate on the importance of biodiversity </vt:lpstr>
      <vt:lpstr> Strategic objective 3: To raise awareness  and communicate on the importance of biodiversity </vt:lpstr>
      <vt:lpstr> Strategic objective 3: To raise awareness  and communicate on the importance of biodiversity </vt:lpstr>
      <vt:lpstr> Strategic objective 5. To improve the knowledge  on the measurement, reporting and verification (MRV) </vt:lpstr>
      <vt:lpstr> Strategic objective 5. To improve the knowledge  on the measurement, reporting and verification (MRV) </vt:lpstr>
      <vt:lpstr>   Strategic objective 6. To raise awareness and  build capacities on the implementation of the NP</vt:lpstr>
      <vt:lpstr>Remain self-critical</vt:lpstr>
    </vt:vector>
  </TitlesOfParts>
  <Company>RBINS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Cycle Management (PCM)</dc:title>
  <dc:creator>hdekoeijer@naturalsciences.be;ljanssens@naturalsciences.be</dc:creator>
  <cp:lastModifiedBy>Marie-Lucie Susini</cp:lastModifiedBy>
  <cp:revision>124</cp:revision>
  <cp:lastPrinted>2014-09-05T13:29:10Z</cp:lastPrinted>
  <dcterms:created xsi:type="dcterms:W3CDTF">2014-06-18T14:38:14Z</dcterms:created>
  <dcterms:modified xsi:type="dcterms:W3CDTF">2015-03-04T10:50:02Z</dcterms:modified>
</cp:coreProperties>
</file>